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4"/>
  </p:notesMasterIdLst>
  <p:sldIdLst>
    <p:sldId id="256" r:id="rId5"/>
    <p:sldId id="515" r:id="rId6"/>
    <p:sldId id="329" r:id="rId7"/>
    <p:sldId id="368" r:id="rId8"/>
    <p:sldId id="311" r:id="rId9"/>
    <p:sldId id="323" r:id="rId10"/>
    <p:sldId id="477" r:id="rId11"/>
    <p:sldId id="369" r:id="rId12"/>
    <p:sldId id="370" r:id="rId13"/>
    <p:sldId id="480" r:id="rId14"/>
    <p:sldId id="371" r:id="rId15"/>
    <p:sldId id="372" r:id="rId16"/>
    <p:sldId id="373" r:id="rId17"/>
    <p:sldId id="517" r:id="rId18"/>
    <p:sldId id="327" r:id="rId19"/>
    <p:sldId id="340" r:id="rId20"/>
    <p:sldId id="479" r:id="rId21"/>
    <p:sldId id="516" r:id="rId22"/>
    <p:sldId id="481" r:id="rId23"/>
    <p:sldId id="356" r:id="rId24"/>
    <p:sldId id="359" r:id="rId25"/>
    <p:sldId id="363" r:id="rId26"/>
    <p:sldId id="482" r:id="rId27"/>
    <p:sldId id="487" r:id="rId28"/>
    <p:sldId id="364" r:id="rId29"/>
    <p:sldId id="483" r:id="rId30"/>
    <p:sldId id="465" r:id="rId31"/>
    <p:sldId id="484" r:id="rId32"/>
    <p:sldId id="485" r:id="rId33"/>
    <p:sldId id="489" r:id="rId34"/>
    <p:sldId id="403" r:id="rId35"/>
    <p:sldId id="422" r:id="rId36"/>
    <p:sldId id="490" r:id="rId37"/>
    <p:sldId id="493" r:id="rId38"/>
    <p:sldId id="486" r:id="rId39"/>
    <p:sldId id="491" r:id="rId40"/>
    <p:sldId id="413" r:id="rId41"/>
    <p:sldId id="495" r:id="rId42"/>
    <p:sldId id="461" r:id="rId43"/>
    <p:sldId id="470" r:id="rId44"/>
    <p:sldId id="498" r:id="rId45"/>
    <p:sldId id="392" r:id="rId46"/>
    <p:sldId id="420" r:id="rId47"/>
    <p:sldId id="471" r:id="rId48"/>
    <p:sldId id="401" r:id="rId49"/>
    <p:sldId id="520" r:id="rId50"/>
    <p:sldId id="402" r:id="rId51"/>
    <p:sldId id="499" r:id="rId52"/>
    <p:sldId id="472" r:id="rId53"/>
    <p:sldId id="430" r:id="rId54"/>
    <p:sldId id="425" r:id="rId55"/>
    <p:sldId id="496" r:id="rId56"/>
    <p:sldId id="497" r:id="rId57"/>
    <p:sldId id="417" r:id="rId58"/>
    <p:sldId id="521" r:id="rId59"/>
    <p:sldId id="501" r:id="rId60"/>
    <p:sldId id="508" r:id="rId61"/>
    <p:sldId id="441" r:id="rId62"/>
    <p:sldId id="442" r:id="rId63"/>
    <p:sldId id="437" r:id="rId64"/>
    <p:sldId id="438" r:id="rId65"/>
    <p:sldId id="439" r:id="rId66"/>
    <p:sldId id="440" r:id="rId67"/>
    <p:sldId id="443" r:id="rId68"/>
    <p:sldId id="518" r:id="rId69"/>
    <p:sldId id="505" r:id="rId70"/>
    <p:sldId id="467" r:id="rId71"/>
    <p:sldId id="503" r:id="rId72"/>
    <p:sldId id="468" r:id="rId73"/>
    <p:sldId id="414" r:id="rId74"/>
    <p:sldId id="433" r:id="rId75"/>
    <p:sldId id="435" r:id="rId76"/>
    <p:sldId id="522" r:id="rId77"/>
    <p:sldId id="504" r:id="rId78"/>
    <p:sldId id="415" r:id="rId79"/>
    <p:sldId id="469" r:id="rId80"/>
    <p:sldId id="510" r:id="rId81"/>
    <p:sldId id="519" r:id="rId82"/>
    <p:sldId id="511"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F60DD561-1714-47DB-8BED-C7ED6A537C31}">
          <p14:sldIdLst>
            <p14:sldId id="256"/>
            <p14:sldId id="515"/>
            <p14:sldId id="329"/>
            <p14:sldId id="368"/>
            <p14:sldId id="311"/>
            <p14:sldId id="323"/>
            <p14:sldId id="477"/>
            <p14:sldId id="369"/>
            <p14:sldId id="370"/>
            <p14:sldId id="480"/>
            <p14:sldId id="371"/>
            <p14:sldId id="372"/>
            <p14:sldId id="373"/>
            <p14:sldId id="517"/>
            <p14:sldId id="327"/>
            <p14:sldId id="340"/>
            <p14:sldId id="479"/>
            <p14:sldId id="516"/>
            <p14:sldId id="481"/>
            <p14:sldId id="356"/>
            <p14:sldId id="359"/>
            <p14:sldId id="363"/>
            <p14:sldId id="482"/>
            <p14:sldId id="487"/>
            <p14:sldId id="364"/>
            <p14:sldId id="483"/>
            <p14:sldId id="465"/>
            <p14:sldId id="484"/>
            <p14:sldId id="485"/>
            <p14:sldId id="489"/>
            <p14:sldId id="403"/>
            <p14:sldId id="422"/>
            <p14:sldId id="490"/>
            <p14:sldId id="493"/>
            <p14:sldId id="486"/>
            <p14:sldId id="491"/>
            <p14:sldId id="413"/>
            <p14:sldId id="495"/>
            <p14:sldId id="461"/>
            <p14:sldId id="470"/>
            <p14:sldId id="498"/>
            <p14:sldId id="392"/>
            <p14:sldId id="420"/>
            <p14:sldId id="471"/>
            <p14:sldId id="401"/>
            <p14:sldId id="520"/>
            <p14:sldId id="402"/>
            <p14:sldId id="499"/>
            <p14:sldId id="472"/>
            <p14:sldId id="430"/>
            <p14:sldId id="425"/>
            <p14:sldId id="496"/>
            <p14:sldId id="497"/>
            <p14:sldId id="417"/>
            <p14:sldId id="521"/>
            <p14:sldId id="501"/>
            <p14:sldId id="508"/>
            <p14:sldId id="441"/>
            <p14:sldId id="442"/>
            <p14:sldId id="437"/>
            <p14:sldId id="438"/>
            <p14:sldId id="439"/>
            <p14:sldId id="440"/>
            <p14:sldId id="443"/>
            <p14:sldId id="518"/>
            <p14:sldId id="505"/>
            <p14:sldId id="467"/>
            <p14:sldId id="503"/>
            <p14:sldId id="468"/>
            <p14:sldId id="414"/>
            <p14:sldId id="433"/>
            <p14:sldId id="435"/>
            <p14:sldId id="522"/>
            <p14:sldId id="504"/>
            <p14:sldId id="415"/>
            <p14:sldId id="469"/>
            <p14:sldId id="510"/>
            <p14:sldId id="519"/>
            <p14:sldId id="511"/>
          </p14:sldIdLst>
        </p14:section>
      </p14:sectionLst>
    </p:ext>
    <p:ext uri="{EFAFB233-063F-42B5-8137-9DF3F51BA10A}">
      <p15:sldGuideLst xmlns:p15="http://schemas.microsoft.com/office/powerpoint/2012/main">
        <p15:guide id="1" orient="horz" pos="2160" userDrawn="1">
          <p15:clr>
            <a:srgbClr val="A4A3A4"/>
          </p15:clr>
        </p15:guide>
        <p15:guide id="2" pos="3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866DC26-757F-85BD-4350-907372287C8D}" name="Johan Deprez" initials="JD" userId="S::johan.deprez@kuleuven.be::98abffb1-883e-48c6-b132-b30d05f0ed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1"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5A72F8-5CEA-4989-A25F-E82F0B9C2D54}" v="80" dt="2026-01-28T08:37:12.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81037" autoAdjust="0"/>
  </p:normalViewPr>
  <p:slideViewPr>
    <p:cSldViewPr snapToGrid="0">
      <p:cViewPr varScale="1">
        <p:scale>
          <a:sx n="82" d="100"/>
          <a:sy n="82" d="100"/>
        </p:scale>
        <p:origin x="2538" y="90"/>
      </p:cViewPr>
      <p:guideLst>
        <p:guide orient="horz" pos="2160"/>
        <p:guide pos="363"/>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6/11/relationships/changesInfo" Target="changesInfos/changesInfo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 Deprez" userId="98abffb1-883e-48c6-b132-b30d05f0ed39" providerId="ADAL" clId="{2187BFFF-9FC3-44C7-9409-32E77C0091A6}"/>
    <pc:docChg chg="custSel modSld sldOrd">
      <pc:chgData name="Johan Deprez" userId="98abffb1-883e-48c6-b132-b30d05f0ed39" providerId="ADAL" clId="{2187BFFF-9FC3-44C7-9409-32E77C0091A6}" dt="2026-01-28T09:40:24.568" v="170" actId="20577"/>
      <pc:docMkLst>
        <pc:docMk/>
      </pc:docMkLst>
      <pc:sldChg chg="modSp mod">
        <pc:chgData name="Johan Deprez" userId="98abffb1-883e-48c6-b132-b30d05f0ed39" providerId="ADAL" clId="{2187BFFF-9FC3-44C7-9409-32E77C0091A6}" dt="2026-01-28T09:40:24.568" v="170" actId="20577"/>
        <pc:sldMkLst>
          <pc:docMk/>
          <pc:sldMk cId="1606426780" sldId="256"/>
        </pc:sldMkLst>
        <pc:spChg chg="mod">
          <ac:chgData name="Johan Deprez" userId="98abffb1-883e-48c6-b132-b30d05f0ed39" providerId="ADAL" clId="{2187BFFF-9FC3-44C7-9409-32E77C0091A6}" dt="2026-01-28T09:40:24.568" v="170" actId="20577"/>
          <ac:spMkLst>
            <pc:docMk/>
            <pc:sldMk cId="1606426780" sldId="256"/>
            <ac:spMk id="3" creationId="{00000000-0000-0000-0000-000000000000}"/>
          </ac:spMkLst>
        </pc:spChg>
      </pc:sldChg>
      <pc:sldChg chg="modAnim">
        <pc:chgData name="Johan Deprez" userId="98abffb1-883e-48c6-b132-b30d05f0ed39" providerId="ADAL" clId="{2187BFFF-9FC3-44C7-9409-32E77C0091A6}" dt="2026-01-28T07:48:53.411" v="7"/>
        <pc:sldMkLst>
          <pc:docMk/>
          <pc:sldMk cId="927548379" sldId="340"/>
        </pc:sldMkLst>
      </pc:sldChg>
      <pc:sldChg chg="modSp">
        <pc:chgData name="Johan Deprez" userId="98abffb1-883e-48c6-b132-b30d05f0ed39" providerId="ADAL" clId="{2187BFFF-9FC3-44C7-9409-32E77C0091A6}" dt="2026-01-28T08:08:58.108" v="75" actId="6549"/>
        <pc:sldMkLst>
          <pc:docMk/>
          <pc:sldMk cId="1067171701" sldId="392"/>
        </pc:sldMkLst>
        <pc:spChg chg="mod">
          <ac:chgData name="Johan Deprez" userId="98abffb1-883e-48c6-b132-b30d05f0ed39" providerId="ADAL" clId="{2187BFFF-9FC3-44C7-9409-32E77C0091A6}" dt="2026-01-28T08:08:58.108" v="75" actId="6549"/>
          <ac:spMkLst>
            <pc:docMk/>
            <pc:sldMk cId="1067171701" sldId="392"/>
            <ac:spMk id="3" creationId="{E97E3870-D115-479C-96EB-F74CA17BD214}"/>
          </ac:spMkLst>
        </pc:spChg>
      </pc:sldChg>
      <pc:sldChg chg="ord">
        <pc:chgData name="Johan Deprez" userId="98abffb1-883e-48c6-b132-b30d05f0ed39" providerId="ADAL" clId="{2187BFFF-9FC3-44C7-9409-32E77C0091A6}" dt="2026-01-28T07:41:16.577" v="1"/>
        <pc:sldMkLst>
          <pc:docMk/>
          <pc:sldMk cId="958829753" sldId="480"/>
        </pc:sldMkLst>
      </pc:sldChg>
      <pc:sldChg chg="modSp">
        <pc:chgData name="Johan Deprez" userId="98abffb1-883e-48c6-b132-b30d05f0ed39" providerId="ADAL" clId="{2187BFFF-9FC3-44C7-9409-32E77C0091A6}" dt="2026-01-28T07:58:10.474" v="47" actId="20577"/>
        <pc:sldMkLst>
          <pc:docMk/>
          <pc:sldMk cId="3087348168" sldId="489"/>
        </pc:sldMkLst>
        <pc:spChg chg="mod">
          <ac:chgData name="Johan Deprez" userId="98abffb1-883e-48c6-b132-b30d05f0ed39" providerId="ADAL" clId="{2187BFFF-9FC3-44C7-9409-32E77C0091A6}" dt="2026-01-28T07:58:10.474" v="47" actId="20577"/>
          <ac:spMkLst>
            <pc:docMk/>
            <pc:sldMk cId="3087348168" sldId="489"/>
            <ac:spMk id="6" creationId="{1A807498-0FDC-BF7D-E325-4940E1D89A48}"/>
          </ac:spMkLst>
        </pc:spChg>
      </pc:sldChg>
      <pc:sldChg chg="modSp">
        <pc:chgData name="Johan Deprez" userId="98abffb1-883e-48c6-b132-b30d05f0ed39" providerId="ADAL" clId="{2187BFFF-9FC3-44C7-9409-32E77C0091A6}" dt="2026-01-28T08:01:50.916" v="64" actId="20577"/>
        <pc:sldMkLst>
          <pc:docMk/>
          <pc:sldMk cId="3019293540" sldId="490"/>
        </pc:sldMkLst>
        <pc:spChg chg="mod">
          <ac:chgData name="Johan Deprez" userId="98abffb1-883e-48c6-b132-b30d05f0ed39" providerId="ADAL" clId="{2187BFFF-9FC3-44C7-9409-32E77C0091A6}" dt="2026-01-28T08:01:50.916" v="64" actId="20577"/>
          <ac:spMkLst>
            <pc:docMk/>
            <pc:sldMk cId="3019293540" sldId="490"/>
            <ac:spMk id="3" creationId="{2804D3A2-58F3-9499-B22E-571D3C7E4172}"/>
          </ac:spMkLst>
        </pc:spChg>
      </pc:sldChg>
      <pc:sldChg chg="modSp mod">
        <pc:chgData name="Johan Deprez" userId="98abffb1-883e-48c6-b132-b30d05f0ed39" providerId="ADAL" clId="{2187BFFF-9FC3-44C7-9409-32E77C0091A6}" dt="2026-01-28T08:06:01.187" v="72" actId="555"/>
        <pc:sldMkLst>
          <pc:docMk/>
          <pc:sldMk cId="1004427860" sldId="491"/>
        </pc:sldMkLst>
        <pc:picChg chg="mod">
          <ac:chgData name="Johan Deprez" userId="98abffb1-883e-48c6-b132-b30d05f0ed39" providerId="ADAL" clId="{2187BFFF-9FC3-44C7-9409-32E77C0091A6}" dt="2026-01-28T08:06:01.187" v="72" actId="555"/>
          <ac:picMkLst>
            <pc:docMk/>
            <pc:sldMk cId="1004427860" sldId="491"/>
            <ac:picMk id="6" creationId="{B98ABD6C-AAA2-F485-9D91-A202A26BE3F0}"/>
          </ac:picMkLst>
        </pc:picChg>
      </pc:sldChg>
      <pc:sldChg chg="addSp delSp modSp mod modAnim">
        <pc:chgData name="Johan Deprez" userId="98abffb1-883e-48c6-b132-b30d05f0ed39" providerId="ADAL" clId="{2187BFFF-9FC3-44C7-9409-32E77C0091A6}" dt="2026-01-28T08:37:12.702" v="132"/>
        <pc:sldMkLst>
          <pc:docMk/>
          <pc:sldMk cId="422468114" sldId="496"/>
        </pc:sldMkLst>
        <pc:spChg chg="mod">
          <ac:chgData name="Johan Deprez" userId="98abffb1-883e-48c6-b132-b30d05f0ed39" providerId="ADAL" clId="{2187BFFF-9FC3-44C7-9409-32E77C0091A6}" dt="2026-01-28T08:35:40.741" v="85" actId="20577"/>
          <ac:spMkLst>
            <pc:docMk/>
            <pc:sldMk cId="422468114" sldId="496"/>
            <ac:spMk id="3" creationId="{AC556093-4D2F-85AF-66CC-E0EBA81481F8}"/>
          </ac:spMkLst>
        </pc:spChg>
        <pc:spChg chg="mod">
          <ac:chgData name="Johan Deprez" userId="98abffb1-883e-48c6-b132-b30d05f0ed39" providerId="ADAL" clId="{2187BFFF-9FC3-44C7-9409-32E77C0091A6}" dt="2026-01-28T08:36:05.552" v="98" actId="552"/>
          <ac:spMkLst>
            <pc:docMk/>
            <pc:sldMk cId="422468114" sldId="496"/>
            <ac:spMk id="7" creationId="{EA413E28-F3EC-B394-2FC2-EDC047210C07}"/>
          </ac:spMkLst>
        </pc:spChg>
        <pc:spChg chg="mod">
          <ac:chgData name="Johan Deprez" userId="98abffb1-883e-48c6-b132-b30d05f0ed39" providerId="ADAL" clId="{2187BFFF-9FC3-44C7-9409-32E77C0091A6}" dt="2026-01-28T08:36:27.499" v="114" actId="14100"/>
          <ac:spMkLst>
            <pc:docMk/>
            <pc:sldMk cId="422468114" sldId="496"/>
            <ac:spMk id="13" creationId="{AB5AA9B5-BDEF-875B-2A9E-6A7D739BC0EF}"/>
          </ac:spMkLst>
        </pc:spChg>
        <pc:spChg chg="mod">
          <ac:chgData name="Johan Deprez" userId="98abffb1-883e-48c6-b132-b30d05f0ed39" providerId="ADAL" clId="{2187BFFF-9FC3-44C7-9409-32E77C0091A6}" dt="2026-01-28T08:36:38.411" v="123" actId="1036"/>
          <ac:spMkLst>
            <pc:docMk/>
            <pc:sldMk cId="422468114" sldId="496"/>
            <ac:spMk id="14" creationId="{3E645194-CE1F-8E62-2117-9C9BEB1CDF13}"/>
          </ac:spMkLst>
        </pc:spChg>
        <pc:spChg chg="add mod">
          <ac:chgData name="Johan Deprez" userId="98abffb1-883e-48c6-b132-b30d05f0ed39" providerId="ADAL" clId="{2187BFFF-9FC3-44C7-9409-32E77C0091A6}" dt="2026-01-28T08:36:36.124" v="116" actId="14100"/>
          <ac:spMkLst>
            <pc:docMk/>
            <pc:sldMk cId="422468114" sldId="496"/>
            <ac:spMk id="15" creationId="{ADDB1224-5919-DE2C-A4E2-9B3A416233A5}"/>
          </ac:spMkLst>
        </pc:spChg>
        <pc:picChg chg="del">
          <ac:chgData name="Johan Deprez" userId="98abffb1-883e-48c6-b132-b30d05f0ed39" providerId="ADAL" clId="{2187BFFF-9FC3-44C7-9409-32E77C0091A6}" dt="2026-01-28T08:29:43.604" v="76" actId="478"/>
          <ac:picMkLst>
            <pc:docMk/>
            <pc:sldMk cId="422468114" sldId="496"/>
            <ac:picMk id="6" creationId="{61E8D514-400E-970F-75DB-DB8474BA312C}"/>
          </ac:picMkLst>
        </pc:picChg>
        <pc:picChg chg="add mod ord">
          <ac:chgData name="Johan Deprez" userId="98abffb1-883e-48c6-b132-b30d05f0ed39" providerId="ADAL" clId="{2187BFFF-9FC3-44C7-9409-32E77C0091A6}" dt="2026-01-28T08:32:49.165" v="81"/>
          <ac:picMkLst>
            <pc:docMk/>
            <pc:sldMk cId="422468114" sldId="496"/>
            <ac:picMk id="8" creationId="{A079F382-E07C-772E-ECC2-2629A42955E9}"/>
          </ac:picMkLst>
        </pc:picChg>
      </pc:sldChg>
      <pc:sldChg chg="modSp mod">
        <pc:chgData name="Johan Deprez" userId="98abffb1-883e-48c6-b132-b30d05f0ed39" providerId="ADAL" clId="{2187BFFF-9FC3-44C7-9409-32E77C0091A6}" dt="2026-01-28T08:51:14.534" v="135" actId="6549"/>
        <pc:sldMkLst>
          <pc:docMk/>
          <pc:sldMk cId="758986215" sldId="519"/>
        </pc:sldMkLst>
        <pc:spChg chg="mod">
          <ac:chgData name="Johan Deprez" userId="98abffb1-883e-48c6-b132-b30d05f0ed39" providerId="ADAL" clId="{2187BFFF-9FC3-44C7-9409-32E77C0091A6}" dt="2026-01-28T08:51:14.534" v="135" actId="6549"/>
          <ac:spMkLst>
            <pc:docMk/>
            <pc:sldMk cId="758986215" sldId="519"/>
            <ac:spMk id="3" creationId="{E51E17D7-4AD1-5957-F3C1-7E712E5154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F67E3-005B-4A5B-A64B-4E620D6532D3}" type="datetimeFigureOut">
              <a:rPr lang="nl-NL" smtClean="0"/>
              <a:t>28-1-2026</a:t>
            </a:fld>
            <a:endParaRPr lang="nl-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6EB55-D046-4316-A421-6DEA4C9E91D3}" type="slidenum">
              <a:rPr lang="nl-NL" smtClean="0"/>
              <a:t>‹#›</a:t>
            </a:fld>
            <a:endParaRPr lang="nl-NL"/>
          </a:p>
        </p:txBody>
      </p:sp>
    </p:spTree>
    <p:extLst>
      <p:ext uri="{BB962C8B-B14F-4D97-AF65-F5344CB8AC3E}">
        <p14:creationId xmlns:p14="http://schemas.microsoft.com/office/powerpoint/2010/main" val="64421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76F6EB55-D046-4316-A421-6DEA4C9E91D3}" type="slidenum">
              <a:rPr lang="nl-NL" smtClean="0"/>
              <a:t>5</a:t>
            </a:fld>
            <a:endParaRPr lang="nl-NL"/>
          </a:p>
        </p:txBody>
      </p:sp>
    </p:spTree>
    <p:extLst>
      <p:ext uri="{BB962C8B-B14F-4D97-AF65-F5344CB8AC3E}">
        <p14:creationId xmlns:p14="http://schemas.microsoft.com/office/powerpoint/2010/main" val="385597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76F6EB55-D046-4316-A421-6DEA4C9E91D3}" type="slidenum">
              <a:rPr lang="nl-NL" smtClean="0"/>
              <a:t>6</a:t>
            </a:fld>
            <a:endParaRPr lang="nl-NL"/>
          </a:p>
        </p:txBody>
      </p:sp>
    </p:spTree>
    <p:extLst>
      <p:ext uri="{BB962C8B-B14F-4D97-AF65-F5344CB8AC3E}">
        <p14:creationId xmlns:p14="http://schemas.microsoft.com/office/powerpoint/2010/main" val="2438961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6F6EB55-D046-4316-A421-6DEA4C9E91D3}" type="slidenum">
              <a:rPr lang="nl-NL" smtClean="0"/>
              <a:t>9</a:t>
            </a:fld>
            <a:endParaRPr lang="nl-NL"/>
          </a:p>
        </p:txBody>
      </p:sp>
    </p:spTree>
    <p:extLst>
      <p:ext uri="{BB962C8B-B14F-4D97-AF65-F5344CB8AC3E}">
        <p14:creationId xmlns:p14="http://schemas.microsoft.com/office/powerpoint/2010/main" val="84332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76F6EB55-D046-4316-A421-6DEA4C9E91D3}" type="slidenum">
              <a:rPr lang="nl-NL" smtClean="0"/>
              <a:t>16</a:t>
            </a:fld>
            <a:endParaRPr lang="nl-NL"/>
          </a:p>
        </p:txBody>
      </p:sp>
    </p:spTree>
    <p:extLst>
      <p:ext uri="{BB962C8B-B14F-4D97-AF65-F5344CB8AC3E}">
        <p14:creationId xmlns:p14="http://schemas.microsoft.com/office/powerpoint/2010/main" val="160651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76F6EB55-D046-4316-A421-6DEA4C9E91D3}" type="slidenum">
              <a:rPr lang="nl-NL" smtClean="0"/>
              <a:t>17</a:t>
            </a:fld>
            <a:endParaRPr lang="nl-NL"/>
          </a:p>
        </p:txBody>
      </p:sp>
    </p:spTree>
    <p:extLst>
      <p:ext uri="{BB962C8B-B14F-4D97-AF65-F5344CB8AC3E}">
        <p14:creationId xmlns:p14="http://schemas.microsoft.com/office/powerpoint/2010/main" val="406440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76F6EB55-D046-4316-A421-6DEA4C9E91D3}" type="slidenum">
              <a:rPr lang="nl-NL" smtClean="0"/>
              <a:t>50</a:t>
            </a:fld>
            <a:endParaRPr lang="nl-NL"/>
          </a:p>
        </p:txBody>
      </p:sp>
    </p:spTree>
    <p:extLst>
      <p:ext uri="{BB962C8B-B14F-4D97-AF65-F5344CB8AC3E}">
        <p14:creationId xmlns:p14="http://schemas.microsoft.com/office/powerpoint/2010/main" val="737001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76F6EB55-D046-4316-A421-6DEA4C9E91D3}" type="slidenum">
              <a:rPr lang="nl-NL" smtClean="0"/>
              <a:t>52</a:t>
            </a:fld>
            <a:endParaRPr lang="nl-NL"/>
          </a:p>
        </p:txBody>
      </p:sp>
    </p:spTree>
    <p:extLst>
      <p:ext uri="{BB962C8B-B14F-4D97-AF65-F5344CB8AC3E}">
        <p14:creationId xmlns:p14="http://schemas.microsoft.com/office/powerpoint/2010/main" val="832186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76F6EB55-D046-4316-A421-6DEA4C9E91D3}" type="slidenum">
              <a:rPr lang="nl-NL" smtClean="0"/>
              <a:t>58</a:t>
            </a:fld>
            <a:endParaRPr lang="nl-NL"/>
          </a:p>
        </p:txBody>
      </p:sp>
    </p:spTree>
    <p:extLst>
      <p:ext uri="{BB962C8B-B14F-4D97-AF65-F5344CB8AC3E}">
        <p14:creationId xmlns:p14="http://schemas.microsoft.com/office/powerpoint/2010/main" val="1508806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2" name="Rechthoek 11"/>
          <p:cNvSpPr/>
          <p:nvPr userDrawn="1"/>
        </p:nvSpPr>
        <p:spPr>
          <a:xfrm>
            <a:off x="0" y="4679576"/>
            <a:ext cx="9144000" cy="2175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91440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10" name="Titel 1"/>
          <p:cNvSpPr>
            <a:spLocks noGrp="1"/>
          </p:cNvSpPr>
          <p:nvPr>
            <p:ph type="ctrTitle"/>
          </p:nvPr>
        </p:nvSpPr>
        <p:spPr>
          <a:xfrm>
            <a:off x="553923" y="1080000"/>
            <a:ext cx="8036155" cy="4024798"/>
          </a:xfrm>
          <a:prstGeom prst="rect">
            <a:avLst/>
          </a:prstGeom>
        </p:spPr>
        <p:txBody>
          <a:bodyPr anchor="ctr" anchorCtr="0"/>
          <a:lstStyle>
            <a:lvl1pPr algn="l">
              <a:defRPr sz="4000" baseline="0">
                <a:solidFill>
                  <a:schemeClr val="bg1"/>
                </a:solidFill>
              </a:defRPr>
            </a:lvl1pPr>
          </a:lstStyle>
          <a:p>
            <a:r>
              <a:rPr lang="en-US" dirty="0"/>
              <a:t>Click to edit Master title style</a:t>
            </a:r>
            <a:endParaRPr lang="nl-NL" dirty="0"/>
          </a:p>
        </p:txBody>
      </p:sp>
      <p:sp>
        <p:nvSpPr>
          <p:cNvPr id="11" name="Ondertitel 2"/>
          <p:cNvSpPr>
            <a:spLocks noGrp="1"/>
          </p:cNvSpPr>
          <p:nvPr>
            <p:ph type="subTitle" idx="1"/>
          </p:nvPr>
        </p:nvSpPr>
        <p:spPr>
          <a:xfrm>
            <a:off x="550506" y="5392800"/>
            <a:ext cx="8036154" cy="820799"/>
          </a:xfrm>
          <a:prstGeom prst="rect">
            <a:avLst/>
          </a:prstGeo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Tree>
    <p:extLst>
      <p:ext uri="{BB962C8B-B14F-4D97-AF65-F5344CB8AC3E}">
        <p14:creationId xmlns:p14="http://schemas.microsoft.com/office/powerpoint/2010/main" val="1179319617"/>
      </p:ext>
    </p:extLst>
  </p:cSld>
  <p:clrMapOvr>
    <a:masterClrMapping/>
  </p:clrMapOvr>
  <p:extLst>
    <p:ext uri="{DCECCB84-F9BA-43D5-87BE-67443E8EF086}">
      <p15:sldGuideLst xmlns:p15="http://schemas.microsoft.com/office/powerpoint/2012/main">
        <p15:guide id="1" orient="horz" pos="3929" userDrawn="1">
          <p15:clr>
            <a:srgbClr val="FBAE40"/>
          </p15:clr>
        </p15:guide>
        <p15:guide id="2" pos="44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0A297500-7527-634B-90F4-69D0994C32B4}" type="slidenum">
              <a:rPr lang="nl-NL" smtClean="0"/>
              <a:pPr/>
              <a:t>‹#›</a:t>
            </a:fld>
            <a:endParaRPr lang="nl-NL" dirty="0"/>
          </a:p>
        </p:txBody>
      </p:sp>
      <p:sp>
        <p:nvSpPr>
          <p:cNvPr id="3" name="Content Placeholder 2"/>
          <p:cNvSpPr>
            <a:spLocks noGrp="1"/>
          </p:cNvSpPr>
          <p:nvPr>
            <p:ph sz="quarter" idx="13"/>
          </p:nvPr>
        </p:nvSpPr>
        <p:spPr>
          <a:xfrm>
            <a:off x="129305" y="1291772"/>
            <a:ext cx="8885390" cy="4874685"/>
          </a:xfrm>
          <a:prstGeom prst="rect">
            <a:avLst/>
          </a:prstGeom>
        </p:spPr>
        <p:txBody>
          <a:bodyPr/>
          <a:lstStyle>
            <a:lvl1pPr defTabSz="288000">
              <a:defRPr/>
            </a:lvl1pPr>
            <a:lvl2pPr>
              <a:spcBef>
                <a:spcPts val="500"/>
              </a:spcBef>
              <a:spcAft>
                <a:spcPts val="500"/>
              </a:spcAft>
              <a:defRPr/>
            </a:lvl2pPr>
            <a:lvl3pPr>
              <a:spcBef>
                <a:spcPts val="400"/>
              </a:spcBef>
              <a:spcAft>
                <a:spcPts val="400"/>
              </a:spcAf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377039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91440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Titel 1"/>
          <p:cNvSpPr>
            <a:spLocks noGrp="1"/>
          </p:cNvSpPr>
          <p:nvPr>
            <p:ph type="title"/>
          </p:nvPr>
        </p:nvSpPr>
        <p:spPr>
          <a:xfrm>
            <a:off x="567919" y="1800000"/>
            <a:ext cx="8008163" cy="2386800"/>
          </a:xfrm>
          <a:prstGeom prst="rect">
            <a:avLst/>
          </a:prstGeom>
        </p:spPr>
        <p:txBody>
          <a:bodyPr anchor="b">
            <a:normAutofit/>
          </a:bodyPr>
          <a:lstStyle>
            <a:lvl1pPr>
              <a:defRPr sz="4000" baseline="0">
                <a:solidFill>
                  <a:schemeClr val="tx2"/>
                </a:solidFill>
              </a:defRPr>
            </a:lvl1pPr>
          </a:lstStyle>
          <a:p>
            <a:r>
              <a:rPr lang="en-US" dirty="0"/>
              <a:t>Click to edit Master title style</a:t>
            </a:r>
            <a:endParaRPr lang="nl-NL" dirty="0"/>
          </a:p>
        </p:txBody>
      </p:sp>
      <p:sp>
        <p:nvSpPr>
          <p:cNvPr id="9" name="Tijdelijke aanduiding voor tekst 2"/>
          <p:cNvSpPr>
            <a:spLocks noGrp="1"/>
          </p:cNvSpPr>
          <p:nvPr>
            <p:ph type="body" idx="1"/>
          </p:nvPr>
        </p:nvSpPr>
        <p:spPr>
          <a:xfrm>
            <a:off x="567919" y="4359600"/>
            <a:ext cx="8008162" cy="1501200"/>
          </a:xfrm>
          <a:prstGeom prst="rect">
            <a:avLst/>
          </a:prstGeo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4" name="Slide Number Placeholder 13"/>
          <p:cNvSpPr>
            <a:spLocks noGrp="1"/>
          </p:cNvSpPr>
          <p:nvPr>
            <p:ph type="sldNum" sz="quarter" idx="17"/>
          </p:nvPr>
        </p:nvSpPr>
        <p:spPr/>
        <p:txBody>
          <a:body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1692229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305" y="1309945"/>
            <a:ext cx="4370695" cy="482513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3737" y="1309945"/>
            <a:ext cx="4370957" cy="482513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2"/>
          </p:nvPr>
        </p:nvSpPr>
        <p:spPr/>
        <p:txBody>
          <a:bodyPr/>
          <a:lstStyle/>
          <a:p>
            <a:fld id="{0A297500-7527-634B-90F4-69D0994C32B4}" type="slidenum">
              <a:rPr lang="nl-NL" smtClean="0"/>
              <a:pPr/>
              <a:t>‹#›</a:t>
            </a:fld>
            <a:endParaRPr lang="nl-NL" dirty="0"/>
          </a:p>
        </p:txBody>
      </p:sp>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158263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305" y="1293150"/>
            <a:ext cx="4368154" cy="576000"/>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29305" y="1939440"/>
            <a:ext cx="4368154" cy="410893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293150"/>
            <a:ext cx="4385546" cy="576000"/>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49" y="1939439"/>
            <a:ext cx="4385546" cy="410893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2"/>
          </p:nvPr>
        </p:nvSpPr>
        <p:spPr/>
        <p:txBody>
          <a:bodyPr/>
          <a:lstStyle/>
          <a:p>
            <a:fld id="{0A297500-7527-634B-90F4-69D0994C32B4}" type="slidenum">
              <a:rPr lang="nl-NL" smtClean="0"/>
              <a:pPr/>
              <a:t>‹#›</a:t>
            </a:fld>
            <a:endParaRPr lang="nl-NL" dirty="0"/>
          </a:p>
        </p:txBody>
      </p:sp>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371720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ekopSlot">
    <p:bg>
      <p:bgPr>
        <a:solidFill>
          <a:schemeClr val="accent1"/>
        </a:solidFill>
        <a:effectLst/>
      </p:bgPr>
    </p:bg>
    <p:spTree>
      <p:nvGrpSpPr>
        <p:cNvPr id="1" name=""/>
        <p:cNvGrpSpPr/>
        <p:nvPr/>
      </p:nvGrpSpPr>
      <p:grpSpPr>
        <a:xfrm>
          <a:off x="0" y="0"/>
          <a:ext cx="0" cy="0"/>
          <a:chOff x="0" y="0"/>
          <a:chExt cx="0" cy="0"/>
        </a:xfrm>
      </p:grpSpPr>
      <p:sp>
        <p:nvSpPr>
          <p:cNvPr id="8" name="Titel 1"/>
          <p:cNvSpPr>
            <a:spLocks noGrp="1"/>
          </p:cNvSpPr>
          <p:nvPr>
            <p:ph type="title"/>
          </p:nvPr>
        </p:nvSpPr>
        <p:spPr>
          <a:xfrm>
            <a:off x="668772" y="860612"/>
            <a:ext cx="7806456" cy="4485176"/>
          </a:xfrm>
          <a:prstGeom prst="rect">
            <a:avLst/>
          </a:prstGeom>
        </p:spPr>
        <p:txBody>
          <a:bodyPr anchor="ctr" anchorCtr="0">
            <a:noAutofit/>
          </a:bodyPr>
          <a:lstStyle>
            <a:lvl1pPr algn="ctr">
              <a:defRPr sz="4800" baseline="0">
                <a:solidFill>
                  <a:schemeClr val="bg1"/>
                </a:solidFill>
              </a:defRPr>
            </a:lvl1pPr>
          </a:lstStyle>
          <a:p>
            <a:r>
              <a:rPr lang="en-US" dirty="0"/>
              <a:t>Click to edit Master title style</a:t>
            </a:r>
            <a:endParaRPr lang="nl-NL" dirty="0"/>
          </a:p>
        </p:txBody>
      </p:sp>
      <p:sp>
        <p:nvSpPr>
          <p:cNvPr id="4" name="Slide Number Placeholder 3"/>
          <p:cNvSpPr>
            <a:spLocks noGrp="1"/>
          </p:cNvSpPr>
          <p:nvPr>
            <p:ph type="sldNum" sz="quarter" idx="12"/>
          </p:nvPr>
        </p:nvSpPr>
        <p:spPr/>
        <p:txBody>
          <a:body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137849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hoek 6"/>
          <p:cNvSpPr/>
          <p:nvPr userDrawn="1"/>
        </p:nvSpPr>
        <p:spPr>
          <a:xfrm>
            <a:off x="-9331" y="6210000"/>
            <a:ext cx="9144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1" name="Tijdelijke aanduiding voor dianummer 5"/>
          <p:cNvSpPr>
            <a:spLocks noGrp="1"/>
          </p:cNvSpPr>
          <p:nvPr>
            <p:ph type="sldNum" sz="quarter" idx="4"/>
          </p:nvPr>
        </p:nvSpPr>
        <p:spPr>
          <a:xfrm>
            <a:off x="128134" y="6210000"/>
            <a:ext cx="648000" cy="648000"/>
          </a:xfrm>
          <a:prstGeom prst="rect">
            <a:avLst/>
          </a:prstGeom>
        </p:spPr>
        <p:txBody>
          <a:bodyPr vert="horz" lIns="0" tIns="0" rIns="0" bIns="0" rtlCol="0" anchor="ctr"/>
          <a:lstStyle>
            <a:lvl1pPr algn="l">
              <a:defRPr sz="1800" baseline="0">
                <a:solidFill>
                  <a:schemeClr val="bg1"/>
                </a:solidFill>
                <a:latin typeface="Arial" charset="0"/>
              </a:defRPr>
            </a:lvl1pPr>
          </a:lstStyle>
          <a:p>
            <a:fld id="{0A297500-7527-634B-90F4-69D0994C32B4}" type="slidenum">
              <a:rPr lang="nl-NL" smtClean="0"/>
              <a:pPr/>
              <a:t>‹#›</a:t>
            </a:fld>
            <a:endParaRPr lang="nl-NL" dirty="0"/>
          </a:p>
        </p:txBody>
      </p:sp>
      <p:pic>
        <p:nvPicPr>
          <p:cNvPr id="12" name="Afbeelding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93200" y="6353999"/>
            <a:ext cx="1008305" cy="360000"/>
          </a:xfrm>
          <a:prstGeom prst="rect">
            <a:avLst/>
          </a:prstGeom>
        </p:spPr>
      </p:pic>
      <p:sp>
        <p:nvSpPr>
          <p:cNvPr id="2" name="Title Placeholder 1"/>
          <p:cNvSpPr>
            <a:spLocks noGrp="1"/>
          </p:cNvSpPr>
          <p:nvPr>
            <p:ph type="title"/>
          </p:nvPr>
        </p:nvSpPr>
        <p:spPr>
          <a:xfrm>
            <a:off x="129305" y="70861"/>
            <a:ext cx="8885390" cy="1152000"/>
          </a:xfrm>
          <a:prstGeom prst="rect">
            <a:avLst/>
          </a:prstGeom>
        </p:spPr>
        <p:txBody>
          <a:bodyPr vert="horz" lIns="91440" tIns="45720" rIns="91440" bIns="45720" rtlCol="0" anchor="ctr">
            <a:normAutofit/>
          </a:bodyPr>
          <a:lstStyle/>
          <a:p>
            <a:r>
              <a:rPr lang="en-US" dirty="0"/>
              <a:t>Click to edit Master title style</a:t>
            </a:r>
            <a:endParaRPr lang="nl-NL" dirty="0"/>
          </a:p>
        </p:txBody>
      </p:sp>
      <p:sp>
        <p:nvSpPr>
          <p:cNvPr id="3" name="Text Placeholder 2"/>
          <p:cNvSpPr>
            <a:spLocks noGrp="1"/>
          </p:cNvSpPr>
          <p:nvPr>
            <p:ph type="body" idx="1"/>
          </p:nvPr>
        </p:nvSpPr>
        <p:spPr>
          <a:xfrm>
            <a:off x="129305" y="1294288"/>
            <a:ext cx="8885390" cy="48576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Tree>
    <p:extLst>
      <p:ext uri="{BB962C8B-B14F-4D97-AF65-F5344CB8AC3E}">
        <p14:creationId xmlns:p14="http://schemas.microsoft.com/office/powerpoint/2010/main" val="3324497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6" r:id="rId6"/>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8000" indent="-288000" algn="l" defTabSz="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576000" indent="-288000" algn="l" defTabSz="288000" rtl="0" eaLnBrk="1" latinLnBrk="0" hangingPunct="1">
        <a:lnSpc>
          <a:spcPct val="100000"/>
        </a:lnSpc>
        <a:spcBef>
          <a:spcPts val="300"/>
        </a:spcBef>
        <a:spcAft>
          <a:spcPts val="300"/>
        </a:spcAft>
        <a:buFont typeface="Arial" panose="020B0604020202020204" pitchFamily="34" charset="0"/>
        <a:buChar char="•"/>
        <a:defRPr sz="2400" kern="1200">
          <a:solidFill>
            <a:schemeClr val="tx1"/>
          </a:solidFill>
          <a:latin typeface="+mn-lt"/>
          <a:ea typeface="+mn-ea"/>
          <a:cs typeface="+mn-cs"/>
        </a:defRPr>
      </a:lvl2pPr>
      <a:lvl3pPr marL="864000" indent="-288000" algn="l" defTabSz="288000" rtl="0" eaLnBrk="1" latinLnBrk="0" hangingPunct="1">
        <a:lnSpc>
          <a:spcPct val="100000"/>
        </a:lnSpc>
        <a:spcBef>
          <a:spcPts val="300"/>
        </a:spcBef>
        <a:spcAft>
          <a:spcPts val="300"/>
        </a:spcAft>
        <a:buFont typeface="Arial" panose="020B0604020202020204" pitchFamily="34" charset="0"/>
        <a:buChar char="•"/>
        <a:defRPr sz="2200" kern="1200">
          <a:solidFill>
            <a:schemeClr val="tx1"/>
          </a:solidFill>
          <a:latin typeface="+mn-lt"/>
          <a:ea typeface="+mn-ea"/>
          <a:cs typeface="+mn-cs"/>
        </a:defRPr>
      </a:lvl3pPr>
      <a:lvl4pPr marL="1152000" indent="-288000" algn="l" defTabSz="2880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4pPr>
      <a:lvl5pPr marL="1440000" indent="-288000" algn="l" defTabSz="288000" rtl="0" eaLnBrk="1" latinLnBrk="0" hangingPunct="1">
        <a:lnSpc>
          <a:spcPct val="100000"/>
        </a:lnSpc>
        <a:spcBef>
          <a:spcPts val="100"/>
        </a:spcBef>
        <a:spcAft>
          <a:spcPts val="1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userDrawn="1">
          <p15:clr>
            <a:srgbClr val="F26B43"/>
          </p15:clr>
        </p15:guide>
        <p15:guide id="2" pos="5397" userDrawn="1">
          <p15:clr>
            <a:srgbClr val="F26B43"/>
          </p15:clr>
        </p15:guide>
        <p15:guide id="3" orient="horz" pos="102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cdli.ucla.edu/search/archival_view.php?ObjectID=P00311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dli.ucla.edu/search/archival_view.php?ObjectID=P003118" TargetMode="External"/><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schoyencollection.com/mathematics-collection/practical-mathematics/geometric-progression-ms-1844"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epsilon-uitgaven.nl/zebra-reeks/babylonische-wiskunde/11122" TargetMode="External"/><Relationship Id="rId5" Type="http://schemas.openxmlformats.org/officeDocument/2006/relationships/image" Target="../media/image15.jpg"/><Relationship Id="rId4" Type="http://schemas.openxmlformats.org/officeDocument/2006/relationships/hyperlink" Target="https://archive.org/details/sevengreatmonarc01rawl/page/n115/mode/2u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upload.wikimedia.org/wikipedia/commons/thumb/1/1d/Princess_Nefertiabet_before_her_meal-E_15591-IMG_9645-gradient.jpg/1280px-Princess_Nefertiabet_before_her_meal-E_15591-IMG_9645-gradient.jpg" TargetMode="Externa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upload.wikimedia.org/wikipedia/commons/d/d9/Rhind_Mathematical_Papyrus.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upload.wikimedia.org/wikipedia/commons/thumb/2/2b/Greek_Colonization_Archaic_Period.svg/1200px-Greek_Colonization_Archaic_Period.svg.png?20210824045852" TargetMode="Externa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5.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hyperlink" Target="https://upload.wikimedia.org/wikipedia/commons/thumb/3/3e/Darius_vase_Napoli_Museum_without_background.jpg/800px-Darius_vase_Napoli_Museum_without_background.jpg" TargetMode="External"/><Relationship Id="rId7" Type="http://schemas.openxmlformats.org/officeDocument/2006/relationships/hyperlink" Target="https://upload.wikimedia.org/wikipedia/commons/b/b4/Darius_Vase_abacus.jpg"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s://upload.wikimedia.org/wikipedia/commons/thumb/2/24/Darius_vase_Tax_collection.jpg/1024px-Darius_vase_Tax_collection.jpg" TargetMode="Externa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hyperlink" Target="https://upload.wikimedia.org/wikipedia/commons/b/b4/Darius_Vase_abacus.jpg"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epsilon-uitgaven.n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britannica.com/place/Indian-subcontinent"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upload.wikimedia.org/wikipedia/commons/thumb/7/72/Map_of_expansion_of_Caliphate.svg/900px-Map_of_expansion_of_Caliphate.svg.png" TargetMode="Externa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commons.wikimedia.org/wiki/Euclid#/media/File:Euclid_statue,_Oxford_University_Museum_of_Natural_History,_UK_-_20080315.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en.wikipedia.org/wiki/Oxyrhynchus_Papyri#/media/File:P._Oxy._I_29.jpg" TargetMode="Externa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hyperlink" Target="https://en.wikipedia.org/wiki/Euclid%27s_Elements#/media/File:Byrne_1847_Satz_des_Pythagoras_Hochformat.jp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geogebra.org/m/dHnn0FmE" TargetMode="External"/><Relationship Id="rId2" Type="http://schemas.openxmlformats.org/officeDocument/2006/relationships/image" Target="../media/image41.emf"/><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https://www.claymath.org/sites/default/files/styles/euclid_large_lightbox/public/036eucmsd01.jpg?itok=2Ly0NcpF" TargetMode="Externa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naturalsciences.be/sites/default/files/styles/large/public/250_high_07_NL.jpg?itok=IlzF2Hy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3" Type="http://schemas.openxmlformats.org/officeDocument/2006/relationships/hyperlink" Target="http://www.rbhm.org.br/index.php/RBHM/article/view/1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www.geogebra.org/calculator/xeabtyt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geogebra.org/calculator/fx24hezb"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upload.wikimedia.org/wikipedia/commons/thumb/6/6d/Teorema_de_Pit%C3%A1goras.Bhaskara.svg/1024px-Teorema_de_Pit%C3%A1goras.Bhaskara.svg.pn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upload.wikimedia.org/wikipedia/commons/thumb/7/72/Map_of_expansion_of_Caliphate.svg/900px-Map_of_expansion_of_Caliphate.svg.png"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en.wikipedia.org/wiki/Abu_al-Wafa%27_Buzjani#/media/File:Buzjani,_the_Persian.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aturalsciences.be/sites/default/files/styles/large/public/250_high_07_NL.jpg?itok=IlzF2Hy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g"/></Relationships>
</file>

<file path=ppt/slides/_rels/slide6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hyperlink" Target="https://arabiconline.eu/islamic-geometric-pattern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hyperlink" Target="https://en.wikipedia.org/wiki/Muhammad_ibn_Musa_al-Khwarizmi#/media/File:Khiva,_Statue_of_al-Khwarizmi.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0.emf"/><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000" y="1080000"/>
            <a:ext cx="8300714" cy="4024798"/>
          </a:xfrm>
        </p:spPr>
        <p:txBody>
          <a:bodyPr/>
          <a:lstStyle/>
          <a:p>
            <a:pPr indent="-914400">
              <a:lnSpc>
                <a:spcPct val="100000"/>
              </a:lnSpc>
            </a:pPr>
            <a:r>
              <a:rPr lang="nl-BE" dirty="0"/>
              <a:t>Geschiedenis van de wiskunde inzetten in wiskundelessen eerste en tweede graad </a:t>
            </a:r>
          </a:p>
        </p:txBody>
      </p:sp>
      <p:sp>
        <p:nvSpPr>
          <p:cNvPr id="3" name="Text Placeholder 2"/>
          <p:cNvSpPr>
            <a:spLocks noGrp="1"/>
          </p:cNvSpPr>
          <p:nvPr>
            <p:ph type="subTitle" idx="1"/>
          </p:nvPr>
        </p:nvSpPr>
        <p:spPr/>
        <p:txBody>
          <a:bodyPr>
            <a:normAutofit fontScale="70000" lnSpcReduction="20000"/>
          </a:bodyPr>
          <a:lstStyle/>
          <a:p>
            <a:r>
              <a:rPr lang="nl-BE" dirty="0"/>
              <a:t>Johan Deprez, Focus op wiskunde, Vorselaar, 28/1/26</a:t>
            </a:r>
          </a:p>
          <a:p>
            <a:r>
              <a:rPr lang="nl-BE" dirty="0"/>
              <a:t>slides komen online op mijn website (zie KU Leuven, wie-is-wie; binnenkort: www.johandeprez.be)</a:t>
            </a:r>
          </a:p>
        </p:txBody>
      </p:sp>
    </p:spTree>
    <p:extLst>
      <p:ext uri="{BB962C8B-B14F-4D97-AF65-F5344CB8AC3E}">
        <p14:creationId xmlns:p14="http://schemas.microsoft.com/office/powerpoint/2010/main" val="1606426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7B486-2A63-5FE1-F8E0-203BABDD4A44}"/>
              </a:ext>
            </a:extLst>
          </p:cNvPr>
          <p:cNvSpPr>
            <a:spLocks noGrp="1"/>
          </p:cNvSpPr>
          <p:nvPr>
            <p:ph type="title"/>
          </p:nvPr>
        </p:nvSpPr>
        <p:spPr/>
        <p:txBody>
          <a:bodyPr/>
          <a:lstStyle/>
          <a:p>
            <a:r>
              <a:rPr lang="nl-BE" dirty="0"/>
              <a:t>Mesopotamië</a:t>
            </a:r>
          </a:p>
        </p:txBody>
      </p:sp>
      <p:sp>
        <p:nvSpPr>
          <p:cNvPr id="3" name="Tijdelijke aanduiding voor tekst 2">
            <a:extLst>
              <a:ext uri="{FF2B5EF4-FFF2-40B4-BE49-F238E27FC236}">
                <a16:creationId xmlns:a16="http://schemas.microsoft.com/office/drawing/2014/main" id="{3DDE3469-BFEC-3A67-3240-B0CB586912F6}"/>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2FEDD81E-BB6C-5CCC-4A12-DF5927562618}"/>
              </a:ext>
            </a:extLst>
          </p:cNvPr>
          <p:cNvSpPr>
            <a:spLocks noGrp="1"/>
          </p:cNvSpPr>
          <p:nvPr>
            <p:ph type="sldNum" sz="quarter" idx="17"/>
          </p:nvPr>
        </p:nvSpPr>
        <p:spPr/>
        <p:txBody>
          <a:bodyPr/>
          <a:lstStyle/>
          <a:p>
            <a:fld id="{0A297500-7527-634B-90F4-69D0994C32B4}" type="slidenum">
              <a:rPr lang="nl-NL" smtClean="0"/>
              <a:pPr/>
              <a:t>10</a:t>
            </a:fld>
            <a:endParaRPr lang="nl-NL" dirty="0"/>
          </a:p>
        </p:txBody>
      </p:sp>
    </p:spTree>
    <p:extLst>
      <p:ext uri="{BB962C8B-B14F-4D97-AF65-F5344CB8AC3E}">
        <p14:creationId xmlns:p14="http://schemas.microsoft.com/office/powerpoint/2010/main" val="958829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4467FD-5D67-4E01-9E09-6D36A24B6F0C}"/>
              </a:ext>
            </a:extLst>
          </p:cNvPr>
          <p:cNvSpPr>
            <a:spLocks noGrp="1"/>
          </p:cNvSpPr>
          <p:nvPr>
            <p:ph type="sldNum" sz="quarter" idx="12"/>
          </p:nvPr>
        </p:nvSpPr>
        <p:spPr/>
        <p:txBody>
          <a:bodyPr/>
          <a:lstStyle/>
          <a:p>
            <a:fld id="{0A297500-7527-634B-90F4-69D0994C32B4}" type="slidenum">
              <a:rPr lang="nl-NL" smtClean="0"/>
              <a:pPr/>
              <a:t>11</a:t>
            </a:fld>
            <a:endParaRPr lang="nl-NL" dirty="0"/>
          </a:p>
        </p:txBody>
      </p:sp>
      <p:sp>
        <p:nvSpPr>
          <p:cNvPr id="3" name="Content Placeholder 2">
            <a:extLst>
              <a:ext uri="{FF2B5EF4-FFF2-40B4-BE49-F238E27FC236}">
                <a16:creationId xmlns:a16="http://schemas.microsoft.com/office/drawing/2014/main" id="{D17E449B-E15D-41B9-83F2-0F3469CF8F0A}"/>
              </a:ext>
            </a:extLst>
          </p:cNvPr>
          <p:cNvSpPr>
            <a:spLocks noGrp="1"/>
          </p:cNvSpPr>
          <p:nvPr>
            <p:ph sz="quarter" idx="13"/>
          </p:nvPr>
        </p:nvSpPr>
        <p:spPr>
          <a:xfrm>
            <a:off x="129305" y="1291772"/>
            <a:ext cx="6536966" cy="5109028"/>
          </a:xfrm>
        </p:spPr>
        <p:txBody>
          <a:bodyPr>
            <a:normAutofit fontScale="77500" lnSpcReduction="20000"/>
          </a:bodyPr>
          <a:lstStyle/>
          <a:p>
            <a:pPr>
              <a:lnSpc>
                <a:spcPct val="120000"/>
              </a:lnSpc>
            </a:pPr>
            <a:r>
              <a:rPr lang="nl-BE" dirty="0"/>
              <a:t>bron: </a:t>
            </a:r>
            <a:r>
              <a:rPr lang="nl-BE" dirty="0" err="1"/>
              <a:t>Robson</a:t>
            </a:r>
            <a:r>
              <a:rPr lang="nl-BE" dirty="0"/>
              <a:t>, E. (2009). </a:t>
            </a:r>
            <a:r>
              <a:rPr lang="nl-BE" dirty="0" err="1"/>
              <a:t>Mesopotamian</a:t>
            </a:r>
            <a:r>
              <a:rPr lang="nl-BE" dirty="0"/>
              <a:t> Mathematics. in: Katz, V., The Mathematics of Egypt, </a:t>
            </a:r>
            <a:r>
              <a:rPr lang="nl-BE" dirty="0" err="1"/>
              <a:t>Mesopotamia</a:t>
            </a:r>
            <a:r>
              <a:rPr lang="nl-BE" dirty="0"/>
              <a:t>, China, India and Islam. A </a:t>
            </a:r>
            <a:r>
              <a:rPr lang="nl-BE" dirty="0" err="1"/>
              <a:t>sourcebook</a:t>
            </a:r>
            <a:r>
              <a:rPr lang="nl-BE" dirty="0"/>
              <a:t>. Princeton and Oxford: Princeton University Press</a:t>
            </a:r>
          </a:p>
          <a:p>
            <a:pPr>
              <a:lnSpc>
                <a:spcPct val="120000"/>
              </a:lnSpc>
            </a:pPr>
            <a:r>
              <a:rPr lang="nl-BE" dirty="0"/>
              <a:t>kleitablet W 19408.76</a:t>
            </a:r>
          </a:p>
          <a:p>
            <a:pPr>
              <a:lnSpc>
                <a:spcPct val="120000"/>
              </a:lnSpc>
            </a:pPr>
            <a:r>
              <a:rPr lang="nl-BE" dirty="0" err="1"/>
              <a:t>Uruk</a:t>
            </a:r>
            <a:r>
              <a:rPr lang="nl-BE" dirty="0"/>
              <a:t>, 3200 BC (Mesopotamië, niet Babylon!)</a:t>
            </a:r>
          </a:p>
          <a:p>
            <a:pPr>
              <a:lnSpc>
                <a:spcPct val="120000"/>
              </a:lnSpc>
            </a:pPr>
            <a:r>
              <a:rPr lang="nl-BE" dirty="0"/>
              <a:t>tempel van </a:t>
            </a:r>
            <a:r>
              <a:rPr lang="nl-BE" dirty="0" err="1"/>
              <a:t>Inana</a:t>
            </a:r>
            <a:endParaRPr lang="nl-BE" dirty="0"/>
          </a:p>
          <a:p>
            <a:pPr>
              <a:lnSpc>
                <a:spcPct val="120000"/>
              </a:lnSpc>
            </a:pPr>
            <a:r>
              <a:rPr lang="nl-BE" dirty="0"/>
              <a:t>tablet hergebruikt in heropbouw van de tempel</a:t>
            </a:r>
          </a:p>
          <a:p>
            <a:pPr>
              <a:lnSpc>
                <a:spcPct val="120000"/>
              </a:lnSpc>
            </a:pPr>
            <a:r>
              <a:rPr lang="nl-BE" dirty="0"/>
              <a:t>kleitablet bevat berekening van de oppervlakte van twee velden</a:t>
            </a:r>
          </a:p>
          <a:p>
            <a:pPr marL="576000" lvl="2" indent="0">
              <a:lnSpc>
                <a:spcPct val="120000"/>
              </a:lnSpc>
              <a:buNone/>
            </a:pPr>
            <a:r>
              <a:rPr lang="nl-BE" dirty="0"/>
              <a:t>tempel bezat veel gronden voor landbouw en veeteelt</a:t>
            </a:r>
          </a:p>
          <a:p>
            <a:pPr lvl="1">
              <a:lnSpc>
                <a:spcPct val="120000"/>
              </a:lnSpc>
            </a:pPr>
            <a:endParaRPr lang="nl-BE" dirty="0"/>
          </a:p>
          <a:p>
            <a:pPr lvl="1">
              <a:lnSpc>
                <a:spcPct val="120000"/>
              </a:lnSpc>
            </a:pPr>
            <a:endParaRPr lang="nl-BE" dirty="0"/>
          </a:p>
        </p:txBody>
      </p:sp>
      <p:sp>
        <p:nvSpPr>
          <p:cNvPr id="4" name="Title 3">
            <a:extLst>
              <a:ext uri="{FF2B5EF4-FFF2-40B4-BE49-F238E27FC236}">
                <a16:creationId xmlns:a16="http://schemas.microsoft.com/office/drawing/2014/main" id="{FCA110A2-F4B4-4389-8F77-0DD5CBD089A0}"/>
              </a:ext>
            </a:extLst>
          </p:cNvPr>
          <p:cNvSpPr>
            <a:spLocks noGrp="1"/>
          </p:cNvSpPr>
          <p:nvPr>
            <p:ph type="title"/>
          </p:nvPr>
        </p:nvSpPr>
        <p:spPr/>
        <p:txBody>
          <a:bodyPr>
            <a:normAutofit fontScale="90000"/>
          </a:bodyPr>
          <a:lstStyle/>
          <a:p>
            <a:r>
              <a:rPr lang="nl-BE" dirty="0"/>
              <a:t>Een ‘oud’ voorbeeld uit </a:t>
            </a:r>
            <a:br>
              <a:rPr lang="nl-BE" dirty="0"/>
            </a:br>
            <a:r>
              <a:rPr lang="nl-BE" dirty="0" err="1"/>
              <a:t>Mesoptamië</a:t>
            </a:r>
            <a:endParaRPr lang="nl-BE" dirty="0"/>
          </a:p>
        </p:txBody>
      </p:sp>
      <p:pic>
        <p:nvPicPr>
          <p:cNvPr id="7" name="Picture 6" descr="A picture containing text, mammal&#10;&#10;Description automatically generated">
            <a:hlinkClick r:id="rId2"/>
            <a:extLst>
              <a:ext uri="{FF2B5EF4-FFF2-40B4-BE49-F238E27FC236}">
                <a16:creationId xmlns:a16="http://schemas.microsoft.com/office/drawing/2014/main" id="{9FC8A725-F6B0-4B33-A40C-7BD74E24F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339" y="0"/>
            <a:ext cx="2491661" cy="6858000"/>
          </a:xfrm>
          <a:prstGeom prst="rect">
            <a:avLst/>
          </a:prstGeom>
        </p:spPr>
      </p:pic>
    </p:spTree>
    <p:extLst>
      <p:ext uri="{BB962C8B-B14F-4D97-AF65-F5344CB8AC3E}">
        <p14:creationId xmlns:p14="http://schemas.microsoft.com/office/powerpoint/2010/main" val="106374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1C72EE-3F27-4FAF-AF96-E8CF3713EB5E}"/>
              </a:ext>
            </a:extLst>
          </p:cNvPr>
          <p:cNvSpPr>
            <a:spLocks noGrp="1"/>
          </p:cNvSpPr>
          <p:nvPr>
            <p:ph type="sldNum" sz="quarter" idx="12"/>
          </p:nvPr>
        </p:nvSpPr>
        <p:spPr/>
        <p:txBody>
          <a:bodyPr/>
          <a:lstStyle/>
          <a:p>
            <a:fld id="{0A297500-7527-634B-90F4-69D0994C32B4}" type="slidenum">
              <a:rPr lang="nl-NL" smtClean="0"/>
              <a:pPr/>
              <a:t>12</a:t>
            </a:fld>
            <a:endParaRPr lang="nl-NL" dirty="0"/>
          </a:p>
        </p:txBody>
      </p:sp>
      <p:sp>
        <p:nvSpPr>
          <p:cNvPr id="3" name="Content Placeholder 2">
            <a:extLst>
              <a:ext uri="{FF2B5EF4-FFF2-40B4-BE49-F238E27FC236}">
                <a16:creationId xmlns:a16="http://schemas.microsoft.com/office/drawing/2014/main" id="{87CC7354-69D9-436F-8A58-CEA1AC7D8331}"/>
              </a:ext>
            </a:extLst>
          </p:cNvPr>
          <p:cNvSpPr>
            <a:spLocks noGrp="1"/>
          </p:cNvSpPr>
          <p:nvPr>
            <p:ph sz="quarter" idx="13"/>
          </p:nvPr>
        </p:nvSpPr>
        <p:spPr/>
        <p:txBody>
          <a:bodyPr/>
          <a:lstStyle/>
          <a:p>
            <a:endParaRPr lang="nl-BE"/>
          </a:p>
        </p:txBody>
      </p:sp>
      <p:sp>
        <p:nvSpPr>
          <p:cNvPr id="4" name="Title 3">
            <a:extLst>
              <a:ext uri="{FF2B5EF4-FFF2-40B4-BE49-F238E27FC236}">
                <a16:creationId xmlns:a16="http://schemas.microsoft.com/office/drawing/2014/main" id="{8627695C-0375-4ADC-BE0E-B116B1B8E449}"/>
              </a:ext>
            </a:extLst>
          </p:cNvPr>
          <p:cNvSpPr>
            <a:spLocks noGrp="1"/>
          </p:cNvSpPr>
          <p:nvPr>
            <p:ph type="title"/>
          </p:nvPr>
        </p:nvSpPr>
        <p:spPr/>
        <p:txBody>
          <a:bodyPr/>
          <a:lstStyle/>
          <a:p>
            <a:endParaRPr lang="nl-BE" dirty="0"/>
          </a:p>
        </p:txBody>
      </p:sp>
      <p:pic>
        <p:nvPicPr>
          <p:cNvPr id="5" name="Picture 4">
            <a:extLst>
              <a:ext uri="{FF2B5EF4-FFF2-40B4-BE49-F238E27FC236}">
                <a16:creationId xmlns:a16="http://schemas.microsoft.com/office/drawing/2014/main" id="{27C2728A-1CBE-464D-BEE9-C11CD32C7729}"/>
              </a:ext>
            </a:extLst>
          </p:cNvPr>
          <p:cNvPicPr>
            <a:picLocks noChangeAspect="1"/>
          </p:cNvPicPr>
          <p:nvPr/>
        </p:nvPicPr>
        <p:blipFill rotWithShape="1">
          <a:blip r:embed="rId2"/>
          <a:srcRect l="1" t="11469" r="51969" b="1890"/>
          <a:stretch/>
        </p:blipFill>
        <p:spPr>
          <a:xfrm>
            <a:off x="39646" y="1059560"/>
            <a:ext cx="3996000" cy="4068000"/>
          </a:xfrm>
          <a:prstGeom prst="rect">
            <a:avLst/>
          </a:prstGeom>
        </p:spPr>
      </p:pic>
      <p:pic>
        <p:nvPicPr>
          <p:cNvPr id="8" name="Picture 7" descr="A picture containing text, mammal&#10;&#10;Description automatically generated">
            <a:hlinkClick r:id="rId3"/>
            <a:extLst>
              <a:ext uri="{FF2B5EF4-FFF2-40B4-BE49-F238E27FC236}">
                <a16:creationId xmlns:a16="http://schemas.microsoft.com/office/drawing/2014/main" id="{5C0AB585-CAA6-451D-9D9F-B5ED018EA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2339" y="0"/>
            <a:ext cx="2491661" cy="6858000"/>
          </a:xfrm>
          <a:prstGeom prst="rect">
            <a:avLst/>
          </a:prstGeom>
        </p:spPr>
      </p:pic>
      <p:pic>
        <p:nvPicPr>
          <p:cNvPr id="9" name="Picture 8" descr="A picture containing text&#10;&#10;Description automatically generated">
            <a:hlinkClick r:id="rId3"/>
            <a:extLst>
              <a:ext uri="{FF2B5EF4-FFF2-40B4-BE49-F238E27FC236}">
                <a16:creationId xmlns:a16="http://schemas.microsoft.com/office/drawing/2014/main" id="{CDF1C283-6A53-4F02-AE2F-7CA6BD575F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220" y="0"/>
            <a:ext cx="2525046" cy="6858000"/>
          </a:xfrm>
          <a:prstGeom prst="rect">
            <a:avLst/>
          </a:prstGeom>
        </p:spPr>
      </p:pic>
      <p:pic>
        <p:nvPicPr>
          <p:cNvPr id="10" name="Picture 9">
            <a:extLst>
              <a:ext uri="{FF2B5EF4-FFF2-40B4-BE49-F238E27FC236}">
                <a16:creationId xmlns:a16="http://schemas.microsoft.com/office/drawing/2014/main" id="{2ADAAEFA-004E-4AF4-B7AB-C947D69C330B}"/>
              </a:ext>
            </a:extLst>
          </p:cNvPr>
          <p:cNvPicPr>
            <a:picLocks noChangeAspect="1"/>
          </p:cNvPicPr>
          <p:nvPr/>
        </p:nvPicPr>
        <p:blipFill rotWithShape="1">
          <a:blip r:embed="rId6"/>
          <a:srcRect t="47245" b="-2533"/>
          <a:stretch/>
        </p:blipFill>
        <p:spPr>
          <a:xfrm>
            <a:off x="128134" y="5284871"/>
            <a:ext cx="3907512" cy="853285"/>
          </a:xfrm>
          <a:prstGeom prst="rect">
            <a:avLst/>
          </a:prstGeom>
        </p:spPr>
      </p:pic>
      <p:sp>
        <p:nvSpPr>
          <p:cNvPr id="11" name="Tekstballon: rechthoek 15">
            <a:extLst>
              <a:ext uri="{FF2B5EF4-FFF2-40B4-BE49-F238E27FC236}">
                <a16:creationId xmlns:a16="http://schemas.microsoft.com/office/drawing/2014/main" id="{D83DE6FA-7F51-4B04-B122-47B9CCC3753F}"/>
              </a:ext>
            </a:extLst>
          </p:cNvPr>
          <p:cNvSpPr/>
          <p:nvPr/>
        </p:nvSpPr>
        <p:spPr>
          <a:xfrm>
            <a:off x="3304439" y="4809971"/>
            <a:ext cx="795860" cy="403056"/>
          </a:xfrm>
          <a:prstGeom prst="wedgeRectCallout">
            <a:avLst>
              <a:gd name="adj1" fmla="val 12451"/>
              <a:gd name="adj2" fmla="val 109578"/>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1 </a:t>
            </a:r>
            <a:r>
              <a:rPr lang="nl-BE" dirty="0" err="1">
                <a:solidFill>
                  <a:schemeClr val="tx1"/>
                </a:solidFill>
              </a:rPr>
              <a:t>rod</a:t>
            </a:r>
            <a:endParaRPr lang="nl-BE" dirty="0">
              <a:solidFill>
                <a:schemeClr val="tx1"/>
              </a:solidFill>
            </a:endParaRPr>
          </a:p>
        </p:txBody>
      </p:sp>
      <p:sp>
        <p:nvSpPr>
          <p:cNvPr id="12" name="Rectangle: Rounded Corners 11">
            <a:extLst>
              <a:ext uri="{FF2B5EF4-FFF2-40B4-BE49-F238E27FC236}">
                <a16:creationId xmlns:a16="http://schemas.microsoft.com/office/drawing/2014/main" id="{409D7532-7A9B-44F2-9555-EE9F9ABAFBCF}"/>
              </a:ext>
            </a:extLst>
          </p:cNvPr>
          <p:cNvSpPr/>
          <p:nvPr/>
        </p:nvSpPr>
        <p:spPr>
          <a:xfrm>
            <a:off x="1115962" y="1161962"/>
            <a:ext cx="319548" cy="2791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Rounded Corners 12">
            <a:extLst>
              <a:ext uri="{FF2B5EF4-FFF2-40B4-BE49-F238E27FC236}">
                <a16:creationId xmlns:a16="http://schemas.microsoft.com/office/drawing/2014/main" id="{BF7F24DB-B76B-49F4-820A-C20FFEF4F7BD}"/>
              </a:ext>
            </a:extLst>
          </p:cNvPr>
          <p:cNvSpPr/>
          <p:nvPr/>
        </p:nvSpPr>
        <p:spPr>
          <a:xfrm>
            <a:off x="2522827" y="1413072"/>
            <a:ext cx="319548" cy="2791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tangle: Rounded Corners 13">
            <a:extLst>
              <a:ext uri="{FF2B5EF4-FFF2-40B4-BE49-F238E27FC236}">
                <a16:creationId xmlns:a16="http://schemas.microsoft.com/office/drawing/2014/main" id="{81792E73-A980-415E-8023-BDF379DD4154}"/>
              </a:ext>
            </a:extLst>
          </p:cNvPr>
          <p:cNvSpPr/>
          <p:nvPr/>
        </p:nvSpPr>
        <p:spPr>
          <a:xfrm>
            <a:off x="1465006" y="2297588"/>
            <a:ext cx="319548" cy="2791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tangle: Rounded Corners 14">
            <a:extLst>
              <a:ext uri="{FF2B5EF4-FFF2-40B4-BE49-F238E27FC236}">
                <a16:creationId xmlns:a16="http://schemas.microsoft.com/office/drawing/2014/main" id="{B9EB216C-705B-42D3-BD2A-8940C6EDED4D}"/>
              </a:ext>
            </a:extLst>
          </p:cNvPr>
          <p:cNvSpPr/>
          <p:nvPr/>
        </p:nvSpPr>
        <p:spPr>
          <a:xfrm>
            <a:off x="2519323" y="2276667"/>
            <a:ext cx="319548" cy="27053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Tekstballon: rechthoek 15">
            <a:extLst>
              <a:ext uri="{FF2B5EF4-FFF2-40B4-BE49-F238E27FC236}">
                <a16:creationId xmlns:a16="http://schemas.microsoft.com/office/drawing/2014/main" id="{B3BD11DF-18A7-4E4F-8852-3796DE6A3A9A}"/>
              </a:ext>
            </a:extLst>
          </p:cNvPr>
          <p:cNvSpPr/>
          <p:nvPr/>
        </p:nvSpPr>
        <p:spPr>
          <a:xfrm>
            <a:off x="74509" y="70861"/>
            <a:ext cx="1567478" cy="831388"/>
          </a:xfrm>
          <a:prstGeom prst="wedgeRectCallout">
            <a:avLst>
              <a:gd name="adj1" fmla="val 33258"/>
              <a:gd name="adj2" fmla="val 71286"/>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veld 1 – twee ‘breedtes’ en twee ‘lengtes’</a:t>
            </a:r>
          </a:p>
        </p:txBody>
      </p:sp>
      <p:sp>
        <p:nvSpPr>
          <p:cNvPr id="17" name="Rectangle: Rounded Corners 16">
            <a:extLst>
              <a:ext uri="{FF2B5EF4-FFF2-40B4-BE49-F238E27FC236}">
                <a16:creationId xmlns:a16="http://schemas.microsoft.com/office/drawing/2014/main" id="{B4AD6ED3-3F65-4E43-B23A-CDB1512DE783}"/>
              </a:ext>
            </a:extLst>
          </p:cNvPr>
          <p:cNvSpPr/>
          <p:nvPr/>
        </p:nvSpPr>
        <p:spPr>
          <a:xfrm>
            <a:off x="3421626" y="1156639"/>
            <a:ext cx="458117" cy="488334"/>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Rectangle: Rounded Corners 17">
            <a:extLst>
              <a:ext uri="{FF2B5EF4-FFF2-40B4-BE49-F238E27FC236}">
                <a16:creationId xmlns:a16="http://schemas.microsoft.com/office/drawing/2014/main" id="{539371D7-39FE-46D0-8954-49F5DD384BED}"/>
              </a:ext>
            </a:extLst>
          </p:cNvPr>
          <p:cNvSpPr/>
          <p:nvPr/>
        </p:nvSpPr>
        <p:spPr>
          <a:xfrm>
            <a:off x="6277328" y="365134"/>
            <a:ext cx="242376" cy="69442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tangle: Rounded Corners 18">
            <a:extLst>
              <a:ext uri="{FF2B5EF4-FFF2-40B4-BE49-F238E27FC236}">
                <a16:creationId xmlns:a16="http://schemas.microsoft.com/office/drawing/2014/main" id="{CA996785-2EEA-44A3-91D9-EAA303DF28A6}"/>
              </a:ext>
            </a:extLst>
          </p:cNvPr>
          <p:cNvSpPr/>
          <p:nvPr/>
        </p:nvSpPr>
        <p:spPr>
          <a:xfrm>
            <a:off x="2905432" y="5388077"/>
            <a:ext cx="270387" cy="32446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tangle: Rounded Corners 19">
            <a:extLst>
              <a:ext uri="{FF2B5EF4-FFF2-40B4-BE49-F238E27FC236}">
                <a16:creationId xmlns:a16="http://schemas.microsoft.com/office/drawing/2014/main" id="{51EACCD1-19CC-4D04-BC13-F4F00EEC1D6F}"/>
              </a:ext>
            </a:extLst>
          </p:cNvPr>
          <p:cNvSpPr/>
          <p:nvPr/>
        </p:nvSpPr>
        <p:spPr>
          <a:xfrm>
            <a:off x="4412225" y="54943"/>
            <a:ext cx="539847" cy="2791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tangle: Rounded Corners 20">
            <a:extLst>
              <a:ext uri="{FF2B5EF4-FFF2-40B4-BE49-F238E27FC236}">
                <a16:creationId xmlns:a16="http://schemas.microsoft.com/office/drawing/2014/main" id="{7A43E67D-6FAC-486E-B850-B016B293FA4D}"/>
              </a:ext>
            </a:extLst>
          </p:cNvPr>
          <p:cNvSpPr/>
          <p:nvPr/>
        </p:nvSpPr>
        <p:spPr>
          <a:xfrm>
            <a:off x="5312795" y="932610"/>
            <a:ext cx="242376" cy="4804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ballon: rechthoek 15">
            <a:extLst>
              <a:ext uri="{FF2B5EF4-FFF2-40B4-BE49-F238E27FC236}">
                <a16:creationId xmlns:a16="http://schemas.microsoft.com/office/drawing/2014/main" id="{F0F4D0FE-5855-23FF-8112-7B9A6CD2C335}"/>
              </a:ext>
            </a:extLst>
          </p:cNvPr>
          <p:cNvSpPr/>
          <p:nvPr/>
        </p:nvSpPr>
        <p:spPr>
          <a:xfrm>
            <a:off x="128134" y="4799811"/>
            <a:ext cx="1934346" cy="578106"/>
          </a:xfrm>
          <a:prstGeom prst="wedgeRectCallout">
            <a:avLst>
              <a:gd name="adj1" fmla="val -6182"/>
              <a:gd name="adj2" fmla="val 62126"/>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hier nog geen positietalstelsel!</a:t>
            </a:r>
          </a:p>
        </p:txBody>
      </p:sp>
    </p:spTree>
    <p:extLst>
      <p:ext uri="{BB962C8B-B14F-4D97-AF65-F5344CB8AC3E}">
        <p14:creationId xmlns:p14="http://schemas.microsoft.com/office/powerpoint/2010/main" val="32741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D6F8A7-7548-4622-A0B8-D4EF4459CEB1}"/>
              </a:ext>
            </a:extLst>
          </p:cNvPr>
          <p:cNvSpPr>
            <a:spLocks noGrp="1"/>
          </p:cNvSpPr>
          <p:nvPr>
            <p:ph type="sldNum" sz="quarter" idx="12"/>
          </p:nvPr>
        </p:nvSpPr>
        <p:spPr/>
        <p:txBody>
          <a:bodyPr/>
          <a:lstStyle/>
          <a:p>
            <a:fld id="{0A297500-7527-634B-90F4-69D0994C32B4}" type="slidenum">
              <a:rPr lang="nl-NL" smtClean="0"/>
              <a:pPr/>
              <a:t>13</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C8EE66-8FA2-4881-AD56-F4677A67ECC3}"/>
                  </a:ext>
                </a:extLst>
              </p:cNvPr>
              <p:cNvSpPr>
                <a:spLocks noGrp="1"/>
              </p:cNvSpPr>
              <p:nvPr>
                <p:ph sz="quarter" idx="13"/>
              </p:nvPr>
            </p:nvSpPr>
            <p:spPr>
              <a:xfrm>
                <a:off x="129305" y="1291772"/>
                <a:ext cx="8885390" cy="5077130"/>
              </a:xfrm>
            </p:spPr>
            <p:txBody>
              <a:bodyPr>
                <a:normAutofit fontScale="70000" lnSpcReduction="20000"/>
              </a:bodyPr>
              <a:lstStyle/>
              <a:p>
                <a:endParaRPr lang="nl-BE" dirty="0"/>
              </a:p>
              <a:p>
                <a:endParaRPr lang="nl-BE" dirty="0"/>
              </a:p>
              <a:p>
                <a:endParaRPr lang="nl-BE" dirty="0"/>
              </a:p>
              <a:p>
                <a:endParaRPr lang="nl-BE" dirty="0"/>
              </a:p>
              <a:p>
                <a:endParaRPr lang="nl-BE" dirty="0"/>
              </a:p>
              <a:p>
                <a:r>
                  <a:rPr lang="nl-BE" dirty="0"/>
                  <a:t>berekening van de oppervlakte</a:t>
                </a:r>
              </a:p>
              <a:p>
                <a:r>
                  <a:rPr lang="nl-BE" dirty="0"/>
                  <a:t>via (benaderende?) formule (‘</a:t>
                </a:r>
                <a:r>
                  <a:rPr lang="nl-BE" dirty="0" err="1"/>
                  <a:t>agrimensor’s</a:t>
                </a:r>
                <a:r>
                  <a:rPr lang="nl-BE" dirty="0"/>
                  <a:t> </a:t>
                </a:r>
                <a:r>
                  <a:rPr lang="nl-BE" dirty="0" err="1"/>
                  <a:t>method</a:t>
                </a:r>
                <a:r>
                  <a:rPr lang="nl-BE" dirty="0"/>
                  <a:t>’)</a:t>
                </a:r>
              </a:p>
              <a:p>
                <a:pPr marL="0" indent="0" algn="ctr">
                  <a:buNone/>
                </a:pPr>
                <a:r>
                  <a:rPr lang="nl-BE" dirty="0"/>
                  <a:t> </a:t>
                </a:r>
                <a14:m>
                  <m:oMath xmlns:m="http://schemas.openxmlformats.org/officeDocument/2006/math">
                    <m:r>
                      <a:rPr lang="nl-BE" smtClean="0">
                        <a:latin typeface="Cambria Math" panose="02040503050406030204" pitchFamily="18" charset="0"/>
                      </a:rPr>
                      <m:t>𝐴</m:t>
                    </m:r>
                    <m:r>
                      <a:rPr lang="nl-BE" smtClean="0">
                        <a:latin typeface="Cambria Math" panose="02040503050406030204" pitchFamily="18" charset="0"/>
                      </a:rPr>
                      <m:t>=(</m:t>
                    </m:r>
                    <m:sSub>
                      <m:sSubPr>
                        <m:ctrlPr>
                          <a:rPr lang="nl-BE" i="1" smtClean="0">
                            <a:latin typeface="Cambria Math" panose="02040503050406030204" pitchFamily="18" charset="0"/>
                          </a:rPr>
                        </m:ctrlPr>
                      </m:sSubPr>
                      <m:e>
                        <m:r>
                          <a:rPr lang="nl-BE" smtClean="0">
                            <a:latin typeface="Cambria Math" panose="02040503050406030204" pitchFamily="18" charset="0"/>
                          </a:rPr>
                          <m:t>𝑙</m:t>
                        </m:r>
                      </m:e>
                      <m:sub>
                        <m:r>
                          <a:rPr lang="nl-BE" smtClean="0">
                            <a:latin typeface="Cambria Math" panose="02040503050406030204" pitchFamily="18" charset="0"/>
                          </a:rPr>
                          <m:t>1</m:t>
                        </m:r>
                      </m:sub>
                    </m:sSub>
                    <m:r>
                      <a:rPr lang="nl-BE" smtClean="0">
                        <a:latin typeface="Cambria Math" panose="02040503050406030204" pitchFamily="18" charset="0"/>
                      </a:rPr>
                      <m:t>+</m:t>
                    </m:r>
                    <m:sSub>
                      <m:sSubPr>
                        <m:ctrlPr>
                          <a:rPr lang="nl-BE" i="1" smtClean="0">
                            <a:latin typeface="Cambria Math" panose="02040503050406030204" pitchFamily="18" charset="0"/>
                          </a:rPr>
                        </m:ctrlPr>
                      </m:sSubPr>
                      <m:e>
                        <m:r>
                          <a:rPr lang="nl-BE" b="0" i="1" smtClean="0">
                            <a:latin typeface="Cambria Math" panose="02040503050406030204" pitchFamily="18" charset="0"/>
                          </a:rPr>
                          <m:t>𝑙</m:t>
                        </m:r>
                      </m:e>
                      <m:sub>
                        <m:r>
                          <a:rPr lang="nl-BE" smtClean="0">
                            <a:latin typeface="Cambria Math" panose="02040503050406030204" pitchFamily="18" charset="0"/>
                          </a:rPr>
                          <m:t>2</m:t>
                        </m:r>
                      </m:sub>
                    </m:sSub>
                    <m:r>
                      <a:rPr lang="nl-BE" smtClean="0">
                        <a:latin typeface="Cambria Math" panose="02040503050406030204" pitchFamily="18" charset="0"/>
                      </a:rPr>
                      <m:t>)(</m:t>
                    </m:r>
                    <m:sSub>
                      <m:sSubPr>
                        <m:ctrlPr>
                          <a:rPr lang="nl-BE" i="1" smtClean="0">
                            <a:latin typeface="Cambria Math" panose="02040503050406030204" pitchFamily="18" charset="0"/>
                          </a:rPr>
                        </m:ctrlPr>
                      </m:sSubPr>
                      <m:e>
                        <m:r>
                          <a:rPr lang="nl-BE" smtClean="0">
                            <a:latin typeface="Cambria Math" panose="02040503050406030204" pitchFamily="18" charset="0"/>
                          </a:rPr>
                          <m:t>𝑏</m:t>
                        </m:r>
                      </m:e>
                      <m:sub>
                        <m:r>
                          <a:rPr lang="nl-BE" smtClean="0">
                            <a:latin typeface="Cambria Math" panose="02040503050406030204" pitchFamily="18" charset="0"/>
                          </a:rPr>
                          <m:t>1</m:t>
                        </m:r>
                      </m:sub>
                    </m:sSub>
                    <m:r>
                      <a:rPr lang="nl-BE" smtClean="0">
                        <a:latin typeface="Cambria Math" panose="02040503050406030204" pitchFamily="18" charset="0"/>
                      </a:rPr>
                      <m:t>+</m:t>
                    </m:r>
                    <m:sSub>
                      <m:sSubPr>
                        <m:ctrlPr>
                          <a:rPr lang="nl-BE" i="1" smtClean="0">
                            <a:latin typeface="Cambria Math" panose="02040503050406030204" pitchFamily="18" charset="0"/>
                          </a:rPr>
                        </m:ctrlPr>
                      </m:sSubPr>
                      <m:e>
                        <m:r>
                          <a:rPr lang="nl-BE" smtClean="0">
                            <a:latin typeface="Cambria Math" panose="02040503050406030204" pitchFamily="18" charset="0"/>
                          </a:rPr>
                          <m:t>𝑏</m:t>
                        </m:r>
                      </m:e>
                      <m:sub>
                        <m:r>
                          <a:rPr lang="nl-BE" smtClean="0">
                            <a:latin typeface="Cambria Math" panose="02040503050406030204" pitchFamily="18" charset="0"/>
                          </a:rPr>
                          <m:t>2</m:t>
                        </m:r>
                      </m:sub>
                    </m:sSub>
                    <m:r>
                      <a:rPr lang="nl-BE" smtClean="0">
                        <a:latin typeface="Cambria Math" panose="02040503050406030204" pitchFamily="18" charset="0"/>
                      </a:rPr>
                      <m:t>)/4</m:t>
                    </m:r>
                  </m:oMath>
                </a14:m>
                <a:endParaRPr lang="nl-BE" dirty="0"/>
              </a:p>
              <a:p>
                <a:r>
                  <a:rPr lang="nl-BE" dirty="0"/>
                  <a:t>praktische wiskunde!</a:t>
                </a:r>
              </a:p>
              <a:p>
                <a:r>
                  <a:rPr lang="nl-BE" dirty="0"/>
                  <a:t>maar toch wat kunstmatig (bv. ronde uitkomst): gebruikt voor scholing</a:t>
                </a:r>
              </a:p>
              <a:p>
                <a:r>
                  <a:rPr lang="nl-BE" dirty="0"/>
                  <a:t>anders dan de meeste kleitabletten (registratie transacties, bezittingen, …)</a:t>
                </a:r>
              </a:p>
              <a:p>
                <a:endParaRPr lang="nl-BE" dirty="0"/>
              </a:p>
            </p:txBody>
          </p:sp>
        </mc:Choice>
        <mc:Fallback xmlns="">
          <p:sp>
            <p:nvSpPr>
              <p:cNvPr id="3" name="Content Placeholder 2">
                <a:extLst>
                  <a:ext uri="{FF2B5EF4-FFF2-40B4-BE49-F238E27FC236}">
                    <a16:creationId xmlns:a16="http://schemas.microsoft.com/office/drawing/2014/main" id="{D5C8EE66-8FA2-4881-AD56-F4677A67ECC3}"/>
                  </a:ext>
                </a:extLst>
              </p:cNvPr>
              <p:cNvSpPr>
                <a:spLocks noGrp="1" noRot="1" noChangeAspect="1" noMove="1" noResize="1" noEditPoints="1" noAdjustHandles="1" noChangeArrowheads="1" noChangeShapeType="1" noTextEdit="1"/>
              </p:cNvSpPr>
              <p:nvPr>
                <p:ph sz="quarter" idx="13"/>
              </p:nvPr>
            </p:nvSpPr>
            <p:spPr>
              <a:xfrm>
                <a:off x="129305" y="1291772"/>
                <a:ext cx="8885390" cy="5077130"/>
              </a:xfrm>
              <a:blipFill>
                <a:blip r:embed="rId2"/>
                <a:stretch>
                  <a:fillRect l="-617" r="-137"/>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32C87DEA-E1D8-4AF2-A932-EA73B71E67A1}"/>
              </a:ext>
            </a:extLst>
          </p:cNvPr>
          <p:cNvSpPr>
            <a:spLocks noGrp="1"/>
          </p:cNvSpPr>
          <p:nvPr>
            <p:ph type="title"/>
          </p:nvPr>
        </p:nvSpPr>
        <p:spPr/>
        <p:txBody>
          <a:bodyPr/>
          <a:lstStyle/>
          <a:p>
            <a:r>
              <a:rPr lang="nl-BE" dirty="0"/>
              <a:t>Een ‘oud’ voorbeeld</a:t>
            </a:r>
          </a:p>
        </p:txBody>
      </p:sp>
      <p:pic>
        <p:nvPicPr>
          <p:cNvPr id="8" name="Picture 7">
            <a:extLst>
              <a:ext uri="{FF2B5EF4-FFF2-40B4-BE49-F238E27FC236}">
                <a16:creationId xmlns:a16="http://schemas.microsoft.com/office/drawing/2014/main" id="{240EEA1B-4B2F-8DDA-8D09-7C93C634B2C3}"/>
              </a:ext>
            </a:extLst>
          </p:cNvPr>
          <p:cNvPicPr>
            <a:picLocks noChangeAspect="1"/>
          </p:cNvPicPr>
          <p:nvPr/>
        </p:nvPicPr>
        <p:blipFill>
          <a:blip r:embed="rId3"/>
          <a:stretch>
            <a:fillRect/>
          </a:stretch>
        </p:blipFill>
        <p:spPr>
          <a:xfrm>
            <a:off x="249197" y="1084711"/>
            <a:ext cx="8694782" cy="2051894"/>
          </a:xfrm>
          <a:prstGeom prst="rect">
            <a:avLst/>
          </a:prstGeom>
        </p:spPr>
      </p:pic>
    </p:spTree>
    <p:extLst>
      <p:ext uri="{BB962C8B-B14F-4D97-AF65-F5344CB8AC3E}">
        <p14:creationId xmlns:p14="http://schemas.microsoft.com/office/powerpoint/2010/main" val="113703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1F3CA6-18BF-06C0-E860-8A0A3E18B6F6}"/>
              </a:ext>
            </a:extLst>
          </p:cNvPr>
          <p:cNvSpPr>
            <a:spLocks noGrp="1"/>
          </p:cNvSpPr>
          <p:nvPr>
            <p:ph type="sldNum" sz="quarter" idx="12"/>
          </p:nvPr>
        </p:nvSpPr>
        <p:spPr/>
        <p:txBody>
          <a:bodyPr/>
          <a:lstStyle/>
          <a:p>
            <a:fld id="{0A297500-7527-634B-90F4-69D0994C32B4}" type="slidenum">
              <a:rPr lang="nl-NL" smtClean="0"/>
              <a:pPr/>
              <a:t>14</a:t>
            </a:fld>
            <a:endParaRPr lang="nl-NL" dirty="0"/>
          </a:p>
        </p:txBody>
      </p:sp>
      <p:sp>
        <p:nvSpPr>
          <p:cNvPr id="3" name="Content Placeholder 2">
            <a:extLst>
              <a:ext uri="{FF2B5EF4-FFF2-40B4-BE49-F238E27FC236}">
                <a16:creationId xmlns:a16="http://schemas.microsoft.com/office/drawing/2014/main" id="{BEAAE407-7FC9-C5D3-BF50-9C596E0A3438}"/>
              </a:ext>
            </a:extLst>
          </p:cNvPr>
          <p:cNvSpPr>
            <a:spLocks noGrp="1"/>
          </p:cNvSpPr>
          <p:nvPr>
            <p:ph sz="quarter" idx="13"/>
          </p:nvPr>
        </p:nvSpPr>
        <p:spPr/>
        <p:txBody>
          <a:bodyPr>
            <a:normAutofit fontScale="85000" lnSpcReduction="20000"/>
          </a:bodyPr>
          <a:lstStyle/>
          <a:p>
            <a:r>
              <a:rPr lang="nl-BE" dirty="0"/>
              <a:t>dragers zijn kleitabletten: zijn (relatief) goed bewaard gebleven, dus (relatief) veel bronnenmateriaal</a:t>
            </a:r>
          </a:p>
          <a:p>
            <a:r>
              <a:rPr lang="nl-BE" dirty="0"/>
              <a:t>kleitabletten bevatten (o.a.) voorbeeldproblemen met hun oplossingsmethode</a:t>
            </a:r>
          </a:p>
          <a:p>
            <a:pPr lvl="1"/>
            <a:r>
              <a:rPr lang="nl-BE" dirty="0"/>
              <a:t>bedoeld om een algemene oplossingsmethode te tonen</a:t>
            </a:r>
          </a:p>
          <a:p>
            <a:pPr lvl="1"/>
            <a:r>
              <a:rPr lang="nl-BE" dirty="0"/>
              <a:t>ook al wordt ze niet in het algemeen geformuleerd</a:t>
            </a:r>
          </a:p>
          <a:p>
            <a:pPr lvl="1"/>
            <a:r>
              <a:rPr lang="nl-BE" dirty="0"/>
              <a:t>geen verklaring waarom de oplossingsmethode werkt (maar wellicht was zo’n verklaring wel bekend)</a:t>
            </a:r>
          </a:p>
          <a:p>
            <a:r>
              <a:rPr lang="nl-BE" dirty="0"/>
              <a:t>het ‘echte’ werk (allerhande administratie) maar ook voor scholing</a:t>
            </a:r>
          </a:p>
          <a:p>
            <a:r>
              <a:rPr lang="nl-BE" dirty="0"/>
              <a:t>dat er in de geschiedenis voor eenvoudige zaken als oppervlakte van een vierhoek aanvankelijk ‘verkeerde’ formules gebruikt werden, kan helpen om in te zien dat de huidige kennis niet in één-twee-drie ontstaan is</a:t>
            </a:r>
          </a:p>
        </p:txBody>
      </p:sp>
      <p:sp>
        <p:nvSpPr>
          <p:cNvPr id="4" name="Title 3">
            <a:extLst>
              <a:ext uri="{FF2B5EF4-FFF2-40B4-BE49-F238E27FC236}">
                <a16:creationId xmlns:a16="http://schemas.microsoft.com/office/drawing/2014/main" id="{51FFF26E-2729-D618-C1D7-B5B223C7B65D}"/>
              </a:ext>
            </a:extLst>
          </p:cNvPr>
          <p:cNvSpPr>
            <a:spLocks noGrp="1"/>
          </p:cNvSpPr>
          <p:nvPr>
            <p:ph type="title"/>
          </p:nvPr>
        </p:nvSpPr>
        <p:spPr/>
        <p:txBody>
          <a:bodyPr/>
          <a:lstStyle/>
          <a:p>
            <a:r>
              <a:rPr lang="nl-BE" dirty="0"/>
              <a:t>Terugblik</a:t>
            </a:r>
          </a:p>
        </p:txBody>
      </p:sp>
    </p:spTree>
    <p:extLst>
      <p:ext uri="{BB962C8B-B14F-4D97-AF65-F5344CB8AC3E}">
        <p14:creationId xmlns:p14="http://schemas.microsoft.com/office/powerpoint/2010/main" val="358459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70ED14-413D-7017-8C57-7979CE1DD1BB}"/>
              </a:ext>
            </a:extLst>
          </p:cNvPr>
          <p:cNvPicPr>
            <a:picLocks noChangeAspect="1"/>
          </p:cNvPicPr>
          <p:nvPr/>
        </p:nvPicPr>
        <p:blipFill rotWithShape="1">
          <a:blip r:embed="rId2"/>
          <a:srcRect l="21016" t="276" r="13802" b="70146"/>
          <a:stretch/>
        </p:blipFill>
        <p:spPr>
          <a:xfrm>
            <a:off x="5124893" y="612000"/>
            <a:ext cx="4019107" cy="2016000"/>
          </a:xfrm>
          <a:prstGeom prst="rect">
            <a:avLst/>
          </a:prstGeom>
        </p:spPr>
      </p:pic>
      <p:sp>
        <p:nvSpPr>
          <p:cNvPr id="3" name="Content Placeholder 2">
            <a:extLst>
              <a:ext uri="{FF2B5EF4-FFF2-40B4-BE49-F238E27FC236}">
                <a16:creationId xmlns:a16="http://schemas.microsoft.com/office/drawing/2014/main" id="{AE51F101-DC00-446E-A13B-21787495F7FC}"/>
              </a:ext>
            </a:extLst>
          </p:cNvPr>
          <p:cNvSpPr>
            <a:spLocks noGrp="1"/>
          </p:cNvSpPr>
          <p:nvPr>
            <p:ph sz="half" idx="1"/>
          </p:nvPr>
        </p:nvSpPr>
        <p:spPr>
          <a:xfrm>
            <a:off x="128587" y="1258203"/>
            <a:ext cx="4831132" cy="1480330"/>
          </a:xfrm>
        </p:spPr>
        <p:txBody>
          <a:bodyPr>
            <a:normAutofit fontScale="85000" lnSpcReduction="10000"/>
          </a:bodyPr>
          <a:lstStyle/>
          <a:p>
            <a:r>
              <a:rPr lang="nl-BE" dirty="0"/>
              <a:t>vanaf ong. 2000 v. Chr.</a:t>
            </a:r>
          </a:p>
          <a:p>
            <a:r>
              <a:rPr lang="nl-BE" dirty="0"/>
              <a:t>1-60 via symbolen voor 1 en 10</a:t>
            </a:r>
          </a:p>
          <a:p>
            <a:r>
              <a:rPr lang="nl-BE" dirty="0"/>
              <a:t>verder: 60-delig positietalstelsel</a:t>
            </a:r>
          </a:p>
        </p:txBody>
      </p:sp>
      <p:sp>
        <p:nvSpPr>
          <p:cNvPr id="15" name="Content Placeholder 14">
            <a:extLst>
              <a:ext uri="{FF2B5EF4-FFF2-40B4-BE49-F238E27FC236}">
                <a16:creationId xmlns:a16="http://schemas.microsoft.com/office/drawing/2014/main" id="{43107BEE-556F-49F8-90F0-E0D8AE61E951}"/>
              </a:ext>
            </a:extLst>
          </p:cNvPr>
          <p:cNvSpPr>
            <a:spLocks noGrp="1"/>
          </p:cNvSpPr>
          <p:nvPr>
            <p:ph sz="half" idx="2"/>
          </p:nvPr>
        </p:nvSpPr>
        <p:spPr>
          <a:xfrm>
            <a:off x="4607869" y="1309945"/>
            <a:ext cx="4370957" cy="4825139"/>
          </a:xfrm>
        </p:spPr>
        <p:txBody>
          <a:bodyPr>
            <a:normAutofit/>
          </a:bodyPr>
          <a:lstStyle/>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p:txBody>
      </p:sp>
      <p:sp>
        <p:nvSpPr>
          <p:cNvPr id="2" name="Slide Number Placeholder 1">
            <a:extLst>
              <a:ext uri="{FF2B5EF4-FFF2-40B4-BE49-F238E27FC236}">
                <a16:creationId xmlns:a16="http://schemas.microsoft.com/office/drawing/2014/main" id="{9EE16A9C-8918-4E98-A701-C5EF3D2A0BFD}"/>
              </a:ext>
            </a:extLst>
          </p:cNvPr>
          <p:cNvSpPr>
            <a:spLocks noGrp="1"/>
          </p:cNvSpPr>
          <p:nvPr>
            <p:ph type="sldNum" sz="quarter" idx="12"/>
          </p:nvPr>
        </p:nvSpPr>
        <p:spPr>
          <a:xfrm>
            <a:off x="128134" y="6210000"/>
            <a:ext cx="648000" cy="648000"/>
          </a:xfrm>
        </p:spPr>
        <p:txBody>
          <a:bodyPr/>
          <a:lstStyle/>
          <a:p>
            <a:fld id="{0A297500-7527-634B-90F4-69D0994C32B4}" type="slidenum">
              <a:rPr lang="nl-NL" smtClean="0"/>
              <a:pPr/>
              <a:t>15</a:t>
            </a:fld>
            <a:endParaRPr lang="nl-NL" dirty="0"/>
          </a:p>
        </p:txBody>
      </p:sp>
      <p:pic>
        <p:nvPicPr>
          <p:cNvPr id="16" name="Picture 15">
            <a:extLst>
              <a:ext uri="{FF2B5EF4-FFF2-40B4-BE49-F238E27FC236}">
                <a16:creationId xmlns:a16="http://schemas.microsoft.com/office/drawing/2014/main" id="{52932AEE-E598-4FC3-BF43-8ABA91AF1361}"/>
              </a:ext>
            </a:extLst>
          </p:cNvPr>
          <p:cNvPicPr>
            <a:picLocks noChangeAspect="1"/>
          </p:cNvPicPr>
          <p:nvPr/>
        </p:nvPicPr>
        <p:blipFill rotWithShape="1">
          <a:blip r:embed="rId2"/>
          <a:srcRect l="8432" t="42423" r="1498" b="22524"/>
          <a:stretch/>
        </p:blipFill>
        <p:spPr>
          <a:xfrm>
            <a:off x="109895" y="2876298"/>
            <a:ext cx="8883367" cy="3822213"/>
          </a:xfrm>
          <a:prstGeom prst="rect">
            <a:avLst/>
          </a:prstGeom>
        </p:spPr>
      </p:pic>
      <p:sp>
        <p:nvSpPr>
          <p:cNvPr id="11" name="Title 10">
            <a:extLst>
              <a:ext uri="{FF2B5EF4-FFF2-40B4-BE49-F238E27FC236}">
                <a16:creationId xmlns:a16="http://schemas.microsoft.com/office/drawing/2014/main" id="{D818A68C-B90A-4D2B-9330-64AF6EE91C9A}"/>
              </a:ext>
            </a:extLst>
          </p:cNvPr>
          <p:cNvSpPr>
            <a:spLocks noGrp="1"/>
          </p:cNvSpPr>
          <p:nvPr>
            <p:ph type="title"/>
          </p:nvPr>
        </p:nvSpPr>
        <p:spPr>
          <a:xfrm>
            <a:off x="129305" y="70861"/>
            <a:ext cx="8885390" cy="1152000"/>
          </a:xfrm>
        </p:spPr>
        <p:txBody>
          <a:bodyPr>
            <a:normAutofit fontScale="90000"/>
          </a:bodyPr>
          <a:lstStyle/>
          <a:p>
            <a:r>
              <a:rPr lang="nl-BE" dirty="0"/>
              <a:t>Voorbeelden uit de Oud-Babylonische periode</a:t>
            </a:r>
          </a:p>
        </p:txBody>
      </p:sp>
      <p:sp>
        <p:nvSpPr>
          <p:cNvPr id="4" name="Rectangle: Rounded Corners 3">
            <a:extLst>
              <a:ext uri="{FF2B5EF4-FFF2-40B4-BE49-F238E27FC236}">
                <a16:creationId xmlns:a16="http://schemas.microsoft.com/office/drawing/2014/main" id="{E21CB2F2-851E-1452-0F01-0ED8C95C02FC}"/>
              </a:ext>
            </a:extLst>
          </p:cNvPr>
          <p:cNvSpPr/>
          <p:nvPr/>
        </p:nvSpPr>
        <p:spPr>
          <a:xfrm>
            <a:off x="5114261" y="666652"/>
            <a:ext cx="797441" cy="2791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tangle: Rounded Corners 4">
            <a:extLst>
              <a:ext uri="{FF2B5EF4-FFF2-40B4-BE49-F238E27FC236}">
                <a16:creationId xmlns:a16="http://schemas.microsoft.com/office/drawing/2014/main" id="{28525559-AF75-E944-099B-6928559E658F}"/>
              </a:ext>
            </a:extLst>
          </p:cNvPr>
          <p:cNvSpPr/>
          <p:nvPr/>
        </p:nvSpPr>
        <p:spPr>
          <a:xfrm>
            <a:off x="6165408" y="1326959"/>
            <a:ext cx="873345" cy="2791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3">
            <a:extLst>
              <a:ext uri="{FF2B5EF4-FFF2-40B4-BE49-F238E27FC236}">
                <a16:creationId xmlns:a16="http://schemas.microsoft.com/office/drawing/2014/main" id="{DFC81BAE-F94E-0748-E2B9-0F68E6BD7747}"/>
              </a:ext>
            </a:extLst>
          </p:cNvPr>
          <p:cNvSpPr/>
          <p:nvPr/>
        </p:nvSpPr>
        <p:spPr>
          <a:xfrm>
            <a:off x="2931269" y="4194353"/>
            <a:ext cx="5819325" cy="505238"/>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3">
            <a:extLst>
              <a:ext uri="{FF2B5EF4-FFF2-40B4-BE49-F238E27FC236}">
                <a16:creationId xmlns:a16="http://schemas.microsoft.com/office/drawing/2014/main" id="{C925EE26-B5FE-6B1A-1A78-0774190955B9}"/>
              </a:ext>
            </a:extLst>
          </p:cNvPr>
          <p:cNvSpPr/>
          <p:nvPr/>
        </p:nvSpPr>
        <p:spPr>
          <a:xfrm>
            <a:off x="2931269" y="4786675"/>
            <a:ext cx="5819325" cy="505238"/>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3">
            <a:extLst>
              <a:ext uri="{FF2B5EF4-FFF2-40B4-BE49-F238E27FC236}">
                <a16:creationId xmlns:a16="http://schemas.microsoft.com/office/drawing/2014/main" id="{58A2BD32-F455-E8A2-E6EF-E7A42B2D360E}"/>
              </a:ext>
            </a:extLst>
          </p:cNvPr>
          <p:cNvSpPr/>
          <p:nvPr/>
        </p:nvSpPr>
        <p:spPr>
          <a:xfrm>
            <a:off x="2931269" y="5406915"/>
            <a:ext cx="5819325" cy="505238"/>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3">
            <a:extLst>
              <a:ext uri="{FF2B5EF4-FFF2-40B4-BE49-F238E27FC236}">
                <a16:creationId xmlns:a16="http://schemas.microsoft.com/office/drawing/2014/main" id="{F27D5BE8-7F93-D33B-6CFC-BC1BC726CD35}"/>
              </a:ext>
            </a:extLst>
          </p:cNvPr>
          <p:cNvSpPr/>
          <p:nvPr/>
        </p:nvSpPr>
        <p:spPr>
          <a:xfrm>
            <a:off x="2931269" y="6012975"/>
            <a:ext cx="5819325" cy="505238"/>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Rounded Corners 12">
            <a:extLst>
              <a:ext uri="{FF2B5EF4-FFF2-40B4-BE49-F238E27FC236}">
                <a16:creationId xmlns:a16="http://schemas.microsoft.com/office/drawing/2014/main" id="{69F98352-86EB-2273-BF7A-57F7A2C4156E}"/>
              </a:ext>
            </a:extLst>
          </p:cNvPr>
          <p:cNvSpPr/>
          <p:nvPr/>
        </p:nvSpPr>
        <p:spPr>
          <a:xfrm>
            <a:off x="8208335" y="2328882"/>
            <a:ext cx="896699" cy="2791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2739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3107BEE-556F-49F8-90F0-E0D8AE61E951}"/>
              </a:ext>
            </a:extLst>
          </p:cNvPr>
          <p:cNvSpPr>
            <a:spLocks noGrp="1"/>
          </p:cNvSpPr>
          <p:nvPr>
            <p:ph sz="half" idx="2"/>
          </p:nvPr>
        </p:nvSpPr>
        <p:spPr>
          <a:xfrm>
            <a:off x="4193883" y="1309942"/>
            <a:ext cx="4820812" cy="5071193"/>
          </a:xfrm>
        </p:spPr>
        <p:txBody>
          <a:bodyPr>
            <a:normAutofit fontScale="92500"/>
          </a:bodyPr>
          <a:lstStyle/>
          <a:p>
            <a:pPr>
              <a:lnSpc>
                <a:spcPct val="120000"/>
              </a:lnSpc>
            </a:pPr>
            <a:endParaRPr lang="nl-BE" dirty="0"/>
          </a:p>
          <a:p>
            <a:pPr>
              <a:lnSpc>
                <a:spcPct val="120000"/>
              </a:lnSpc>
            </a:pPr>
            <a:r>
              <a:rPr lang="nl-BE" dirty="0"/>
              <a:t>tekst website (klik op figuur)</a:t>
            </a:r>
          </a:p>
          <a:p>
            <a:pPr lvl="1">
              <a:lnSpc>
                <a:spcPct val="120000"/>
              </a:lnSpc>
            </a:pPr>
            <a:r>
              <a:rPr lang="nl-BE" dirty="0"/>
              <a:t>schooltekst, erfenis 7 broers</a:t>
            </a:r>
          </a:p>
          <a:p>
            <a:pPr lvl="1">
              <a:lnSpc>
                <a:spcPct val="120000"/>
              </a:lnSpc>
            </a:pPr>
            <a:r>
              <a:rPr lang="nl-BE" dirty="0"/>
              <a:t>factor 7/6 i.p.v. 70</a:t>
            </a:r>
          </a:p>
          <a:p>
            <a:pPr lvl="1">
              <a:lnSpc>
                <a:spcPct val="120000"/>
              </a:lnSpc>
            </a:pPr>
            <a:r>
              <a:rPr lang="nl-BE" dirty="0"/>
              <a:t>steeds 1/6-de meer</a:t>
            </a:r>
          </a:p>
          <a:p>
            <a:pPr lvl="1">
              <a:lnSpc>
                <a:spcPct val="120000"/>
              </a:lnSpc>
            </a:pPr>
            <a:r>
              <a:rPr lang="nl-BE" dirty="0"/>
              <a:t>of: van boven naar onder steeds 1/7-de minder</a:t>
            </a:r>
          </a:p>
          <a:p>
            <a:pPr>
              <a:lnSpc>
                <a:spcPct val="120000"/>
              </a:lnSpc>
            </a:pPr>
            <a:r>
              <a:rPr lang="nl-BE" dirty="0"/>
              <a:t>geen symbool voor 0</a:t>
            </a:r>
          </a:p>
          <a:p>
            <a:pPr>
              <a:lnSpc>
                <a:spcPct val="120000"/>
              </a:lnSpc>
            </a:pPr>
            <a:r>
              <a:rPr lang="nl-BE" dirty="0"/>
              <a:t>ook ‘kommagetallen’</a:t>
            </a:r>
          </a:p>
        </p:txBody>
      </p:sp>
      <p:sp>
        <p:nvSpPr>
          <p:cNvPr id="2" name="Slide Number Placeholder 1">
            <a:extLst>
              <a:ext uri="{FF2B5EF4-FFF2-40B4-BE49-F238E27FC236}">
                <a16:creationId xmlns:a16="http://schemas.microsoft.com/office/drawing/2014/main" id="{9EE16A9C-8918-4E98-A701-C5EF3D2A0BFD}"/>
              </a:ext>
            </a:extLst>
          </p:cNvPr>
          <p:cNvSpPr>
            <a:spLocks noGrp="1"/>
          </p:cNvSpPr>
          <p:nvPr>
            <p:ph type="sldNum" sz="quarter" idx="12"/>
          </p:nvPr>
        </p:nvSpPr>
        <p:spPr>
          <a:xfrm>
            <a:off x="128134" y="6210000"/>
            <a:ext cx="648000" cy="648000"/>
          </a:xfrm>
        </p:spPr>
        <p:txBody>
          <a:bodyPr/>
          <a:lstStyle/>
          <a:p>
            <a:fld id="{0A297500-7527-634B-90F4-69D0994C32B4}" type="slidenum">
              <a:rPr lang="nl-NL" smtClean="0"/>
              <a:pPr/>
              <a:t>16</a:t>
            </a:fld>
            <a:endParaRPr lang="nl-NL" dirty="0"/>
          </a:p>
        </p:txBody>
      </p:sp>
      <p:sp>
        <p:nvSpPr>
          <p:cNvPr id="11" name="Title 10">
            <a:extLst>
              <a:ext uri="{FF2B5EF4-FFF2-40B4-BE49-F238E27FC236}">
                <a16:creationId xmlns:a16="http://schemas.microsoft.com/office/drawing/2014/main" id="{D818A68C-B90A-4D2B-9330-64AF6EE91C9A}"/>
              </a:ext>
            </a:extLst>
          </p:cNvPr>
          <p:cNvSpPr>
            <a:spLocks noGrp="1"/>
          </p:cNvSpPr>
          <p:nvPr>
            <p:ph type="title"/>
          </p:nvPr>
        </p:nvSpPr>
        <p:spPr>
          <a:xfrm>
            <a:off x="129305" y="70861"/>
            <a:ext cx="8885390" cy="1152000"/>
          </a:xfrm>
        </p:spPr>
        <p:txBody>
          <a:bodyPr>
            <a:normAutofit fontScale="90000"/>
          </a:bodyPr>
          <a:lstStyle/>
          <a:p>
            <a:r>
              <a:rPr lang="nl-BE" dirty="0"/>
              <a:t>Voorbeelden uit de Oud-Babylonische periode</a:t>
            </a:r>
          </a:p>
        </p:txBody>
      </p:sp>
      <p:pic>
        <p:nvPicPr>
          <p:cNvPr id="5" name="Picture 4" descr="Text&#10;&#10;Description automatically generated">
            <a:hlinkClick r:id="rId3"/>
            <a:extLst>
              <a:ext uri="{FF2B5EF4-FFF2-40B4-BE49-F238E27FC236}">
                <a16:creationId xmlns:a16="http://schemas.microsoft.com/office/drawing/2014/main" id="{20698588-A41C-4536-875C-98078463C5D5}"/>
              </a:ext>
            </a:extLst>
          </p:cNvPr>
          <p:cNvPicPr>
            <a:picLocks noChangeAspect="1"/>
          </p:cNvPicPr>
          <p:nvPr/>
        </p:nvPicPr>
        <p:blipFill rotWithShape="1">
          <a:blip r:embed="rId4">
            <a:extLst>
              <a:ext uri="{28A0092B-C50C-407E-A947-70E740481C1C}">
                <a14:useLocalDpi xmlns:a14="http://schemas.microsoft.com/office/drawing/2010/main" val="0"/>
              </a:ext>
            </a:extLst>
          </a:blip>
          <a:srcRect t="2832" b="206"/>
          <a:stretch/>
        </p:blipFill>
        <p:spPr>
          <a:xfrm>
            <a:off x="217772" y="1947922"/>
            <a:ext cx="3976111" cy="3868090"/>
          </a:xfrm>
          <a:prstGeom prst="rect">
            <a:avLst/>
          </a:prstGeom>
        </p:spPr>
      </p:pic>
      <p:sp>
        <p:nvSpPr>
          <p:cNvPr id="4" name="Tekstballon: rechthoek 15">
            <a:extLst>
              <a:ext uri="{FF2B5EF4-FFF2-40B4-BE49-F238E27FC236}">
                <a16:creationId xmlns:a16="http://schemas.microsoft.com/office/drawing/2014/main" id="{22A633E7-910A-06D7-E8A0-565F1BA48DC8}"/>
              </a:ext>
            </a:extLst>
          </p:cNvPr>
          <p:cNvSpPr/>
          <p:nvPr/>
        </p:nvSpPr>
        <p:spPr>
          <a:xfrm>
            <a:off x="627330" y="5943591"/>
            <a:ext cx="3551275" cy="914409"/>
          </a:xfrm>
          <a:prstGeom prst="wedgeRectCallout">
            <a:avLst>
              <a:gd name="adj1" fmla="val 10935"/>
              <a:gd name="adj2" fmla="val -60195"/>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“Powers of 70 </a:t>
            </a:r>
            <a:r>
              <a:rPr lang="nl-BE" dirty="0" err="1">
                <a:solidFill>
                  <a:schemeClr val="tx1"/>
                </a:solidFill>
              </a:rPr>
              <a:t>multiplied</a:t>
            </a:r>
            <a:r>
              <a:rPr lang="nl-BE" dirty="0">
                <a:solidFill>
                  <a:schemeClr val="tx1"/>
                </a:solidFill>
              </a:rPr>
              <a:t> </a:t>
            </a:r>
            <a:r>
              <a:rPr lang="nl-BE" dirty="0" err="1">
                <a:solidFill>
                  <a:schemeClr val="tx1"/>
                </a:solidFill>
              </a:rPr>
              <a:t>by</a:t>
            </a:r>
            <a:r>
              <a:rPr lang="nl-BE" dirty="0">
                <a:solidFill>
                  <a:schemeClr val="tx1"/>
                </a:solidFill>
              </a:rPr>
              <a:t>  2” (van onder naar boven, lijn 8 t.e.m. lijn 2, lijn 1: </a:t>
            </a:r>
            <a:r>
              <a:rPr lang="nl-BE" dirty="0" err="1">
                <a:solidFill>
                  <a:schemeClr val="tx1"/>
                </a:solidFill>
              </a:rPr>
              <a:t>partieelsom</a:t>
            </a:r>
            <a:r>
              <a:rPr lang="nl-BE" dirty="0">
                <a:solidFill>
                  <a:schemeClr val="tx1"/>
                </a:solidFill>
              </a:rPr>
              <a:t>)</a:t>
            </a:r>
          </a:p>
        </p:txBody>
      </p:sp>
      <p:pic>
        <p:nvPicPr>
          <p:cNvPr id="7" name="Picture 6">
            <a:extLst>
              <a:ext uri="{FF2B5EF4-FFF2-40B4-BE49-F238E27FC236}">
                <a16:creationId xmlns:a16="http://schemas.microsoft.com/office/drawing/2014/main" id="{9D30A7A1-9334-7F16-917E-C385655F1AFB}"/>
              </a:ext>
            </a:extLst>
          </p:cNvPr>
          <p:cNvPicPr>
            <a:picLocks noChangeAspect="1"/>
          </p:cNvPicPr>
          <p:nvPr/>
        </p:nvPicPr>
        <p:blipFill>
          <a:blip r:embed="rId5"/>
          <a:stretch>
            <a:fillRect/>
          </a:stretch>
        </p:blipFill>
        <p:spPr>
          <a:xfrm>
            <a:off x="1845509" y="646861"/>
            <a:ext cx="7243617" cy="1277632"/>
          </a:xfrm>
          <a:prstGeom prst="rect">
            <a:avLst/>
          </a:prstGeom>
        </p:spPr>
      </p:pic>
    </p:spTree>
    <p:extLst>
      <p:ext uri="{BB962C8B-B14F-4D97-AF65-F5344CB8AC3E}">
        <p14:creationId xmlns:p14="http://schemas.microsoft.com/office/powerpoint/2010/main" val="9275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273C6-3179-B4AF-59C7-809D8EC491B2}"/>
              </a:ext>
            </a:extLst>
          </p:cNvPr>
          <p:cNvSpPr>
            <a:spLocks noGrp="1"/>
          </p:cNvSpPr>
          <p:nvPr>
            <p:ph type="sldNum" sz="quarter" idx="12"/>
          </p:nvPr>
        </p:nvSpPr>
        <p:spPr/>
        <p:txBody>
          <a:bodyPr/>
          <a:lstStyle/>
          <a:p>
            <a:fld id="{0A297500-7527-634B-90F4-69D0994C32B4}" type="slidenum">
              <a:rPr lang="nl-NL" smtClean="0"/>
              <a:pPr/>
              <a:t>17</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EAE28E-F9D7-D4E9-7274-138E894AC004}"/>
                  </a:ext>
                </a:extLst>
              </p:cNvPr>
              <p:cNvSpPr>
                <a:spLocks noGrp="1"/>
              </p:cNvSpPr>
              <p:nvPr>
                <p:ph sz="quarter" idx="13"/>
              </p:nvPr>
            </p:nvSpPr>
            <p:spPr>
              <a:xfrm>
                <a:off x="129305" y="1291772"/>
                <a:ext cx="6166720" cy="4874685"/>
              </a:xfrm>
            </p:spPr>
            <p:txBody>
              <a:bodyPr>
                <a:normAutofit fontScale="85000" lnSpcReduction="10000"/>
              </a:bodyPr>
              <a:lstStyle/>
              <a:p>
                <a:r>
                  <a:rPr lang="nl-BE" dirty="0"/>
                  <a:t>illustratie uit The </a:t>
                </a:r>
                <a:r>
                  <a:rPr lang="nl-BE" dirty="0" err="1"/>
                  <a:t>seven</a:t>
                </a:r>
                <a:r>
                  <a:rPr lang="nl-BE" dirty="0"/>
                  <a:t> </a:t>
                </a:r>
                <a:r>
                  <a:rPr lang="nl-BE" dirty="0" err="1"/>
                  <a:t>great</a:t>
                </a:r>
                <a:r>
                  <a:rPr lang="nl-BE" dirty="0"/>
                  <a:t> </a:t>
                </a:r>
                <a:r>
                  <a:rPr lang="nl-BE" dirty="0" err="1"/>
                  <a:t>monarchies</a:t>
                </a:r>
                <a:r>
                  <a:rPr lang="nl-BE" dirty="0"/>
                  <a:t> van George </a:t>
                </a:r>
                <a:r>
                  <a:rPr lang="nl-BE" dirty="0" err="1"/>
                  <a:t>Rawlinson</a:t>
                </a:r>
                <a:r>
                  <a:rPr lang="nl-BE" dirty="0"/>
                  <a:t> uit 1880</a:t>
                </a:r>
              </a:p>
              <a:p>
                <a:r>
                  <a:rPr lang="nl-BE" dirty="0"/>
                  <a:t>in de vorm: … is kwadraat van …</a:t>
                </a:r>
              </a:p>
              <a:p>
                <a:r>
                  <a:rPr lang="nl-BE" dirty="0"/>
                  <a:t>welke kwadraten in dit fragment?</a:t>
                </a:r>
              </a:p>
              <a:p>
                <a:pPr marL="576000" lvl="2" indent="0">
                  <a:buNone/>
                </a:pPr>
                <a:r>
                  <a:rPr lang="nl-BE" dirty="0"/>
                  <a:t>51 t.e.m. 60</a:t>
                </a:r>
              </a:p>
              <a:p>
                <a:pPr marL="576000" lvl="2" indent="0">
                  <a:buNone/>
                </a:pPr>
                <a:r>
                  <a:rPr lang="nl-BE" dirty="0"/>
                  <a:t>let op het kwadraat van 60!</a:t>
                </a:r>
              </a:p>
              <a:p>
                <a:r>
                  <a:rPr lang="nl-BE" dirty="0"/>
                  <a:t>om producten te berekenen</a:t>
                </a:r>
              </a:p>
              <a:p>
                <a:pPr marL="576000" lvl="2" indent="0">
                  <a:buNone/>
                </a:pPr>
                <a14:m>
                  <m:oMathPara xmlns:m="http://schemas.openxmlformats.org/officeDocument/2006/math">
                    <m:oMathParaPr>
                      <m:jc m:val="centerGroup"/>
                    </m:oMathParaPr>
                    <m:oMath xmlns:m="http://schemas.openxmlformats.org/officeDocument/2006/math">
                      <m:r>
                        <a:rPr lang="nl-BE" i="1">
                          <a:latin typeface="Cambria Math" panose="02040503050406030204" pitchFamily="18" charset="0"/>
                        </a:rPr>
                        <m:t>𝑎</m:t>
                      </m:r>
                      <m:r>
                        <a:rPr lang="nl-BE" i="1">
                          <a:latin typeface="Cambria Math" panose="02040503050406030204" pitchFamily="18" charset="0"/>
                        </a:rPr>
                        <m:t>⋅</m:t>
                      </m:r>
                      <m:r>
                        <a:rPr lang="nl-BE" i="1">
                          <a:latin typeface="Cambria Math" panose="02040503050406030204" pitchFamily="18" charset="0"/>
                        </a:rPr>
                        <m:t>𝑏</m:t>
                      </m:r>
                      <m:r>
                        <a:rPr lang="nl-BE" i="1">
                          <a:latin typeface="Cambria Math" panose="02040503050406030204" pitchFamily="18" charset="0"/>
                        </a:rPr>
                        <m:t>=</m:t>
                      </m:r>
                      <m:f>
                        <m:fPr>
                          <m:ctrlPr>
                            <a:rPr lang="nl-BE" i="1">
                              <a:latin typeface="Cambria Math" panose="02040503050406030204" pitchFamily="18" charset="0"/>
                            </a:rPr>
                          </m:ctrlPr>
                        </m:fPr>
                        <m:num>
                          <m:r>
                            <a:rPr lang="nl-BE" i="1">
                              <a:latin typeface="Cambria Math" panose="02040503050406030204" pitchFamily="18" charset="0"/>
                            </a:rPr>
                            <m:t>1</m:t>
                          </m:r>
                        </m:num>
                        <m:den>
                          <m:r>
                            <a:rPr lang="nl-BE" i="1">
                              <a:latin typeface="Cambria Math" panose="02040503050406030204" pitchFamily="18" charset="0"/>
                            </a:rPr>
                            <m:t>2</m:t>
                          </m:r>
                        </m:den>
                      </m:f>
                      <m:d>
                        <m:dPr>
                          <m:ctrlPr>
                            <a:rPr lang="nl-BE" i="1">
                              <a:latin typeface="Cambria Math" panose="02040503050406030204" pitchFamily="18" charset="0"/>
                            </a:rPr>
                          </m:ctrlPr>
                        </m:dPr>
                        <m:e>
                          <m:sSup>
                            <m:sSupPr>
                              <m:ctrlPr>
                                <a:rPr lang="nl-BE" i="1">
                                  <a:latin typeface="Cambria Math" panose="02040503050406030204" pitchFamily="18" charset="0"/>
                                </a:rPr>
                              </m:ctrlPr>
                            </m:sSupPr>
                            <m:e>
                              <m:d>
                                <m:dPr>
                                  <m:ctrlPr>
                                    <a:rPr lang="nl-BE" i="1">
                                      <a:latin typeface="Cambria Math" panose="02040503050406030204" pitchFamily="18" charset="0"/>
                                    </a:rPr>
                                  </m:ctrlPr>
                                </m:dPr>
                                <m:e>
                                  <m:r>
                                    <a:rPr lang="nl-BE" i="1">
                                      <a:latin typeface="Cambria Math" panose="02040503050406030204" pitchFamily="18" charset="0"/>
                                    </a:rPr>
                                    <m:t>𝑎</m:t>
                                  </m:r>
                                  <m:r>
                                    <a:rPr lang="nl-BE" i="1">
                                      <a:latin typeface="Cambria Math" panose="02040503050406030204" pitchFamily="18" charset="0"/>
                                    </a:rPr>
                                    <m:t>+</m:t>
                                  </m:r>
                                  <m:r>
                                    <a:rPr lang="nl-BE" i="1">
                                      <a:latin typeface="Cambria Math" panose="02040503050406030204" pitchFamily="18" charset="0"/>
                                    </a:rPr>
                                    <m:t>𝑏</m:t>
                                  </m:r>
                                </m:e>
                              </m:d>
                            </m:e>
                            <m:sup>
                              <m:r>
                                <a:rPr lang="nl-BE" i="1">
                                  <a:latin typeface="Cambria Math" panose="02040503050406030204" pitchFamily="18" charset="0"/>
                                </a:rPr>
                                <m:t>2</m:t>
                              </m:r>
                            </m:sup>
                          </m:sSup>
                          <m:r>
                            <a:rPr lang="nl-BE" i="1">
                              <a:latin typeface="Cambria Math" panose="02040503050406030204" pitchFamily="18" charset="0"/>
                            </a:rPr>
                            <m:t>−</m:t>
                          </m:r>
                          <m:sSup>
                            <m:sSupPr>
                              <m:ctrlPr>
                                <a:rPr lang="nl-BE" i="1">
                                  <a:latin typeface="Cambria Math" panose="02040503050406030204" pitchFamily="18" charset="0"/>
                                </a:rPr>
                              </m:ctrlPr>
                            </m:sSupPr>
                            <m:e>
                              <m:r>
                                <a:rPr lang="nl-BE" i="1">
                                  <a:latin typeface="Cambria Math" panose="02040503050406030204" pitchFamily="18" charset="0"/>
                                </a:rPr>
                                <m:t>𝑎</m:t>
                              </m:r>
                            </m:e>
                            <m:sup>
                              <m:r>
                                <a:rPr lang="nl-BE" i="1">
                                  <a:latin typeface="Cambria Math" panose="02040503050406030204" pitchFamily="18" charset="0"/>
                                </a:rPr>
                                <m:t>2</m:t>
                              </m:r>
                            </m:sup>
                          </m:sSup>
                          <m:r>
                            <a:rPr lang="nl-BE" i="1">
                              <a:latin typeface="Cambria Math" panose="02040503050406030204" pitchFamily="18" charset="0"/>
                            </a:rPr>
                            <m:t>−</m:t>
                          </m:r>
                          <m:sSup>
                            <m:sSupPr>
                              <m:ctrlPr>
                                <a:rPr lang="nl-BE" i="1">
                                  <a:latin typeface="Cambria Math" panose="02040503050406030204" pitchFamily="18" charset="0"/>
                                </a:rPr>
                              </m:ctrlPr>
                            </m:sSupPr>
                            <m:e>
                              <m:r>
                                <a:rPr lang="nl-BE" i="1">
                                  <a:latin typeface="Cambria Math" panose="02040503050406030204" pitchFamily="18" charset="0"/>
                                </a:rPr>
                                <m:t>𝑏</m:t>
                              </m:r>
                            </m:e>
                            <m:sup>
                              <m:r>
                                <a:rPr lang="nl-BE" i="1">
                                  <a:latin typeface="Cambria Math" panose="02040503050406030204" pitchFamily="18" charset="0"/>
                                </a:rPr>
                                <m:t>2</m:t>
                              </m:r>
                            </m:sup>
                          </m:sSup>
                        </m:e>
                      </m:d>
                    </m:oMath>
                  </m:oMathPara>
                </a14:m>
                <a:endParaRPr lang="nl-BE" dirty="0"/>
              </a:p>
              <a:p>
                <a:r>
                  <a:rPr lang="nl-BE" dirty="0"/>
                  <a:t>beter dan tabel producten?</a:t>
                </a:r>
              </a:p>
              <a:p>
                <a:pPr marL="576000" lvl="2" indent="0">
                  <a:buNone/>
                </a:pPr>
                <a:r>
                  <a:rPr lang="nl-BE" dirty="0"/>
                  <a:t>meer berekeningen nodig</a:t>
                </a:r>
              </a:p>
              <a:p>
                <a:pPr marL="576000" lvl="2" indent="0">
                  <a:buNone/>
                </a:pPr>
                <a:r>
                  <a:rPr lang="nl-BE" dirty="0"/>
                  <a:t>maar veel compacter</a:t>
                </a:r>
              </a:p>
              <a:p>
                <a:endParaRPr lang="nl-BE" dirty="0"/>
              </a:p>
              <a:p>
                <a:endParaRPr lang="nl-BE" dirty="0"/>
              </a:p>
            </p:txBody>
          </p:sp>
        </mc:Choice>
        <mc:Fallback xmlns="">
          <p:sp>
            <p:nvSpPr>
              <p:cNvPr id="3" name="Content Placeholder 2">
                <a:extLst>
                  <a:ext uri="{FF2B5EF4-FFF2-40B4-BE49-F238E27FC236}">
                    <a16:creationId xmlns:a16="http://schemas.microsoft.com/office/drawing/2014/main" id="{6BEAE28E-F9D7-D4E9-7274-138E894AC004}"/>
                  </a:ext>
                </a:extLst>
              </p:cNvPr>
              <p:cNvSpPr>
                <a:spLocks noGrp="1" noRot="1" noChangeAspect="1" noMove="1" noResize="1" noEditPoints="1" noAdjustHandles="1" noChangeArrowheads="1" noChangeShapeType="1" noTextEdit="1"/>
              </p:cNvSpPr>
              <p:nvPr>
                <p:ph sz="quarter" idx="13"/>
              </p:nvPr>
            </p:nvSpPr>
            <p:spPr>
              <a:xfrm>
                <a:off x="129305" y="1291772"/>
                <a:ext cx="6166720" cy="4874685"/>
              </a:xfrm>
              <a:blipFill>
                <a:blip r:embed="rId3"/>
                <a:stretch>
                  <a:fillRect l="-1285" t="-1625"/>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87A8A17B-CE2E-9FD8-EDE3-7D1595BEEEE4}"/>
              </a:ext>
            </a:extLst>
          </p:cNvPr>
          <p:cNvSpPr>
            <a:spLocks noGrp="1"/>
          </p:cNvSpPr>
          <p:nvPr>
            <p:ph type="title"/>
          </p:nvPr>
        </p:nvSpPr>
        <p:spPr/>
        <p:txBody>
          <a:bodyPr>
            <a:normAutofit fontScale="90000"/>
          </a:bodyPr>
          <a:lstStyle/>
          <a:p>
            <a:r>
              <a:rPr lang="nl-BE" dirty="0"/>
              <a:t>Voorbeelden uit de Oud-</a:t>
            </a:r>
            <a:br>
              <a:rPr lang="nl-BE" dirty="0"/>
            </a:br>
            <a:r>
              <a:rPr lang="nl-BE" dirty="0"/>
              <a:t>Babylonische periode</a:t>
            </a:r>
          </a:p>
        </p:txBody>
      </p:sp>
      <p:pic>
        <p:nvPicPr>
          <p:cNvPr id="6" name="Content Placeholder 5" descr="A close-up of a book&#10;&#10;AI-generated content may be incorrect.">
            <a:hlinkClick r:id="rId4"/>
            <a:extLst>
              <a:ext uri="{FF2B5EF4-FFF2-40B4-BE49-F238E27FC236}">
                <a16:creationId xmlns:a16="http://schemas.microsoft.com/office/drawing/2014/main" id="{4523B46B-E048-DFDD-063E-BDFA50FE64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6025" y="0"/>
            <a:ext cx="2847975" cy="3629025"/>
          </a:xfrm>
          <a:prstGeom prst="rect">
            <a:avLst/>
          </a:prstGeom>
        </p:spPr>
      </p:pic>
      <p:pic>
        <p:nvPicPr>
          <p:cNvPr id="7" name="Afbeelding 6">
            <a:hlinkClick r:id="rId6"/>
            <a:extLst>
              <a:ext uri="{FF2B5EF4-FFF2-40B4-BE49-F238E27FC236}">
                <a16:creationId xmlns:a16="http://schemas.microsoft.com/office/drawing/2014/main" id="{DB55BE4F-ABD4-1078-80AC-7202EF53272D}"/>
              </a:ext>
            </a:extLst>
          </p:cNvPr>
          <p:cNvPicPr>
            <a:picLocks noChangeAspect="1"/>
          </p:cNvPicPr>
          <p:nvPr/>
        </p:nvPicPr>
        <p:blipFill>
          <a:blip r:embed="rId7"/>
          <a:stretch>
            <a:fillRect/>
          </a:stretch>
        </p:blipFill>
        <p:spPr>
          <a:xfrm>
            <a:off x="4794739" y="3601629"/>
            <a:ext cx="4349262" cy="3256371"/>
          </a:xfrm>
          <a:prstGeom prst="rect">
            <a:avLst/>
          </a:prstGeom>
        </p:spPr>
      </p:pic>
      <p:sp>
        <p:nvSpPr>
          <p:cNvPr id="8" name="Rechthoek 3">
            <a:extLst>
              <a:ext uri="{FF2B5EF4-FFF2-40B4-BE49-F238E27FC236}">
                <a16:creationId xmlns:a16="http://schemas.microsoft.com/office/drawing/2014/main" id="{284F41E2-82FC-6D86-4E42-0378A4DF0C4D}"/>
              </a:ext>
            </a:extLst>
          </p:cNvPr>
          <p:cNvSpPr/>
          <p:nvPr/>
        </p:nvSpPr>
        <p:spPr>
          <a:xfrm>
            <a:off x="776134" y="3040635"/>
            <a:ext cx="3889651" cy="663864"/>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3">
            <a:extLst>
              <a:ext uri="{FF2B5EF4-FFF2-40B4-BE49-F238E27FC236}">
                <a16:creationId xmlns:a16="http://schemas.microsoft.com/office/drawing/2014/main" id="{E649B896-E735-5ED0-B894-F753404E12F5}"/>
              </a:ext>
            </a:extLst>
          </p:cNvPr>
          <p:cNvSpPr/>
          <p:nvPr/>
        </p:nvSpPr>
        <p:spPr>
          <a:xfrm>
            <a:off x="776134" y="4248105"/>
            <a:ext cx="3889651" cy="663864"/>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3">
            <a:extLst>
              <a:ext uri="{FF2B5EF4-FFF2-40B4-BE49-F238E27FC236}">
                <a16:creationId xmlns:a16="http://schemas.microsoft.com/office/drawing/2014/main" id="{351E9BF3-2AC1-FE6D-1710-807EA9098578}"/>
              </a:ext>
            </a:extLst>
          </p:cNvPr>
          <p:cNvSpPr/>
          <p:nvPr/>
        </p:nvSpPr>
        <p:spPr>
          <a:xfrm>
            <a:off x="776134" y="5338355"/>
            <a:ext cx="3889651" cy="663864"/>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11417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6DE377-DF66-0B4B-BBDA-FFB6F74C3603}"/>
              </a:ext>
            </a:extLst>
          </p:cNvPr>
          <p:cNvSpPr>
            <a:spLocks noGrp="1"/>
          </p:cNvSpPr>
          <p:nvPr>
            <p:ph type="sldNum" sz="quarter" idx="12"/>
          </p:nvPr>
        </p:nvSpPr>
        <p:spPr/>
        <p:txBody>
          <a:bodyPr/>
          <a:lstStyle/>
          <a:p>
            <a:fld id="{0A297500-7527-634B-90F4-69D0994C32B4}" type="slidenum">
              <a:rPr lang="nl-NL" smtClean="0"/>
              <a:pPr/>
              <a:t>18</a:t>
            </a:fld>
            <a:endParaRPr lang="nl-NL" dirty="0"/>
          </a:p>
        </p:txBody>
      </p:sp>
      <p:sp>
        <p:nvSpPr>
          <p:cNvPr id="3" name="Content Placeholder 2">
            <a:extLst>
              <a:ext uri="{FF2B5EF4-FFF2-40B4-BE49-F238E27FC236}">
                <a16:creationId xmlns:a16="http://schemas.microsoft.com/office/drawing/2014/main" id="{64E1F362-A0D3-0184-A56D-B1FE73F9CE27}"/>
              </a:ext>
            </a:extLst>
          </p:cNvPr>
          <p:cNvSpPr>
            <a:spLocks noGrp="1"/>
          </p:cNvSpPr>
          <p:nvPr>
            <p:ph sz="quarter" idx="13"/>
          </p:nvPr>
        </p:nvSpPr>
        <p:spPr/>
        <p:txBody>
          <a:bodyPr>
            <a:normAutofit fontScale="92500" lnSpcReduction="10000"/>
          </a:bodyPr>
          <a:lstStyle/>
          <a:p>
            <a:r>
              <a:rPr lang="nl-BE" dirty="0"/>
              <a:t>het geheel van deze voorbeelden toont hoe wiskunde geëvolueerd is doorheen de tijd in Mesopotamië</a:t>
            </a:r>
          </a:p>
          <a:p>
            <a:r>
              <a:rPr lang="nl-BE" dirty="0"/>
              <a:t>het zestigdelige positietalstelsel kwam er niet van vandaag op morgen</a:t>
            </a:r>
          </a:p>
          <a:p>
            <a:r>
              <a:rPr lang="nl-BE" dirty="0"/>
              <a:t>het talstelsel uit Mesopotamië was niet perfect: zie het ontbreken van de 0</a:t>
            </a:r>
          </a:p>
          <a:p>
            <a:r>
              <a:rPr lang="nl-BE" dirty="0"/>
              <a:t>wij werken ondertussen met een decimaal positietalstelsel…</a:t>
            </a:r>
          </a:p>
          <a:p>
            <a:r>
              <a:rPr lang="nl-BE" dirty="0"/>
              <a:t>… behalve bij het meten van hoeken en van de tijd </a:t>
            </a:r>
            <a:r>
              <a:rPr lang="nl-BE" dirty="0">
                <a:sym typeface="Wingdings" panose="05000000000000000000" pitchFamily="2" charset="2"/>
              </a:rPr>
              <a:t> het zestigdelige talstelsel is dus niet helemaal uit onze cultuur verdwenen</a:t>
            </a:r>
            <a:endParaRPr lang="nl-BE" dirty="0"/>
          </a:p>
        </p:txBody>
      </p:sp>
      <p:sp>
        <p:nvSpPr>
          <p:cNvPr id="4" name="Title 3">
            <a:extLst>
              <a:ext uri="{FF2B5EF4-FFF2-40B4-BE49-F238E27FC236}">
                <a16:creationId xmlns:a16="http://schemas.microsoft.com/office/drawing/2014/main" id="{C52EB5CD-838B-57DE-82A5-9B8E25731596}"/>
              </a:ext>
            </a:extLst>
          </p:cNvPr>
          <p:cNvSpPr>
            <a:spLocks noGrp="1"/>
          </p:cNvSpPr>
          <p:nvPr>
            <p:ph type="title"/>
          </p:nvPr>
        </p:nvSpPr>
        <p:spPr/>
        <p:txBody>
          <a:bodyPr/>
          <a:lstStyle/>
          <a:p>
            <a:r>
              <a:rPr lang="nl-BE" dirty="0"/>
              <a:t>Terugblik</a:t>
            </a:r>
          </a:p>
        </p:txBody>
      </p:sp>
    </p:spTree>
    <p:extLst>
      <p:ext uri="{BB962C8B-B14F-4D97-AF65-F5344CB8AC3E}">
        <p14:creationId xmlns:p14="http://schemas.microsoft.com/office/powerpoint/2010/main" val="183776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BC6501-0B8B-06BB-1C26-909470847B9C}"/>
              </a:ext>
            </a:extLst>
          </p:cNvPr>
          <p:cNvSpPr>
            <a:spLocks noGrp="1"/>
          </p:cNvSpPr>
          <p:nvPr>
            <p:ph type="title"/>
          </p:nvPr>
        </p:nvSpPr>
        <p:spPr/>
        <p:txBody>
          <a:bodyPr/>
          <a:lstStyle/>
          <a:p>
            <a:r>
              <a:rPr lang="nl-BE" dirty="0"/>
              <a:t>Egypte</a:t>
            </a:r>
          </a:p>
        </p:txBody>
      </p:sp>
      <p:sp>
        <p:nvSpPr>
          <p:cNvPr id="3" name="Tijdelijke aanduiding voor tekst 2">
            <a:extLst>
              <a:ext uri="{FF2B5EF4-FFF2-40B4-BE49-F238E27FC236}">
                <a16:creationId xmlns:a16="http://schemas.microsoft.com/office/drawing/2014/main" id="{BDAA9F8E-56A1-2118-A824-FF18AD94F777}"/>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4323A430-E3C6-A11B-19A8-2AA171E880B4}"/>
              </a:ext>
            </a:extLst>
          </p:cNvPr>
          <p:cNvSpPr>
            <a:spLocks noGrp="1"/>
          </p:cNvSpPr>
          <p:nvPr>
            <p:ph type="sldNum" sz="quarter" idx="17"/>
          </p:nvPr>
        </p:nvSpPr>
        <p:spPr/>
        <p:txBody>
          <a:bodyPr/>
          <a:lstStyle/>
          <a:p>
            <a:fld id="{0A297500-7527-634B-90F4-69D0994C32B4}" type="slidenum">
              <a:rPr lang="nl-NL" smtClean="0"/>
              <a:pPr/>
              <a:t>19</a:t>
            </a:fld>
            <a:endParaRPr lang="nl-NL" dirty="0"/>
          </a:p>
        </p:txBody>
      </p:sp>
    </p:spTree>
    <p:extLst>
      <p:ext uri="{BB962C8B-B14F-4D97-AF65-F5344CB8AC3E}">
        <p14:creationId xmlns:p14="http://schemas.microsoft.com/office/powerpoint/2010/main" val="403980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46F2F5-CCED-9773-13DF-015BFD7C9C57}"/>
              </a:ext>
            </a:extLst>
          </p:cNvPr>
          <p:cNvSpPr>
            <a:spLocks noGrp="1"/>
          </p:cNvSpPr>
          <p:nvPr>
            <p:ph type="sldNum" sz="quarter" idx="12"/>
          </p:nvPr>
        </p:nvSpPr>
        <p:spPr/>
        <p:txBody>
          <a:bodyPr/>
          <a:lstStyle/>
          <a:p>
            <a:fld id="{0A297500-7527-634B-90F4-69D0994C32B4}" type="slidenum">
              <a:rPr lang="nl-NL" smtClean="0"/>
              <a:pPr/>
              <a:t>2</a:t>
            </a:fld>
            <a:endParaRPr lang="nl-NL" dirty="0"/>
          </a:p>
        </p:txBody>
      </p:sp>
      <p:sp>
        <p:nvSpPr>
          <p:cNvPr id="3" name="Content Placeholder 2">
            <a:extLst>
              <a:ext uri="{FF2B5EF4-FFF2-40B4-BE49-F238E27FC236}">
                <a16:creationId xmlns:a16="http://schemas.microsoft.com/office/drawing/2014/main" id="{77E8612A-C253-DC4E-541C-76E84FAC3C74}"/>
              </a:ext>
            </a:extLst>
          </p:cNvPr>
          <p:cNvSpPr>
            <a:spLocks noGrp="1"/>
          </p:cNvSpPr>
          <p:nvPr>
            <p:ph sz="quarter" idx="13"/>
          </p:nvPr>
        </p:nvSpPr>
        <p:spPr/>
        <p:txBody>
          <a:bodyPr>
            <a:normAutofit fontScale="92500" lnSpcReduction="10000"/>
          </a:bodyPr>
          <a:lstStyle/>
          <a:p>
            <a:r>
              <a:rPr lang="nl-BE" dirty="0"/>
              <a:t>30 jaar docent wiskunde (basiswiskunde in economische en biomedische opleidingen)</a:t>
            </a:r>
          </a:p>
          <a:p>
            <a:r>
              <a:rPr lang="nl-BE" dirty="0"/>
              <a:t>30 jaar docent vakdidactiek wiskunde (UAntwerpen, KU Leuven)</a:t>
            </a:r>
          </a:p>
          <a:p>
            <a:r>
              <a:rPr lang="nl-BE" dirty="0"/>
              <a:t>redactielid van Uitwiskeling</a:t>
            </a:r>
          </a:p>
          <a:p>
            <a:r>
              <a:rPr lang="nl-BE" dirty="0"/>
              <a:t>sinds 1/10/24 emeritus ‘met opdracht’</a:t>
            </a:r>
          </a:p>
          <a:p>
            <a:r>
              <a:rPr lang="nl-BE" dirty="0"/>
              <a:t>geen specialist in de geschiedenis van de wiskunde, pas (relatief) recent betrokken bij geschiedenis van de wiskunde</a:t>
            </a:r>
          </a:p>
          <a:p>
            <a:pPr marL="576000" lvl="2" indent="0">
              <a:buNone/>
            </a:pPr>
            <a:r>
              <a:rPr lang="nl-BE" dirty="0"/>
              <a:t>vanaf 2de semester geef ik voor de vijfde keer Geschiedenis van de wiskunde, keuzevak in de master wiskunde en in de educatieve master</a:t>
            </a:r>
          </a:p>
          <a:p>
            <a:endParaRPr lang="nl-BE" dirty="0"/>
          </a:p>
        </p:txBody>
      </p:sp>
      <p:sp>
        <p:nvSpPr>
          <p:cNvPr id="4" name="Title 3">
            <a:extLst>
              <a:ext uri="{FF2B5EF4-FFF2-40B4-BE49-F238E27FC236}">
                <a16:creationId xmlns:a16="http://schemas.microsoft.com/office/drawing/2014/main" id="{764A4C2B-0A19-391A-2C52-5D066CAE815E}"/>
              </a:ext>
            </a:extLst>
          </p:cNvPr>
          <p:cNvSpPr>
            <a:spLocks noGrp="1"/>
          </p:cNvSpPr>
          <p:nvPr>
            <p:ph type="title"/>
          </p:nvPr>
        </p:nvSpPr>
        <p:spPr/>
        <p:txBody>
          <a:bodyPr/>
          <a:lstStyle/>
          <a:p>
            <a:r>
              <a:rPr lang="nl-BE" dirty="0"/>
              <a:t>Kennismaking</a:t>
            </a:r>
          </a:p>
        </p:txBody>
      </p:sp>
    </p:spTree>
    <p:extLst>
      <p:ext uri="{BB962C8B-B14F-4D97-AF65-F5344CB8AC3E}">
        <p14:creationId xmlns:p14="http://schemas.microsoft.com/office/powerpoint/2010/main" val="2150977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FCEFE0-2929-4DDC-9EAF-82A515D3854D}"/>
              </a:ext>
            </a:extLst>
          </p:cNvPr>
          <p:cNvSpPr>
            <a:spLocks noGrp="1"/>
          </p:cNvSpPr>
          <p:nvPr>
            <p:ph type="sldNum" sz="quarter" idx="12"/>
          </p:nvPr>
        </p:nvSpPr>
        <p:spPr/>
        <p:txBody>
          <a:bodyPr/>
          <a:lstStyle/>
          <a:p>
            <a:fld id="{0A297500-7527-634B-90F4-69D0994C32B4}" type="slidenum">
              <a:rPr lang="nl-NL" smtClean="0"/>
              <a:pPr/>
              <a:t>20</a:t>
            </a:fld>
            <a:endParaRPr lang="nl-NL" dirty="0"/>
          </a:p>
        </p:txBody>
      </p:sp>
      <p:pic>
        <p:nvPicPr>
          <p:cNvPr id="11" name="Content Placeholder 10" descr="A picture containing text, building material, stone, chest of drawers&#10;&#10;Description automatically generated">
            <a:hlinkClick r:id="rId2"/>
            <a:extLst>
              <a:ext uri="{FF2B5EF4-FFF2-40B4-BE49-F238E27FC236}">
                <a16:creationId xmlns:a16="http://schemas.microsoft.com/office/drawing/2014/main" id="{B987989A-3E83-42DB-95CE-9561454AFEBB}"/>
              </a:ext>
            </a:extLst>
          </p:cNvPr>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6790" t="6728" r="5126" b="8324"/>
          <a:stretch/>
        </p:blipFill>
        <p:spPr>
          <a:xfrm>
            <a:off x="3354420" y="29633"/>
            <a:ext cx="5751094" cy="4159596"/>
          </a:xfrm>
        </p:spPr>
      </p:pic>
      <p:sp>
        <p:nvSpPr>
          <p:cNvPr id="4" name="Title 3">
            <a:extLst>
              <a:ext uri="{FF2B5EF4-FFF2-40B4-BE49-F238E27FC236}">
                <a16:creationId xmlns:a16="http://schemas.microsoft.com/office/drawing/2014/main" id="{9B970350-07D5-4286-9688-20688F5926A0}"/>
              </a:ext>
            </a:extLst>
          </p:cNvPr>
          <p:cNvSpPr>
            <a:spLocks noGrp="1"/>
          </p:cNvSpPr>
          <p:nvPr>
            <p:ph type="title"/>
          </p:nvPr>
        </p:nvSpPr>
        <p:spPr/>
        <p:txBody>
          <a:bodyPr>
            <a:normAutofit fontScale="90000"/>
          </a:bodyPr>
          <a:lstStyle/>
          <a:p>
            <a:r>
              <a:rPr lang="nl-BE" dirty="0"/>
              <a:t>Egypte: geen</a:t>
            </a:r>
            <a:br>
              <a:rPr lang="nl-BE" dirty="0"/>
            </a:br>
            <a:r>
              <a:rPr lang="nl-BE" dirty="0"/>
              <a:t>positietalstelsel</a:t>
            </a:r>
          </a:p>
        </p:txBody>
      </p:sp>
      <p:sp>
        <p:nvSpPr>
          <p:cNvPr id="7" name="Content Placeholder 6">
            <a:extLst>
              <a:ext uri="{FF2B5EF4-FFF2-40B4-BE49-F238E27FC236}">
                <a16:creationId xmlns:a16="http://schemas.microsoft.com/office/drawing/2014/main" id="{7ACC5583-7784-4BE5-AA92-74B0B6554A23}"/>
              </a:ext>
            </a:extLst>
          </p:cNvPr>
          <p:cNvSpPr>
            <a:spLocks noGrp="1"/>
          </p:cNvSpPr>
          <p:nvPr>
            <p:ph sz="half" idx="4294967295"/>
          </p:nvPr>
        </p:nvSpPr>
        <p:spPr>
          <a:xfrm>
            <a:off x="128134" y="1309688"/>
            <a:ext cx="3072266" cy="3331215"/>
          </a:xfrm>
        </p:spPr>
        <p:txBody>
          <a:bodyPr>
            <a:normAutofit fontScale="77500" lnSpcReduction="20000"/>
          </a:bodyPr>
          <a:lstStyle/>
          <a:p>
            <a:pPr marL="0" indent="0">
              <a:lnSpc>
                <a:spcPct val="120000"/>
              </a:lnSpc>
              <a:buNone/>
            </a:pPr>
            <a:r>
              <a:rPr lang="nl-BE" dirty="0"/>
              <a:t>Plaatstèle van prinses </a:t>
            </a:r>
            <a:r>
              <a:rPr lang="nl-BE" dirty="0" err="1"/>
              <a:t>Neferetiabe</a:t>
            </a:r>
            <a:r>
              <a:rPr lang="nl-BE" dirty="0"/>
              <a:t> uit het Oude Rijk, afkomstig uit haar graf in Gizeh</a:t>
            </a:r>
            <a:endParaRPr lang="en-US" dirty="0"/>
          </a:p>
          <a:p>
            <a:pPr marL="0" indent="0">
              <a:lnSpc>
                <a:spcPct val="120000"/>
              </a:lnSpc>
              <a:buNone/>
            </a:pPr>
            <a:r>
              <a:rPr lang="en-US" dirty="0"/>
              <a:t>(2590–2565 BC)</a:t>
            </a:r>
          </a:p>
          <a:p>
            <a:pPr marL="0" indent="0">
              <a:lnSpc>
                <a:spcPct val="120000"/>
              </a:lnSpc>
              <a:buNone/>
            </a:pPr>
            <a:r>
              <a:rPr lang="en-US" dirty="0" err="1"/>
              <a:t>schilderwerk</a:t>
            </a:r>
            <a:r>
              <a:rPr lang="en-US" dirty="0"/>
              <a:t> op </a:t>
            </a:r>
            <a:r>
              <a:rPr lang="en-US" dirty="0" err="1"/>
              <a:t>kalksteen</a:t>
            </a:r>
            <a:endParaRPr lang="en-US" dirty="0"/>
          </a:p>
          <a:p>
            <a:pPr marL="0" indent="0">
              <a:lnSpc>
                <a:spcPct val="120000"/>
              </a:lnSpc>
              <a:buNone/>
            </a:pPr>
            <a:r>
              <a:rPr lang="en-US" dirty="0"/>
              <a:t>nu in het Louvre</a:t>
            </a:r>
          </a:p>
        </p:txBody>
      </p:sp>
      <p:pic>
        <p:nvPicPr>
          <p:cNvPr id="17" name="Picture 16">
            <a:extLst>
              <a:ext uri="{FF2B5EF4-FFF2-40B4-BE49-F238E27FC236}">
                <a16:creationId xmlns:a16="http://schemas.microsoft.com/office/drawing/2014/main" id="{D82467E0-280B-4438-A4C9-88EE75609928}"/>
              </a:ext>
            </a:extLst>
          </p:cNvPr>
          <p:cNvPicPr>
            <a:picLocks noChangeAspect="1"/>
          </p:cNvPicPr>
          <p:nvPr/>
        </p:nvPicPr>
        <p:blipFill>
          <a:blip r:embed="rId4"/>
          <a:stretch>
            <a:fillRect/>
          </a:stretch>
        </p:blipFill>
        <p:spPr>
          <a:xfrm>
            <a:off x="128134" y="4640903"/>
            <a:ext cx="8707522" cy="1416575"/>
          </a:xfrm>
          <a:prstGeom prst="rect">
            <a:avLst/>
          </a:prstGeom>
        </p:spPr>
      </p:pic>
    </p:spTree>
    <p:extLst>
      <p:ext uri="{BB962C8B-B14F-4D97-AF65-F5344CB8AC3E}">
        <p14:creationId xmlns:p14="http://schemas.microsoft.com/office/powerpoint/2010/main" val="1045504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D3CA3F-26F9-4D25-BC6B-8493073221FC}"/>
              </a:ext>
            </a:extLst>
          </p:cNvPr>
          <p:cNvSpPr>
            <a:spLocks noGrp="1"/>
          </p:cNvSpPr>
          <p:nvPr>
            <p:ph type="sldNum" sz="quarter" idx="12"/>
          </p:nvPr>
        </p:nvSpPr>
        <p:spPr/>
        <p:txBody>
          <a:bodyPr/>
          <a:lstStyle/>
          <a:p>
            <a:fld id="{0A297500-7527-634B-90F4-69D0994C32B4}" type="slidenum">
              <a:rPr lang="nl-NL" smtClean="0"/>
              <a:pPr/>
              <a:t>21</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EBBA9F-54C1-43E4-80CC-63A819BAA64A}"/>
                  </a:ext>
                </a:extLst>
              </p:cNvPr>
              <p:cNvSpPr>
                <a:spLocks noGrp="1"/>
              </p:cNvSpPr>
              <p:nvPr>
                <p:ph sz="quarter" idx="13"/>
              </p:nvPr>
            </p:nvSpPr>
            <p:spPr>
              <a:xfrm>
                <a:off x="129305" y="1291772"/>
                <a:ext cx="3645253" cy="4874685"/>
              </a:xfrm>
            </p:spPr>
            <p:txBody>
              <a:bodyPr>
                <a:normAutofit fontScale="92500" lnSpcReduction="10000"/>
              </a:bodyPr>
              <a:lstStyle/>
              <a:p>
                <a:r>
                  <a:rPr lang="nl-BE" dirty="0"/>
                  <a:t>met onze moderne notatie: zoek </a:t>
                </a:r>
                <a14:m>
                  <m:oMath xmlns:m="http://schemas.openxmlformats.org/officeDocument/2006/math">
                    <m:r>
                      <a:rPr lang="nl-BE" b="0" i="1" smtClean="0">
                        <a:latin typeface="Cambria Math" panose="02040503050406030204" pitchFamily="18" charset="0"/>
                      </a:rPr>
                      <m:t>𝑥</m:t>
                    </m:r>
                  </m:oMath>
                </a14:m>
                <a:r>
                  <a:rPr lang="nl-BE" dirty="0"/>
                  <a:t> zo dat </a:t>
                </a:r>
                <a14:m>
                  <m:oMath xmlns:m="http://schemas.openxmlformats.org/officeDocument/2006/math">
                    <m:r>
                      <a:rPr lang="nl-BE" b="0" i="1" smtClean="0">
                        <a:latin typeface="Cambria Math" panose="02040503050406030204" pitchFamily="18" charset="0"/>
                      </a:rPr>
                      <m:t>𝑥</m:t>
                    </m:r>
                    <m:r>
                      <a:rPr lang="nl-BE" b="0" i="1" smtClean="0">
                        <a:latin typeface="Cambria Math" panose="02040503050406030204" pitchFamily="18" charset="0"/>
                      </a:rPr>
                      <m:t>+</m:t>
                    </m:r>
                    <m:f>
                      <m:fPr>
                        <m:ctrlPr>
                          <a:rPr lang="nl-BE" b="0" i="1" smtClean="0">
                            <a:latin typeface="Cambria Math" panose="02040503050406030204" pitchFamily="18" charset="0"/>
                          </a:rPr>
                        </m:ctrlPr>
                      </m:fPr>
                      <m:num>
                        <m:r>
                          <a:rPr lang="nl-BE" b="0" i="1" smtClean="0">
                            <a:latin typeface="Cambria Math" panose="02040503050406030204" pitchFamily="18" charset="0"/>
                          </a:rPr>
                          <m:t>1</m:t>
                        </m:r>
                      </m:num>
                      <m:den>
                        <m:r>
                          <a:rPr lang="nl-BE" b="0" i="1" smtClean="0">
                            <a:latin typeface="Cambria Math" panose="02040503050406030204" pitchFamily="18" charset="0"/>
                          </a:rPr>
                          <m:t>4</m:t>
                        </m:r>
                      </m:den>
                    </m:f>
                    <m:r>
                      <a:rPr lang="nl-BE" b="0" i="1" smtClean="0">
                        <a:latin typeface="Cambria Math" panose="02040503050406030204" pitchFamily="18" charset="0"/>
                      </a:rPr>
                      <m:t>𝑥</m:t>
                    </m:r>
                    <m:r>
                      <a:rPr lang="nl-BE" b="0" i="1" smtClean="0">
                        <a:latin typeface="Cambria Math" panose="02040503050406030204" pitchFamily="18" charset="0"/>
                      </a:rPr>
                      <m:t>=15</m:t>
                    </m:r>
                  </m:oMath>
                </a14:m>
                <a:endParaRPr lang="nl-BE" dirty="0"/>
              </a:p>
              <a:p>
                <a:r>
                  <a:rPr lang="nl-BE" u="sng" dirty="0"/>
                  <a:t>niet</a:t>
                </a:r>
                <a:r>
                  <a:rPr lang="nl-BE" dirty="0"/>
                  <a:t> via deling van 15 door </a:t>
                </a:r>
                <a14:m>
                  <m:oMath xmlns:m="http://schemas.openxmlformats.org/officeDocument/2006/math">
                    <m:f>
                      <m:fPr>
                        <m:ctrlPr>
                          <a:rPr lang="nl-BE" b="0" i="1" smtClean="0">
                            <a:latin typeface="Cambria Math" panose="02040503050406030204" pitchFamily="18" charset="0"/>
                          </a:rPr>
                        </m:ctrlPr>
                      </m:fPr>
                      <m:num>
                        <m:r>
                          <a:rPr lang="nl-BE" b="0" i="1" smtClean="0">
                            <a:latin typeface="Cambria Math" panose="02040503050406030204" pitchFamily="18" charset="0"/>
                          </a:rPr>
                          <m:t>5</m:t>
                        </m:r>
                      </m:num>
                      <m:den>
                        <m:r>
                          <a:rPr lang="nl-BE" b="0" i="1" smtClean="0">
                            <a:latin typeface="Cambria Math" panose="02040503050406030204" pitchFamily="18" charset="0"/>
                          </a:rPr>
                          <m:t>4</m:t>
                        </m:r>
                      </m:den>
                    </m:f>
                  </m:oMath>
                </a14:m>
                <a:endParaRPr lang="nl-BE" dirty="0"/>
              </a:p>
              <a:p>
                <a:r>
                  <a:rPr lang="nl-BE" dirty="0"/>
                  <a:t>wel als volgt:</a:t>
                </a:r>
              </a:p>
              <a:p>
                <a:pPr lvl="1"/>
                <a:r>
                  <a:rPr lang="nl-BE" dirty="0"/>
                  <a:t>als </a:t>
                </a:r>
                <a14:m>
                  <m:oMath xmlns:m="http://schemas.openxmlformats.org/officeDocument/2006/math">
                    <m:r>
                      <a:rPr lang="nl-BE" b="0" i="1" smtClean="0">
                        <a:latin typeface="Cambria Math" panose="02040503050406030204" pitchFamily="18" charset="0"/>
                      </a:rPr>
                      <m:t>𝑥</m:t>
                    </m:r>
                    <m:r>
                      <a:rPr lang="nl-BE" b="0" i="1" smtClean="0">
                        <a:latin typeface="Cambria Math" panose="02040503050406030204" pitchFamily="18" charset="0"/>
                      </a:rPr>
                      <m:t>=4</m:t>
                    </m:r>
                  </m:oMath>
                </a14:m>
                <a:r>
                  <a:rPr lang="nl-BE" dirty="0"/>
                  <a:t>, is RL=</a:t>
                </a:r>
                <a14:m>
                  <m:oMath xmlns:m="http://schemas.openxmlformats.org/officeDocument/2006/math">
                    <m:r>
                      <a:rPr lang="nl-BE" b="0" i="1" smtClean="0">
                        <a:latin typeface="Cambria Math" panose="02040503050406030204" pitchFamily="18" charset="0"/>
                      </a:rPr>
                      <m:t>5</m:t>
                    </m:r>
                  </m:oMath>
                </a14:m>
                <a:endParaRPr lang="nl-BE" dirty="0"/>
              </a:p>
              <a:p>
                <a:pPr lvl="1"/>
                <a14:m>
                  <m:oMath xmlns:m="http://schemas.openxmlformats.org/officeDocument/2006/math">
                    <m:r>
                      <a:rPr lang="nl-BE" b="0" i="1" smtClean="0">
                        <a:latin typeface="Cambria Math" panose="02040503050406030204" pitchFamily="18" charset="0"/>
                      </a:rPr>
                      <m:t>15</m:t>
                    </m:r>
                  </m:oMath>
                </a14:m>
                <a:r>
                  <a:rPr lang="nl-BE" dirty="0"/>
                  <a:t> gedeeld door </a:t>
                </a:r>
                <a14:m>
                  <m:oMath xmlns:m="http://schemas.openxmlformats.org/officeDocument/2006/math">
                    <m:r>
                      <a:rPr lang="nl-BE" b="0" i="1" smtClean="0">
                        <a:latin typeface="Cambria Math" panose="02040503050406030204" pitchFamily="18" charset="0"/>
                      </a:rPr>
                      <m:t>5</m:t>
                    </m:r>
                  </m:oMath>
                </a14:m>
                <a:r>
                  <a:rPr lang="nl-BE" dirty="0"/>
                  <a:t> is </a:t>
                </a:r>
                <a14:m>
                  <m:oMath xmlns:m="http://schemas.openxmlformats.org/officeDocument/2006/math">
                    <m:r>
                      <a:rPr lang="nl-BE" b="0" i="1" smtClean="0">
                        <a:latin typeface="Cambria Math" panose="02040503050406030204" pitchFamily="18" charset="0"/>
                      </a:rPr>
                      <m:t>3</m:t>
                    </m:r>
                  </m:oMath>
                </a14:m>
                <a:endParaRPr lang="nl-BE" dirty="0"/>
              </a:p>
              <a:p>
                <a:pPr lvl="1"/>
                <a:r>
                  <a:rPr lang="nl-BE" dirty="0"/>
                  <a:t>dus </a:t>
                </a:r>
                <a14:m>
                  <m:oMath xmlns:m="http://schemas.openxmlformats.org/officeDocument/2006/math">
                    <m:r>
                      <a:rPr lang="nl-BE" b="0" i="1" smtClean="0">
                        <a:latin typeface="Cambria Math" panose="02040503050406030204" pitchFamily="18" charset="0"/>
                      </a:rPr>
                      <m:t>4</m:t>
                    </m:r>
                  </m:oMath>
                </a14:m>
                <a:r>
                  <a:rPr lang="nl-BE" dirty="0"/>
                  <a:t> maal </a:t>
                </a:r>
                <a14:m>
                  <m:oMath xmlns:m="http://schemas.openxmlformats.org/officeDocument/2006/math">
                    <m:r>
                      <a:rPr lang="nl-BE" b="0" i="1" smtClean="0">
                        <a:latin typeface="Cambria Math" panose="02040503050406030204" pitchFamily="18" charset="0"/>
                      </a:rPr>
                      <m:t>3</m:t>
                    </m:r>
                  </m:oMath>
                </a14:m>
                <a:endParaRPr lang="nl-BE" dirty="0"/>
              </a:p>
              <a:p>
                <a:r>
                  <a:rPr lang="nl-BE" dirty="0"/>
                  <a:t>controle!</a:t>
                </a:r>
              </a:p>
            </p:txBody>
          </p:sp>
        </mc:Choice>
        <mc:Fallback xmlns="">
          <p:sp>
            <p:nvSpPr>
              <p:cNvPr id="3" name="Content Placeholder 2">
                <a:extLst>
                  <a:ext uri="{FF2B5EF4-FFF2-40B4-BE49-F238E27FC236}">
                    <a16:creationId xmlns:a16="http://schemas.microsoft.com/office/drawing/2014/main" id="{06EBBA9F-54C1-43E4-80CC-63A819BAA64A}"/>
                  </a:ext>
                </a:extLst>
              </p:cNvPr>
              <p:cNvSpPr>
                <a:spLocks noGrp="1" noRot="1" noChangeAspect="1" noMove="1" noResize="1" noEditPoints="1" noAdjustHandles="1" noChangeArrowheads="1" noChangeShapeType="1" noTextEdit="1"/>
              </p:cNvSpPr>
              <p:nvPr>
                <p:ph sz="quarter" idx="13"/>
              </p:nvPr>
            </p:nvSpPr>
            <p:spPr>
              <a:xfrm>
                <a:off x="129305" y="1291772"/>
                <a:ext cx="3645253" cy="4874685"/>
              </a:xfrm>
              <a:blipFill>
                <a:blip r:embed="rId3"/>
                <a:stretch>
                  <a:fillRect l="-2508" t="-2000" r="-4849"/>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BBE6DE5F-6993-4005-AD99-ACF4AD97F47D}"/>
              </a:ext>
            </a:extLst>
          </p:cNvPr>
          <p:cNvSpPr>
            <a:spLocks noGrp="1"/>
          </p:cNvSpPr>
          <p:nvPr>
            <p:ph type="title"/>
          </p:nvPr>
        </p:nvSpPr>
        <p:spPr/>
        <p:txBody>
          <a:bodyPr>
            <a:normAutofit fontScale="90000"/>
          </a:bodyPr>
          <a:lstStyle/>
          <a:p>
            <a:r>
              <a:rPr lang="nl-BE" dirty="0" err="1"/>
              <a:t>Problem</a:t>
            </a:r>
            <a:r>
              <a:rPr lang="nl-BE" dirty="0"/>
              <a:t> </a:t>
            </a:r>
            <a:r>
              <a:rPr lang="nl-BE" dirty="0" err="1"/>
              <a:t>texts</a:t>
            </a:r>
            <a:r>
              <a:rPr lang="nl-BE" dirty="0"/>
              <a:t>:</a:t>
            </a:r>
            <a:br>
              <a:rPr lang="nl-BE" dirty="0"/>
            </a:br>
            <a:r>
              <a:rPr lang="nl-BE" dirty="0"/>
              <a:t>voorbeeld 1</a:t>
            </a:r>
          </a:p>
        </p:txBody>
      </p:sp>
      <p:pic>
        <p:nvPicPr>
          <p:cNvPr id="6" name="Picture 5">
            <a:extLst>
              <a:ext uri="{FF2B5EF4-FFF2-40B4-BE49-F238E27FC236}">
                <a16:creationId xmlns:a16="http://schemas.microsoft.com/office/drawing/2014/main" id="{57C7FACF-DC9B-4E9F-99D7-4E5823436B4D}"/>
              </a:ext>
            </a:extLst>
          </p:cNvPr>
          <p:cNvPicPr>
            <a:picLocks noChangeAspect="1"/>
          </p:cNvPicPr>
          <p:nvPr/>
        </p:nvPicPr>
        <p:blipFill>
          <a:blip r:embed="rId4"/>
          <a:stretch>
            <a:fillRect/>
          </a:stretch>
        </p:blipFill>
        <p:spPr>
          <a:xfrm>
            <a:off x="3966177" y="691543"/>
            <a:ext cx="5048518" cy="5175115"/>
          </a:xfrm>
          <a:prstGeom prst="rect">
            <a:avLst/>
          </a:prstGeom>
        </p:spPr>
      </p:pic>
      <p:sp>
        <p:nvSpPr>
          <p:cNvPr id="7" name="Rechthoek 3">
            <a:extLst>
              <a:ext uri="{FF2B5EF4-FFF2-40B4-BE49-F238E27FC236}">
                <a16:creationId xmlns:a16="http://schemas.microsoft.com/office/drawing/2014/main" id="{6C0F46E7-857A-48A2-87AD-91ADA05F5012}"/>
              </a:ext>
            </a:extLst>
          </p:cNvPr>
          <p:cNvSpPr/>
          <p:nvPr/>
        </p:nvSpPr>
        <p:spPr>
          <a:xfrm>
            <a:off x="372095" y="1291772"/>
            <a:ext cx="3402463" cy="1345102"/>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3">
            <a:extLst>
              <a:ext uri="{FF2B5EF4-FFF2-40B4-BE49-F238E27FC236}">
                <a16:creationId xmlns:a16="http://schemas.microsoft.com/office/drawing/2014/main" id="{83F8EAD4-47AC-4B41-A482-FF9E33DDDF3D}"/>
              </a:ext>
            </a:extLst>
          </p:cNvPr>
          <p:cNvSpPr/>
          <p:nvPr/>
        </p:nvSpPr>
        <p:spPr>
          <a:xfrm>
            <a:off x="372095" y="2713787"/>
            <a:ext cx="3402463" cy="962448"/>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3">
            <a:extLst>
              <a:ext uri="{FF2B5EF4-FFF2-40B4-BE49-F238E27FC236}">
                <a16:creationId xmlns:a16="http://schemas.microsoft.com/office/drawing/2014/main" id="{88F8A264-0160-4DE0-8FA6-A274A350BF59}"/>
              </a:ext>
            </a:extLst>
          </p:cNvPr>
          <p:cNvSpPr/>
          <p:nvPr/>
        </p:nvSpPr>
        <p:spPr>
          <a:xfrm>
            <a:off x="377740" y="3759423"/>
            <a:ext cx="3402463" cy="1698066"/>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3">
            <a:extLst>
              <a:ext uri="{FF2B5EF4-FFF2-40B4-BE49-F238E27FC236}">
                <a16:creationId xmlns:a16="http://schemas.microsoft.com/office/drawing/2014/main" id="{5C587791-BEB4-4189-A464-FDC0D4E2DDA1}"/>
              </a:ext>
            </a:extLst>
          </p:cNvPr>
          <p:cNvSpPr/>
          <p:nvPr/>
        </p:nvSpPr>
        <p:spPr>
          <a:xfrm>
            <a:off x="372094" y="5528127"/>
            <a:ext cx="3402463" cy="447371"/>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kstballon: rechthoek 15">
            <a:extLst>
              <a:ext uri="{FF2B5EF4-FFF2-40B4-BE49-F238E27FC236}">
                <a16:creationId xmlns:a16="http://schemas.microsoft.com/office/drawing/2014/main" id="{F4A2FDFC-8969-7BB3-7A98-FEE89F875C23}"/>
              </a:ext>
            </a:extLst>
          </p:cNvPr>
          <p:cNvSpPr/>
          <p:nvPr/>
        </p:nvSpPr>
        <p:spPr>
          <a:xfrm>
            <a:off x="5990853" y="3516161"/>
            <a:ext cx="3023841" cy="914409"/>
          </a:xfrm>
          <a:prstGeom prst="wedgeRectCallout">
            <a:avLst>
              <a:gd name="adj1" fmla="val -67630"/>
              <a:gd name="adj2" fmla="val -24298"/>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vermenigvuldigen via opeenvolgende verdubbelingen</a:t>
            </a:r>
          </a:p>
        </p:txBody>
      </p:sp>
      <p:sp>
        <p:nvSpPr>
          <p:cNvPr id="11" name="Tekstballon: rechthoek 15">
            <a:extLst>
              <a:ext uri="{FF2B5EF4-FFF2-40B4-BE49-F238E27FC236}">
                <a16:creationId xmlns:a16="http://schemas.microsoft.com/office/drawing/2014/main" id="{A2719171-461E-A309-D7A2-9835111E3589}"/>
              </a:ext>
            </a:extLst>
          </p:cNvPr>
          <p:cNvSpPr/>
          <p:nvPr/>
        </p:nvSpPr>
        <p:spPr>
          <a:xfrm>
            <a:off x="5990853" y="2402216"/>
            <a:ext cx="3023841" cy="469316"/>
          </a:xfrm>
          <a:prstGeom prst="wedgeRectCallout">
            <a:avLst>
              <a:gd name="adj1" fmla="val -67630"/>
              <a:gd name="adj2" fmla="val -24298"/>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delen via vermenigvuldigen</a:t>
            </a:r>
          </a:p>
        </p:txBody>
      </p:sp>
    </p:spTree>
    <p:extLst>
      <p:ext uri="{BB962C8B-B14F-4D97-AF65-F5344CB8AC3E}">
        <p14:creationId xmlns:p14="http://schemas.microsoft.com/office/powerpoint/2010/main" val="188132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5"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DC441-C6B0-499A-AE52-FE2882325AAB}"/>
              </a:ext>
            </a:extLst>
          </p:cNvPr>
          <p:cNvSpPr>
            <a:spLocks noGrp="1"/>
          </p:cNvSpPr>
          <p:nvPr>
            <p:ph sz="quarter" idx="13"/>
          </p:nvPr>
        </p:nvSpPr>
        <p:spPr>
          <a:xfrm>
            <a:off x="129304" y="1031632"/>
            <a:ext cx="4491605" cy="2397368"/>
          </a:xfrm>
        </p:spPr>
        <p:txBody>
          <a:bodyPr>
            <a:normAutofit fontScale="77500" lnSpcReduction="20000"/>
          </a:bodyPr>
          <a:lstStyle/>
          <a:p>
            <a:pPr>
              <a:lnSpc>
                <a:spcPct val="120000"/>
              </a:lnSpc>
            </a:pPr>
            <a:r>
              <a:rPr lang="nl-BE" dirty="0"/>
              <a:t>rond 1650 BC</a:t>
            </a:r>
          </a:p>
          <a:p>
            <a:pPr>
              <a:lnSpc>
                <a:spcPct val="120000"/>
              </a:lnSpc>
            </a:pPr>
            <a:r>
              <a:rPr lang="nl-BE" dirty="0"/>
              <a:t>1858: aankoop door </a:t>
            </a:r>
          </a:p>
          <a:p>
            <a:pPr marL="0" indent="0">
              <a:lnSpc>
                <a:spcPct val="120000"/>
              </a:lnSpc>
              <a:spcBef>
                <a:spcPts val="0"/>
              </a:spcBef>
              <a:buNone/>
            </a:pPr>
            <a:r>
              <a:rPr lang="nl-BE" dirty="0"/>
              <a:t>	Henry </a:t>
            </a:r>
            <a:r>
              <a:rPr lang="nl-BE" dirty="0" err="1"/>
              <a:t>Rhind</a:t>
            </a:r>
            <a:r>
              <a:rPr lang="nl-BE" dirty="0"/>
              <a:t> in Luxor</a:t>
            </a:r>
          </a:p>
          <a:p>
            <a:pPr>
              <a:lnSpc>
                <a:spcPct val="120000"/>
              </a:lnSpc>
            </a:pPr>
            <a:r>
              <a:rPr lang="nl-BE" dirty="0"/>
              <a:t>sinds 1920 in British Museum </a:t>
            </a:r>
          </a:p>
          <a:p>
            <a:pPr>
              <a:lnSpc>
                <a:spcPct val="120000"/>
              </a:lnSpc>
            </a:pPr>
            <a:r>
              <a:rPr lang="nl-BE" dirty="0"/>
              <a:t>geschreven door </a:t>
            </a:r>
            <a:r>
              <a:rPr lang="nl-BE" dirty="0" err="1"/>
              <a:t>Ahmes</a:t>
            </a:r>
            <a:r>
              <a:rPr lang="nl-BE" dirty="0"/>
              <a:t> </a:t>
            </a:r>
          </a:p>
        </p:txBody>
      </p:sp>
      <p:sp>
        <p:nvSpPr>
          <p:cNvPr id="2" name="Slide Number Placeholder 1">
            <a:extLst>
              <a:ext uri="{FF2B5EF4-FFF2-40B4-BE49-F238E27FC236}">
                <a16:creationId xmlns:a16="http://schemas.microsoft.com/office/drawing/2014/main" id="{3DA60621-B468-41F7-9C78-4D901188609D}"/>
              </a:ext>
            </a:extLst>
          </p:cNvPr>
          <p:cNvSpPr>
            <a:spLocks noGrp="1"/>
          </p:cNvSpPr>
          <p:nvPr>
            <p:ph type="sldNum" sz="quarter" idx="12"/>
          </p:nvPr>
        </p:nvSpPr>
        <p:spPr/>
        <p:txBody>
          <a:bodyPr/>
          <a:lstStyle/>
          <a:p>
            <a:fld id="{0A297500-7527-634B-90F4-69D0994C32B4}" type="slidenum">
              <a:rPr lang="nl-NL" smtClean="0"/>
              <a:pPr/>
              <a:t>22</a:t>
            </a:fld>
            <a:endParaRPr lang="nl-NL" dirty="0"/>
          </a:p>
        </p:txBody>
      </p:sp>
      <p:pic>
        <p:nvPicPr>
          <p:cNvPr id="5" name="Picture 4" descr="A close-up of a stone&#10;&#10;Description automatically generated with low confidence">
            <a:hlinkClick r:id="rId2"/>
            <a:extLst>
              <a:ext uri="{FF2B5EF4-FFF2-40B4-BE49-F238E27FC236}">
                <a16:creationId xmlns:a16="http://schemas.microsoft.com/office/drawing/2014/main" id="{1AE698E2-13BE-410B-803D-AF92F94A30C5}"/>
              </a:ext>
            </a:extLst>
          </p:cNvPr>
          <p:cNvPicPr>
            <a:picLocks noChangeAspect="1"/>
          </p:cNvPicPr>
          <p:nvPr/>
        </p:nvPicPr>
        <p:blipFill>
          <a:blip r:embed="rId3">
            <a:extLst>
              <a:ext uri="{28A0092B-C50C-407E-A947-70E740481C1C}">
                <a14:useLocalDpi xmlns:a14="http://schemas.microsoft.com/office/drawing/2010/main" val="0"/>
              </a:ext>
            </a:extLst>
          </a:blip>
          <a:srcRect l="3397" r="714"/>
          <a:stretch>
            <a:fillRect/>
          </a:stretch>
        </p:blipFill>
        <p:spPr>
          <a:xfrm>
            <a:off x="4750214" y="809925"/>
            <a:ext cx="4393785" cy="2743200"/>
          </a:xfrm>
          <a:prstGeom prst="rect">
            <a:avLst/>
          </a:prstGeom>
        </p:spPr>
      </p:pic>
      <p:sp>
        <p:nvSpPr>
          <p:cNvPr id="4" name="Title 3">
            <a:extLst>
              <a:ext uri="{FF2B5EF4-FFF2-40B4-BE49-F238E27FC236}">
                <a16:creationId xmlns:a16="http://schemas.microsoft.com/office/drawing/2014/main" id="{F319C497-1183-440E-AD48-6165C0312ED2}"/>
              </a:ext>
            </a:extLst>
          </p:cNvPr>
          <p:cNvSpPr>
            <a:spLocks noGrp="1"/>
          </p:cNvSpPr>
          <p:nvPr>
            <p:ph type="title"/>
          </p:nvPr>
        </p:nvSpPr>
        <p:spPr/>
        <p:txBody>
          <a:bodyPr/>
          <a:lstStyle/>
          <a:p>
            <a:r>
              <a:rPr lang="nl-BE" dirty="0" err="1"/>
              <a:t>Rhind</a:t>
            </a:r>
            <a:r>
              <a:rPr lang="nl-BE" dirty="0"/>
              <a:t> Mathematical Papyrus</a:t>
            </a:r>
          </a:p>
        </p:txBody>
      </p:sp>
      <p:sp>
        <p:nvSpPr>
          <p:cNvPr id="6" name="Content Placeholder 2">
            <a:extLst>
              <a:ext uri="{FF2B5EF4-FFF2-40B4-BE49-F238E27FC236}">
                <a16:creationId xmlns:a16="http://schemas.microsoft.com/office/drawing/2014/main" id="{F048B8E1-6FF5-D1D8-C190-9FD19167D30A}"/>
              </a:ext>
            </a:extLst>
          </p:cNvPr>
          <p:cNvSpPr txBox="1">
            <a:spLocks/>
          </p:cNvSpPr>
          <p:nvPr/>
        </p:nvSpPr>
        <p:spPr>
          <a:xfrm>
            <a:off x="129305" y="4171988"/>
            <a:ext cx="8733341" cy="2181312"/>
          </a:xfrm>
          <a:prstGeom prst="rect">
            <a:avLst/>
          </a:prstGeom>
        </p:spPr>
        <p:txBody>
          <a:bodyPr vert="horz" lIns="91440" tIns="45720" rIns="91440" bIns="45720" rtlCol="0">
            <a:normAutofit/>
          </a:bodyPr>
          <a:lstStyle>
            <a:lvl1pPr marL="288000" indent="-288000" algn="l" defTabSz="2880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576000" indent="-288000" algn="l" defTabSz="2880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864000" indent="-288000" algn="l" defTabSz="288000" rtl="0" eaLnBrk="1" latinLnBrk="0" hangingPunct="1">
              <a:lnSpc>
                <a:spcPct val="100000"/>
              </a:lnSpc>
              <a:spcBef>
                <a:spcPts val="400"/>
              </a:spcBef>
              <a:spcAft>
                <a:spcPts val="400"/>
              </a:spcAft>
              <a:buFont typeface="Arial" panose="020B0604020202020204" pitchFamily="34" charset="0"/>
              <a:buChar char="•"/>
              <a:defRPr sz="2200" kern="1200">
                <a:solidFill>
                  <a:schemeClr val="tx1"/>
                </a:solidFill>
                <a:latin typeface="+mn-lt"/>
                <a:ea typeface="+mn-ea"/>
                <a:cs typeface="+mn-cs"/>
              </a:defRPr>
            </a:lvl3pPr>
            <a:lvl4pPr marL="1152000" indent="-288000" algn="l" defTabSz="2880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4pPr>
            <a:lvl5pPr marL="1440000" indent="-288000" algn="l" defTabSz="288000" rtl="0" eaLnBrk="1" latinLnBrk="0" hangingPunct="1">
              <a:lnSpc>
                <a:spcPct val="100000"/>
              </a:lnSpc>
              <a:spcBef>
                <a:spcPts val="100"/>
              </a:spcBef>
              <a:spcAft>
                <a:spcPts val="1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nl-BE" dirty="0"/>
          </a:p>
        </p:txBody>
      </p:sp>
      <p:sp>
        <p:nvSpPr>
          <p:cNvPr id="7" name="Content Placeholder 2">
            <a:extLst>
              <a:ext uri="{FF2B5EF4-FFF2-40B4-BE49-F238E27FC236}">
                <a16:creationId xmlns:a16="http://schemas.microsoft.com/office/drawing/2014/main" id="{B96F427F-E44A-EC77-B8FA-90159CF42EAC}"/>
              </a:ext>
            </a:extLst>
          </p:cNvPr>
          <p:cNvSpPr txBox="1">
            <a:spLocks/>
          </p:cNvSpPr>
          <p:nvPr/>
        </p:nvSpPr>
        <p:spPr>
          <a:xfrm>
            <a:off x="129305" y="3429000"/>
            <a:ext cx="8545772" cy="3018692"/>
          </a:xfrm>
          <a:prstGeom prst="rect">
            <a:avLst/>
          </a:prstGeom>
        </p:spPr>
        <p:txBody>
          <a:bodyPr vert="horz" lIns="91440" tIns="45720" rIns="91440" bIns="45720" rtlCol="0">
            <a:normAutofit fontScale="77500" lnSpcReduction="20000"/>
          </a:bodyPr>
          <a:lstStyle>
            <a:lvl1pPr marL="288000" indent="-288000" algn="l" defTabSz="2880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576000" indent="-288000" algn="l" defTabSz="2880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864000" indent="-288000" algn="l" defTabSz="288000" rtl="0" eaLnBrk="1" latinLnBrk="0" hangingPunct="1">
              <a:lnSpc>
                <a:spcPct val="100000"/>
              </a:lnSpc>
              <a:spcBef>
                <a:spcPts val="400"/>
              </a:spcBef>
              <a:spcAft>
                <a:spcPts val="400"/>
              </a:spcAft>
              <a:buFont typeface="Arial" panose="020B0604020202020204" pitchFamily="34" charset="0"/>
              <a:buChar char="•"/>
              <a:defRPr sz="2200" kern="1200">
                <a:solidFill>
                  <a:schemeClr val="tx1"/>
                </a:solidFill>
                <a:latin typeface="+mn-lt"/>
                <a:ea typeface="+mn-ea"/>
                <a:cs typeface="+mn-cs"/>
              </a:defRPr>
            </a:lvl3pPr>
            <a:lvl4pPr marL="1152000" indent="-288000" algn="l" defTabSz="2880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4pPr>
            <a:lvl5pPr marL="1440000" indent="-288000" algn="l" defTabSz="288000" rtl="0" eaLnBrk="1" latinLnBrk="0" hangingPunct="1">
              <a:lnSpc>
                <a:spcPct val="100000"/>
              </a:lnSpc>
              <a:spcBef>
                <a:spcPts val="100"/>
              </a:spcBef>
              <a:spcAft>
                <a:spcPts val="1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nl-BE" dirty="0"/>
              <a:t>zou gebaseerd zijn op ouder prototype uit </a:t>
            </a:r>
            <a:r>
              <a:rPr lang="nl-BE" dirty="0" err="1"/>
              <a:t>Middle</a:t>
            </a:r>
            <a:r>
              <a:rPr lang="nl-BE" dirty="0"/>
              <a:t> </a:t>
            </a:r>
            <a:r>
              <a:rPr lang="nl-BE" dirty="0" err="1"/>
              <a:t>Kingdom</a:t>
            </a:r>
            <a:r>
              <a:rPr lang="nl-BE" dirty="0"/>
              <a:t> (2000-1800 v.Chr.)</a:t>
            </a:r>
          </a:p>
          <a:p>
            <a:pPr>
              <a:lnSpc>
                <a:spcPct val="120000"/>
              </a:lnSpc>
            </a:pPr>
            <a:r>
              <a:rPr lang="nl-BE" dirty="0"/>
              <a:t>papyrus is veel kwetsbaarder dan kleitabletten </a:t>
            </a:r>
            <a:r>
              <a:rPr lang="nl-BE" dirty="0">
                <a:sym typeface="Wingdings" panose="05000000000000000000" pitchFamily="2" charset="2"/>
              </a:rPr>
              <a:t> veel minder bronnenmateriaal over wiskunde in Egypte</a:t>
            </a:r>
          </a:p>
          <a:p>
            <a:pPr>
              <a:lnSpc>
                <a:spcPct val="120000"/>
              </a:lnSpc>
            </a:pPr>
            <a:r>
              <a:rPr lang="nl-BE" dirty="0">
                <a:sym typeface="Wingdings" panose="05000000000000000000" pitchFamily="2" charset="2"/>
              </a:rPr>
              <a:t>probleem 26: toont hoe ‘moderne’ methoden (voor vermenigvuldigen en delen, voor het oplossen van eerstegraadsvergelijkingen) zich pas stap voor stap ontwikkelden</a:t>
            </a:r>
            <a:endParaRPr lang="nl-BE" dirty="0"/>
          </a:p>
          <a:p>
            <a:pPr>
              <a:lnSpc>
                <a:spcPct val="120000"/>
              </a:lnSpc>
            </a:pPr>
            <a:endParaRPr lang="nl-BE" dirty="0"/>
          </a:p>
          <a:p>
            <a:pPr>
              <a:lnSpc>
                <a:spcPct val="120000"/>
              </a:lnSpc>
            </a:pPr>
            <a:endParaRPr lang="nl-BE" dirty="0"/>
          </a:p>
        </p:txBody>
      </p:sp>
    </p:spTree>
    <p:extLst>
      <p:ext uri="{BB962C8B-B14F-4D97-AF65-F5344CB8AC3E}">
        <p14:creationId xmlns:p14="http://schemas.microsoft.com/office/powerpoint/2010/main" val="338944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87D9A-875E-0D63-C465-2C05801283F5}"/>
              </a:ext>
            </a:extLst>
          </p:cNvPr>
          <p:cNvSpPr>
            <a:spLocks noGrp="1"/>
          </p:cNvSpPr>
          <p:nvPr>
            <p:ph type="title"/>
          </p:nvPr>
        </p:nvSpPr>
        <p:spPr/>
        <p:txBody>
          <a:bodyPr/>
          <a:lstStyle/>
          <a:p>
            <a:r>
              <a:rPr lang="nl-BE" dirty="0"/>
              <a:t>Intermezzo: getallen bij de Oude Grieken</a:t>
            </a:r>
          </a:p>
        </p:txBody>
      </p:sp>
      <p:sp>
        <p:nvSpPr>
          <p:cNvPr id="3" name="Tijdelijke aanduiding voor tekst 2">
            <a:extLst>
              <a:ext uri="{FF2B5EF4-FFF2-40B4-BE49-F238E27FC236}">
                <a16:creationId xmlns:a16="http://schemas.microsoft.com/office/drawing/2014/main" id="{B1BBCDCF-45FD-A363-2C9F-CF9E9A30BED7}"/>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7F5EAFCF-B022-DE29-FE5A-174C272D2511}"/>
              </a:ext>
            </a:extLst>
          </p:cNvPr>
          <p:cNvSpPr>
            <a:spLocks noGrp="1"/>
          </p:cNvSpPr>
          <p:nvPr>
            <p:ph type="sldNum" sz="quarter" idx="17"/>
          </p:nvPr>
        </p:nvSpPr>
        <p:spPr/>
        <p:txBody>
          <a:bodyPr/>
          <a:lstStyle/>
          <a:p>
            <a:fld id="{0A297500-7527-634B-90F4-69D0994C32B4}" type="slidenum">
              <a:rPr lang="nl-NL" smtClean="0"/>
              <a:pPr/>
              <a:t>23</a:t>
            </a:fld>
            <a:endParaRPr lang="nl-NL" dirty="0"/>
          </a:p>
        </p:txBody>
      </p:sp>
    </p:spTree>
    <p:extLst>
      <p:ext uri="{BB962C8B-B14F-4D97-AF65-F5344CB8AC3E}">
        <p14:creationId xmlns:p14="http://schemas.microsoft.com/office/powerpoint/2010/main" val="1811586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E55038-120D-998B-5EC8-849014028D22}"/>
              </a:ext>
            </a:extLst>
          </p:cNvPr>
          <p:cNvSpPr>
            <a:spLocks noGrp="1"/>
          </p:cNvSpPr>
          <p:nvPr>
            <p:ph type="sldNum" sz="quarter" idx="12"/>
          </p:nvPr>
        </p:nvSpPr>
        <p:spPr/>
        <p:txBody>
          <a:bodyPr/>
          <a:lstStyle/>
          <a:p>
            <a:fld id="{0A297500-7527-634B-90F4-69D0994C32B4}" type="slidenum">
              <a:rPr lang="nl-NL" smtClean="0"/>
              <a:pPr/>
              <a:t>24</a:t>
            </a:fld>
            <a:endParaRPr lang="nl-NL" dirty="0"/>
          </a:p>
        </p:txBody>
      </p:sp>
      <p:sp>
        <p:nvSpPr>
          <p:cNvPr id="3" name="Content Placeholder 2">
            <a:extLst>
              <a:ext uri="{FF2B5EF4-FFF2-40B4-BE49-F238E27FC236}">
                <a16:creationId xmlns:a16="http://schemas.microsoft.com/office/drawing/2014/main" id="{01A834D4-1393-B7D8-7FBA-2848EAEDCFB0}"/>
              </a:ext>
            </a:extLst>
          </p:cNvPr>
          <p:cNvSpPr>
            <a:spLocks noGrp="1"/>
          </p:cNvSpPr>
          <p:nvPr>
            <p:ph sz="quarter" idx="13"/>
          </p:nvPr>
        </p:nvSpPr>
        <p:spPr/>
        <p:txBody>
          <a:bodyPr>
            <a:normAutofit fontScale="92500" lnSpcReduction="10000"/>
          </a:bodyPr>
          <a:lstStyle/>
          <a:p>
            <a:endParaRPr lang="nl-BE" dirty="0"/>
          </a:p>
          <a:p>
            <a:endParaRPr lang="nl-BE" dirty="0"/>
          </a:p>
          <a:p>
            <a:endParaRPr lang="nl-BE" dirty="0"/>
          </a:p>
          <a:p>
            <a:endParaRPr lang="nl-BE" dirty="0"/>
          </a:p>
          <a:p>
            <a:endParaRPr lang="nl-BE" dirty="0"/>
          </a:p>
          <a:p>
            <a:r>
              <a:rPr lang="nl-BE" dirty="0"/>
              <a:t>andere context dan Mesopotamië en Egypte</a:t>
            </a:r>
          </a:p>
          <a:p>
            <a:r>
              <a:rPr lang="nl-BE" dirty="0"/>
              <a:t>relatief kleine stadstaten en handelskolonies langs de kusten</a:t>
            </a:r>
          </a:p>
          <a:p>
            <a:r>
              <a:rPr lang="nl-BE" dirty="0"/>
              <a:t>recenter: 8ste eeuw voor Christus tot 5de eeuw na Christus</a:t>
            </a:r>
          </a:p>
        </p:txBody>
      </p:sp>
      <p:sp>
        <p:nvSpPr>
          <p:cNvPr id="4" name="Title 3">
            <a:extLst>
              <a:ext uri="{FF2B5EF4-FFF2-40B4-BE49-F238E27FC236}">
                <a16:creationId xmlns:a16="http://schemas.microsoft.com/office/drawing/2014/main" id="{6E5E01FE-B523-A6C0-4718-817D1DAA71C4}"/>
              </a:ext>
            </a:extLst>
          </p:cNvPr>
          <p:cNvSpPr>
            <a:spLocks noGrp="1"/>
          </p:cNvSpPr>
          <p:nvPr>
            <p:ph type="title"/>
          </p:nvPr>
        </p:nvSpPr>
        <p:spPr/>
        <p:txBody>
          <a:bodyPr/>
          <a:lstStyle/>
          <a:p>
            <a:r>
              <a:rPr lang="nl-BE" dirty="0"/>
              <a:t>Context</a:t>
            </a:r>
          </a:p>
        </p:txBody>
      </p:sp>
      <p:pic>
        <p:nvPicPr>
          <p:cNvPr id="5" name="Graphic 4">
            <a:hlinkClick r:id="rId2"/>
            <a:extLst>
              <a:ext uri="{FF2B5EF4-FFF2-40B4-BE49-F238E27FC236}">
                <a16:creationId xmlns:a16="http://schemas.microsoft.com/office/drawing/2014/main" id="{589BCE2F-A55D-C3EC-AAC9-2DB62167898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180" b="3146"/>
          <a:stretch/>
        </p:blipFill>
        <p:spPr>
          <a:xfrm>
            <a:off x="2420623" y="-1"/>
            <a:ext cx="6723380" cy="3608439"/>
          </a:xfrm>
          <a:prstGeom prst="rect">
            <a:avLst/>
          </a:prstGeom>
        </p:spPr>
      </p:pic>
    </p:spTree>
    <p:extLst>
      <p:ext uri="{BB962C8B-B14F-4D97-AF65-F5344CB8AC3E}">
        <p14:creationId xmlns:p14="http://schemas.microsoft.com/office/powerpoint/2010/main" val="1930141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6848D0-FE02-4828-A339-68F33A5F86EA}"/>
              </a:ext>
            </a:extLst>
          </p:cNvPr>
          <p:cNvSpPr>
            <a:spLocks noGrp="1"/>
          </p:cNvSpPr>
          <p:nvPr>
            <p:ph type="sldNum" sz="quarter" idx="12"/>
          </p:nvPr>
        </p:nvSpPr>
        <p:spPr/>
        <p:txBody>
          <a:bodyPr/>
          <a:lstStyle/>
          <a:p>
            <a:fld id="{0A297500-7527-634B-90F4-69D0994C32B4}" type="slidenum">
              <a:rPr lang="nl-NL" smtClean="0"/>
              <a:pPr/>
              <a:t>25</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28B1F9-61F7-49E9-87F9-834FC6A70DF7}"/>
                  </a:ext>
                </a:extLst>
              </p:cNvPr>
              <p:cNvSpPr>
                <a:spLocks noGrp="1"/>
              </p:cNvSpPr>
              <p:nvPr>
                <p:ph sz="quarter" idx="13"/>
              </p:nvPr>
            </p:nvSpPr>
            <p:spPr>
              <a:xfrm>
                <a:off x="129305" y="1291772"/>
                <a:ext cx="5573405" cy="4874685"/>
              </a:xfrm>
            </p:spPr>
            <p:txBody>
              <a:bodyPr>
                <a:normAutofit fontScale="77500" lnSpcReduction="20000"/>
              </a:bodyPr>
              <a:lstStyle/>
              <a:p>
                <a:r>
                  <a:rPr lang="nl-BE" dirty="0"/>
                  <a:t>voor administratie, handel, …</a:t>
                </a:r>
              </a:p>
              <a:p>
                <a:r>
                  <a:rPr lang="nl-BE" dirty="0"/>
                  <a:t>vaas van </a:t>
                </a:r>
                <a:r>
                  <a:rPr lang="nl-BE" dirty="0" err="1"/>
                  <a:t>Darius,Taranto</a:t>
                </a:r>
                <a:r>
                  <a:rPr lang="nl-BE" dirty="0"/>
                  <a:t>, 340 à 320 BC</a:t>
                </a:r>
              </a:p>
              <a:p>
                <a:r>
                  <a:rPr lang="nl-BE" dirty="0"/>
                  <a:t>meerdere scenes</a:t>
                </a:r>
              </a:p>
              <a:p>
                <a:r>
                  <a:rPr lang="nl-BE" dirty="0"/>
                  <a:t>o.a. met </a:t>
                </a:r>
                <a:r>
                  <a:rPr lang="nl-BE" dirty="0" err="1"/>
                  <a:t>belastingsontvanger</a:t>
                </a:r>
                <a:endParaRPr lang="nl-BE" dirty="0"/>
              </a:p>
              <a:p>
                <a:r>
                  <a:rPr lang="nl-BE" dirty="0"/>
                  <a:t>Attische notatie voor getallen</a:t>
                </a:r>
              </a:p>
              <a:p>
                <a:pPr lvl="1"/>
                <a:r>
                  <a:rPr lang="nl-BE" dirty="0"/>
                  <a:t>verticale streepjes voor 1 t.e.m. 4</a:t>
                </a:r>
              </a:p>
              <a:p>
                <a:pPr lvl="1"/>
                <a:r>
                  <a:rPr lang="nl-BE" dirty="0"/>
                  <a:t>hoofdletter </a:t>
                </a:r>
                <a14:m>
                  <m:oMath xmlns:m="http://schemas.openxmlformats.org/officeDocument/2006/math">
                    <m:r>
                      <m:rPr>
                        <m:sty m:val="p"/>
                      </m:rPr>
                      <a:rPr lang="nl-BE" b="0" i="1" smtClean="0">
                        <a:latin typeface="Cambria Math" panose="02040503050406030204" pitchFamily="18" charset="0"/>
                      </a:rPr>
                      <m:t>Π</m:t>
                    </m:r>
                  </m:oMath>
                </a14:m>
                <a:r>
                  <a:rPr lang="nl-BE" dirty="0"/>
                  <a:t> (van ‘</a:t>
                </a:r>
                <a:r>
                  <a:rPr lang="nl-BE" dirty="0" err="1"/>
                  <a:t>penta</a:t>
                </a:r>
                <a:r>
                  <a:rPr lang="nl-BE" dirty="0"/>
                  <a:t>’) of </a:t>
                </a:r>
                <a14:m>
                  <m:oMath xmlns:m="http://schemas.openxmlformats.org/officeDocument/2006/math">
                    <m:r>
                      <m:rPr>
                        <m:sty m:val="p"/>
                      </m:rPr>
                      <a:rPr lang="nl-BE" b="0" i="1" smtClean="0">
                        <a:latin typeface="Cambria Math" panose="02040503050406030204" pitchFamily="18" charset="0"/>
                      </a:rPr>
                      <m:t>Γ</m:t>
                    </m:r>
                  </m:oMath>
                </a14:m>
                <a:r>
                  <a:rPr lang="nl-BE" dirty="0"/>
                  <a:t> voor 5</a:t>
                </a:r>
              </a:p>
              <a:p>
                <a:pPr lvl="1"/>
                <a:r>
                  <a:rPr lang="nl-BE" dirty="0"/>
                  <a:t>machten van 10</a:t>
                </a:r>
              </a:p>
              <a:p>
                <a:pPr marL="864000" lvl="3" indent="0">
                  <a:buNone/>
                </a:pPr>
                <a14:m>
                  <m:oMath xmlns:m="http://schemas.openxmlformats.org/officeDocument/2006/math">
                    <m:r>
                      <m:rPr>
                        <m:sty m:val="p"/>
                      </m:rPr>
                      <a:rPr lang="nl-BE" b="0" i="0" smtClean="0">
                        <a:latin typeface="Cambria Math" panose="02040503050406030204" pitchFamily="18" charset="0"/>
                      </a:rPr>
                      <m:t>Δ</m:t>
                    </m:r>
                    <m:r>
                      <a:rPr lang="nl-BE" b="0" i="1" smtClean="0">
                        <a:latin typeface="Cambria Math" panose="02040503050406030204" pitchFamily="18" charset="0"/>
                      </a:rPr>
                      <m:t>=10</m:t>
                    </m:r>
                  </m:oMath>
                </a14:m>
                <a:r>
                  <a:rPr lang="nl-BE" dirty="0"/>
                  <a:t> (</a:t>
                </a:r>
                <a:r>
                  <a:rPr lang="nl-BE" dirty="0" err="1"/>
                  <a:t>deka</a:t>
                </a:r>
                <a:r>
                  <a:rPr lang="nl-BE" dirty="0"/>
                  <a: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Η</m:t>
                    </m:r>
                    <m:r>
                      <a:rPr lang="nl-BE" b="0" i="1" smtClean="0">
                        <a:latin typeface="Cambria Math" panose="02040503050406030204" pitchFamily="18" charset="0"/>
                        <a:ea typeface="Cambria Math" panose="02040503050406030204" pitchFamily="18" charset="0"/>
                      </a:rPr>
                      <m:t>=100</m:t>
                    </m:r>
                  </m:oMath>
                </a14:m>
                <a:r>
                  <a:rPr lang="nl-BE" dirty="0"/>
                  <a:t> (</a:t>
                </a:r>
                <a:r>
                  <a:rPr lang="nl-BE" dirty="0" err="1"/>
                  <a:t>hekaton</a:t>
                </a:r>
                <a:r>
                  <a:rPr lang="nl-BE" dirty="0"/>
                  <a:t>), </a:t>
                </a:r>
              </a:p>
              <a:p>
                <a:pPr marL="864000" lvl="3" indent="0">
                  <a:buNone/>
                </a:pP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Χ</m:t>
                    </m:r>
                    <m:r>
                      <a:rPr lang="nl-BE" b="0" i="1" smtClean="0">
                        <a:latin typeface="Cambria Math" panose="02040503050406030204" pitchFamily="18" charset="0"/>
                        <a:ea typeface="Cambria Math" panose="02040503050406030204" pitchFamily="18" charset="0"/>
                      </a:rPr>
                      <m:t>=1000</m:t>
                    </m:r>
                  </m:oMath>
                </a14:m>
                <a:r>
                  <a:rPr lang="nl-BE" dirty="0"/>
                  <a:t> (</a:t>
                </a:r>
                <a:r>
                  <a:rPr lang="nl-BE" dirty="0" err="1"/>
                  <a:t>khilioi</a:t>
                </a:r>
                <a:r>
                  <a:rPr lang="nl-BE" dirty="0"/>
                  <a:t>, ?),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Μ</m:t>
                    </m:r>
                    <m:r>
                      <a:rPr lang="nl-BE" b="0" i="1" smtClean="0">
                        <a:latin typeface="Cambria Math" panose="02040503050406030204" pitchFamily="18" charset="0"/>
                        <a:ea typeface="Cambria Math" panose="02040503050406030204" pitchFamily="18" charset="0"/>
                      </a:rPr>
                      <m:t>=10 000</m:t>
                    </m:r>
                  </m:oMath>
                </a14:m>
                <a:r>
                  <a:rPr lang="nl-BE" dirty="0"/>
                  <a:t> (</a:t>
                </a:r>
                <a:r>
                  <a:rPr lang="nl-BE" dirty="0" err="1"/>
                  <a:t>myrioi</a:t>
                </a:r>
                <a:r>
                  <a:rPr lang="nl-BE" dirty="0"/>
                  <a:t>)</a:t>
                </a:r>
              </a:p>
              <a:p>
                <a:pPr lvl="1"/>
                <a:r>
                  <a:rPr lang="nl-BE" dirty="0" err="1"/>
                  <a:t>acrofonisch</a:t>
                </a:r>
                <a:r>
                  <a:rPr lang="nl-BE" dirty="0"/>
                  <a:t>: de symbolen verwijzen naar de eerste letter van het (tel)woord</a:t>
                </a:r>
              </a:p>
              <a:p>
                <a:pPr lvl="1"/>
                <a:r>
                  <a:rPr lang="nl-BE" dirty="0"/>
                  <a:t>steentjes geven de aantallen aan</a:t>
                </a:r>
              </a:p>
            </p:txBody>
          </p:sp>
        </mc:Choice>
        <mc:Fallback xmlns="">
          <p:sp>
            <p:nvSpPr>
              <p:cNvPr id="3" name="Content Placeholder 2">
                <a:extLst>
                  <a:ext uri="{FF2B5EF4-FFF2-40B4-BE49-F238E27FC236}">
                    <a16:creationId xmlns:a16="http://schemas.microsoft.com/office/drawing/2014/main" id="{4328B1F9-61F7-49E9-87F9-834FC6A70DF7}"/>
                  </a:ext>
                </a:extLst>
              </p:cNvPr>
              <p:cNvSpPr>
                <a:spLocks noGrp="1" noRot="1" noChangeAspect="1" noMove="1" noResize="1" noEditPoints="1" noAdjustHandles="1" noChangeArrowheads="1" noChangeShapeType="1" noTextEdit="1"/>
              </p:cNvSpPr>
              <p:nvPr>
                <p:ph sz="quarter" idx="13"/>
              </p:nvPr>
            </p:nvSpPr>
            <p:spPr>
              <a:xfrm>
                <a:off x="129305" y="1291772"/>
                <a:ext cx="5573405" cy="4874685"/>
              </a:xfrm>
              <a:blipFill>
                <a:blip r:embed="rId2"/>
                <a:stretch>
                  <a:fillRect l="-1204" t="-2125" r="-547"/>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3F254C24-23B2-4E03-9669-EED35620F8D1}"/>
              </a:ext>
            </a:extLst>
          </p:cNvPr>
          <p:cNvSpPr>
            <a:spLocks noGrp="1"/>
          </p:cNvSpPr>
          <p:nvPr>
            <p:ph type="title"/>
          </p:nvPr>
        </p:nvSpPr>
        <p:spPr/>
        <p:txBody>
          <a:bodyPr>
            <a:normAutofit fontScale="90000"/>
          </a:bodyPr>
          <a:lstStyle/>
          <a:p>
            <a:r>
              <a:rPr lang="nl-BE" dirty="0"/>
              <a:t>Ook hier praktische </a:t>
            </a:r>
            <a:br>
              <a:rPr lang="nl-BE" dirty="0"/>
            </a:br>
            <a:r>
              <a:rPr lang="nl-BE" dirty="0"/>
              <a:t>wiskunde…</a:t>
            </a:r>
          </a:p>
        </p:txBody>
      </p:sp>
      <p:pic>
        <p:nvPicPr>
          <p:cNvPr id="5" name="Content Placeholder 5" descr="A picture containing indoor, wall, jar&#10;&#10;Description automatically generated">
            <a:hlinkClick r:id="rId3"/>
            <a:extLst>
              <a:ext uri="{FF2B5EF4-FFF2-40B4-BE49-F238E27FC236}">
                <a16:creationId xmlns:a16="http://schemas.microsoft.com/office/drawing/2014/main" id="{CDAF3359-4A16-4F7B-88B6-E34FED3F8A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8773" y="2208570"/>
            <a:ext cx="1199875" cy="2098282"/>
          </a:xfrm>
          <a:prstGeom prst="rect">
            <a:avLst/>
          </a:prstGeom>
        </p:spPr>
      </p:pic>
      <p:pic>
        <p:nvPicPr>
          <p:cNvPr id="8" name="Picture 7" descr="A picture containing text, indoor, cup&#10;&#10;Description automatically generated">
            <a:hlinkClick r:id="rId5"/>
            <a:extLst>
              <a:ext uri="{FF2B5EF4-FFF2-40B4-BE49-F238E27FC236}">
                <a16:creationId xmlns:a16="http://schemas.microsoft.com/office/drawing/2014/main" id="{8AA03340-C0CB-4815-BFB7-BB044FC10C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9522" y="4417141"/>
            <a:ext cx="3254478" cy="2440859"/>
          </a:xfrm>
          <a:prstGeom prst="rect">
            <a:avLst/>
          </a:prstGeom>
        </p:spPr>
      </p:pic>
      <p:pic>
        <p:nvPicPr>
          <p:cNvPr id="9" name="Picture 8" descr="A cat lying on a book&#10;&#10;Description automatically generated with low confidence">
            <a:hlinkClick r:id="rId7"/>
            <a:extLst>
              <a:ext uri="{FF2B5EF4-FFF2-40B4-BE49-F238E27FC236}">
                <a16:creationId xmlns:a16="http://schemas.microsoft.com/office/drawing/2014/main" id="{7CCD4203-356B-4FEA-86C3-945F6B7AFC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89523" y="1"/>
            <a:ext cx="3254477" cy="2098281"/>
          </a:xfrm>
          <a:prstGeom prst="rect">
            <a:avLst/>
          </a:prstGeom>
        </p:spPr>
      </p:pic>
    </p:spTree>
    <p:extLst>
      <p:ext uri="{BB962C8B-B14F-4D97-AF65-F5344CB8AC3E}">
        <p14:creationId xmlns:p14="http://schemas.microsoft.com/office/powerpoint/2010/main" val="241357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52FE7-8DDE-C073-5578-7B1D9BEE84F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CA9B1C-BB68-F8CF-B15E-C4E9D4037B43}"/>
              </a:ext>
            </a:extLst>
          </p:cNvPr>
          <p:cNvSpPr>
            <a:spLocks noGrp="1"/>
          </p:cNvSpPr>
          <p:nvPr>
            <p:ph type="sldNum" sz="quarter" idx="12"/>
          </p:nvPr>
        </p:nvSpPr>
        <p:spPr/>
        <p:txBody>
          <a:bodyPr/>
          <a:lstStyle/>
          <a:p>
            <a:fld id="{0A297500-7527-634B-90F4-69D0994C32B4}" type="slidenum">
              <a:rPr lang="nl-NL" smtClean="0"/>
              <a:pPr/>
              <a:t>26</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B5C49F-7E96-61F2-BDA1-909FFF96A138}"/>
                  </a:ext>
                </a:extLst>
              </p:cNvPr>
              <p:cNvSpPr>
                <a:spLocks noGrp="1"/>
              </p:cNvSpPr>
              <p:nvPr>
                <p:ph sz="quarter" idx="13"/>
              </p:nvPr>
            </p:nvSpPr>
            <p:spPr>
              <a:xfrm>
                <a:off x="129305" y="1291772"/>
                <a:ext cx="5573405" cy="4874685"/>
              </a:xfrm>
            </p:spPr>
            <p:txBody>
              <a:bodyPr>
                <a:normAutofit fontScale="85000" lnSpcReduction="20000"/>
              </a:bodyPr>
              <a:lstStyle/>
              <a:p>
                <a:r>
                  <a:rPr lang="nl-BE" dirty="0"/>
                  <a:t>Attische notatie voor getallen</a:t>
                </a:r>
              </a:p>
              <a:p>
                <a:pPr lvl="1"/>
                <a:r>
                  <a:rPr lang="nl-BE" dirty="0"/>
                  <a:t>verticale streepjes voor 1 t.e.m. 4</a:t>
                </a:r>
              </a:p>
              <a:p>
                <a:pPr lvl="1"/>
                <a14:m>
                  <m:oMath xmlns:m="http://schemas.openxmlformats.org/officeDocument/2006/math">
                    <m:r>
                      <m:rPr>
                        <m:sty m:val="p"/>
                      </m:rPr>
                      <a:rPr lang="nl-BE" b="0" i="1" smtClean="0">
                        <a:latin typeface="Cambria Math" panose="02040503050406030204" pitchFamily="18" charset="0"/>
                      </a:rPr>
                      <m:t>Π</m:t>
                    </m:r>
                  </m:oMath>
                </a14:m>
                <a:r>
                  <a:rPr lang="nl-BE" dirty="0"/>
                  <a:t> (van ‘</a:t>
                </a:r>
                <a:r>
                  <a:rPr lang="nl-BE" dirty="0" err="1"/>
                  <a:t>penta</a:t>
                </a:r>
                <a:r>
                  <a:rPr lang="nl-BE" dirty="0"/>
                  <a:t>’) of </a:t>
                </a:r>
                <a14:m>
                  <m:oMath xmlns:m="http://schemas.openxmlformats.org/officeDocument/2006/math">
                    <m:r>
                      <m:rPr>
                        <m:sty m:val="p"/>
                      </m:rPr>
                      <a:rPr lang="nl-BE" b="0" i="1" smtClean="0">
                        <a:latin typeface="Cambria Math" panose="02040503050406030204" pitchFamily="18" charset="0"/>
                      </a:rPr>
                      <m:t>Γ</m:t>
                    </m:r>
                  </m:oMath>
                </a14:m>
                <a:r>
                  <a:rPr lang="nl-BE" dirty="0"/>
                  <a:t> voor 5</a:t>
                </a:r>
              </a:p>
              <a:p>
                <a:pPr lvl="1"/>
                <a:r>
                  <a:rPr lang="nl-BE" dirty="0"/>
                  <a:t>machten van 10</a:t>
                </a:r>
              </a:p>
              <a:p>
                <a:pPr marL="864000" lvl="3" indent="0">
                  <a:buNone/>
                </a:pPr>
                <a14:m>
                  <m:oMath xmlns:m="http://schemas.openxmlformats.org/officeDocument/2006/math">
                    <m:r>
                      <m:rPr>
                        <m:sty m:val="p"/>
                      </m:rPr>
                      <a:rPr lang="nl-BE" b="0" i="0" smtClean="0">
                        <a:latin typeface="Cambria Math" panose="02040503050406030204" pitchFamily="18" charset="0"/>
                      </a:rPr>
                      <m:t>Δ</m:t>
                    </m:r>
                    <m:r>
                      <a:rPr lang="nl-BE" b="0" i="1" smtClean="0">
                        <a:latin typeface="Cambria Math" panose="02040503050406030204" pitchFamily="18" charset="0"/>
                      </a:rPr>
                      <m:t>=10</m:t>
                    </m:r>
                  </m:oMath>
                </a14:m>
                <a:r>
                  <a:rPr lang="nl-BE" dirty="0"/>
                  <a:t> (</a:t>
                </a:r>
                <a:r>
                  <a:rPr lang="nl-BE" dirty="0" err="1"/>
                  <a:t>deka</a:t>
                </a:r>
                <a:r>
                  <a:rPr lang="nl-BE" dirty="0"/>
                  <a: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Η</m:t>
                    </m:r>
                    <m:r>
                      <a:rPr lang="nl-BE" b="0" i="1" smtClean="0">
                        <a:latin typeface="Cambria Math" panose="02040503050406030204" pitchFamily="18" charset="0"/>
                        <a:ea typeface="Cambria Math" panose="02040503050406030204" pitchFamily="18" charset="0"/>
                      </a:rPr>
                      <m:t>=100</m:t>
                    </m:r>
                  </m:oMath>
                </a14:m>
                <a:r>
                  <a:rPr lang="nl-BE" dirty="0"/>
                  <a:t> (</a:t>
                </a:r>
                <a:r>
                  <a:rPr lang="nl-BE" dirty="0" err="1"/>
                  <a:t>hekaton</a:t>
                </a:r>
                <a:r>
                  <a:rPr lang="nl-BE" dirty="0"/>
                  <a:t>), </a:t>
                </a:r>
              </a:p>
              <a:p>
                <a:pPr marL="864000" lvl="3" indent="0">
                  <a:buNone/>
                </a:pP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Χ</m:t>
                    </m:r>
                    <m:r>
                      <a:rPr lang="nl-BE" b="0" i="1" smtClean="0">
                        <a:latin typeface="Cambria Math" panose="02040503050406030204" pitchFamily="18" charset="0"/>
                        <a:ea typeface="Cambria Math" panose="02040503050406030204" pitchFamily="18" charset="0"/>
                      </a:rPr>
                      <m:t>=1000</m:t>
                    </m:r>
                  </m:oMath>
                </a14:m>
                <a:r>
                  <a:rPr lang="nl-BE" dirty="0"/>
                  <a:t> (</a:t>
                </a:r>
                <a:r>
                  <a:rPr lang="nl-BE" dirty="0" err="1"/>
                  <a:t>khilioi</a:t>
                </a:r>
                <a:r>
                  <a:rPr lang="nl-BE" dirty="0"/>
                  <a:t>, ?),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Μ</m:t>
                    </m:r>
                    <m:r>
                      <a:rPr lang="nl-BE" b="0" i="1" smtClean="0">
                        <a:latin typeface="Cambria Math" panose="02040503050406030204" pitchFamily="18" charset="0"/>
                        <a:ea typeface="Cambria Math" panose="02040503050406030204" pitchFamily="18" charset="0"/>
                      </a:rPr>
                      <m:t>=10 000</m:t>
                    </m:r>
                  </m:oMath>
                </a14:m>
                <a:r>
                  <a:rPr lang="nl-BE" dirty="0"/>
                  <a:t> (</a:t>
                </a:r>
                <a:r>
                  <a:rPr lang="nl-BE" dirty="0" err="1"/>
                  <a:t>myrioi</a:t>
                </a:r>
                <a:r>
                  <a:rPr lang="nl-BE" dirty="0"/>
                  <a:t>)</a:t>
                </a:r>
              </a:p>
              <a:p>
                <a:pPr lvl="1"/>
                <a:r>
                  <a:rPr lang="nl-BE" dirty="0" err="1"/>
                  <a:t>acrofonisch</a:t>
                </a:r>
                <a:r>
                  <a:rPr lang="nl-BE" dirty="0"/>
                  <a:t>: de symbolen verwijzen naar de eerste letter van het (tel)woord</a:t>
                </a:r>
              </a:p>
              <a:p>
                <a:pPr lvl="1"/>
                <a:r>
                  <a:rPr lang="nl-BE" dirty="0"/>
                  <a:t>steentjes geven de aantallen aan</a:t>
                </a:r>
              </a:p>
              <a:p>
                <a:r>
                  <a:rPr lang="nl-BE" dirty="0"/>
                  <a:t>probeer het bedrag te lezen</a:t>
                </a:r>
              </a:p>
              <a:p>
                <a:pPr lvl="2"/>
                <a:r>
                  <a:rPr lang="nl-BE" dirty="0"/>
                  <a:t>niet helemaal zoals hierboven</a:t>
                </a:r>
              </a:p>
              <a:p>
                <a:pPr lvl="2"/>
                <a:r>
                  <a:rPr lang="nl-BE" dirty="0"/>
                  <a:t>1239 (?)</a:t>
                </a:r>
              </a:p>
              <a:p>
                <a:r>
                  <a:rPr lang="nl-BE" dirty="0"/>
                  <a:t>in de stijl van Egypte en (later) Rome</a:t>
                </a:r>
              </a:p>
            </p:txBody>
          </p:sp>
        </mc:Choice>
        <mc:Fallback xmlns="">
          <p:sp>
            <p:nvSpPr>
              <p:cNvPr id="3" name="Content Placeholder 2">
                <a:extLst>
                  <a:ext uri="{FF2B5EF4-FFF2-40B4-BE49-F238E27FC236}">
                    <a16:creationId xmlns:a16="http://schemas.microsoft.com/office/drawing/2014/main" id="{CFB5C49F-7E96-61F2-BDA1-909FFF96A138}"/>
                  </a:ext>
                </a:extLst>
              </p:cNvPr>
              <p:cNvSpPr>
                <a:spLocks noGrp="1" noRot="1" noChangeAspect="1" noMove="1" noResize="1" noEditPoints="1" noAdjustHandles="1" noChangeArrowheads="1" noChangeShapeType="1" noTextEdit="1"/>
              </p:cNvSpPr>
              <p:nvPr>
                <p:ph sz="quarter" idx="13"/>
              </p:nvPr>
            </p:nvSpPr>
            <p:spPr>
              <a:xfrm>
                <a:off x="129305" y="1291772"/>
                <a:ext cx="5573405" cy="4874685"/>
              </a:xfrm>
              <a:blipFill>
                <a:blip r:embed="rId2"/>
                <a:stretch>
                  <a:fillRect l="-1422" t="-2375"/>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2CCC30EC-FC88-ABC3-1D2D-AF328FBD4EA6}"/>
              </a:ext>
            </a:extLst>
          </p:cNvPr>
          <p:cNvSpPr>
            <a:spLocks noGrp="1"/>
          </p:cNvSpPr>
          <p:nvPr>
            <p:ph type="title"/>
          </p:nvPr>
        </p:nvSpPr>
        <p:spPr/>
        <p:txBody>
          <a:bodyPr>
            <a:normAutofit fontScale="90000"/>
          </a:bodyPr>
          <a:lstStyle/>
          <a:p>
            <a:r>
              <a:rPr lang="nl-BE" dirty="0"/>
              <a:t>Ook hier praktische </a:t>
            </a:r>
            <a:br>
              <a:rPr lang="nl-BE" dirty="0"/>
            </a:br>
            <a:r>
              <a:rPr lang="nl-BE" dirty="0"/>
              <a:t>wiskunde…</a:t>
            </a:r>
          </a:p>
        </p:txBody>
      </p:sp>
      <p:pic>
        <p:nvPicPr>
          <p:cNvPr id="9" name="Picture 8" descr="A cat lying on a book&#10;&#10;Description automatically generated with low confidence">
            <a:hlinkClick r:id="rId3"/>
            <a:extLst>
              <a:ext uri="{FF2B5EF4-FFF2-40B4-BE49-F238E27FC236}">
                <a16:creationId xmlns:a16="http://schemas.microsoft.com/office/drawing/2014/main" id="{CFEE58A3-ADC7-6AF7-9C95-FE52020E7B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772" y="1"/>
            <a:ext cx="4600229" cy="2965937"/>
          </a:xfrm>
          <a:prstGeom prst="rect">
            <a:avLst/>
          </a:prstGeom>
        </p:spPr>
      </p:pic>
      <p:sp>
        <p:nvSpPr>
          <p:cNvPr id="5" name="Rechthoek 3">
            <a:extLst>
              <a:ext uri="{FF2B5EF4-FFF2-40B4-BE49-F238E27FC236}">
                <a16:creationId xmlns:a16="http://schemas.microsoft.com/office/drawing/2014/main" id="{7B8F5D72-4F4B-0339-AB33-461BFFA15E22}"/>
              </a:ext>
            </a:extLst>
          </p:cNvPr>
          <p:cNvSpPr/>
          <p:nvPr/>
        </p:nvSpPr>
        <p:spPr>
          <a:xfrm>
            <a:off x="776134" y="4701875"/>
            <a:ext cx="3678908" cy="731364"/>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188877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C9E91C-191D-E47A-3784-77630A582C44}"/>
              </a:ext>
            </a:extLst>
          </p:cNvPr>
          <p:cNvSpPr>
            <a:spLocks noGrp="1"/>
          </p:cNvSpPr>
          <p:nvPr>
            <p:ph type="sldNum" sz="quarter" idx="12"/>
          </p:nvPr>
        </p:nvSpPr>
        <p:spPr/>
        <p:txBody>
          <a:bodyPr/>
          <a:lstStyle/>
          <a:p>
            <a:fld id="{0A297500-7527-634B-90F4-69D0994C32B4}" type="slidenum">
              <a:rPr lang="nl-NL" smtClean="0"/>
              <a:pPr/>
              <a:t>27</a:t>
            </a:fld>
            <a:endParaRPr lang="nl-NL" dirty="0"/>
          </a:p>
        </p:txBody>
      </p:sp>
      <p:sp>
        <p:nvSpPr>
          <p:cNvPr id="3" name="Content Placeholder 2">
            <a:extLst>
              <a:ext uri="{FF2B5EF4-FFF2-40B4-BE49-F238E27FC236}">
                <a16:creationId xmlns:a16="http://schemas.microsoft.com/office/drawing/2014/main" id="{BC37AA64-CFA0-6610-4DF0-962F7889C699}"/>
              </a:ext>
            </a:extLst>
          </p:cNvPr>
          <p:cNvSpPr>
            <a:spLocks noGrp="1"/>
          </p:cNvSpPr>
          <p:nvPr>
            <p:ph sz="quarter" idx="13"/>
          </p:nvPr>
        </p:nvSpPr>
        <p:spPr/>
        <p:txBody>
          <a:bodyPr/>
          <a:lstStyle/>
          <a:p>
            <a:r>
              <a:rPr lang="nl-BE" dirty="0"/>
              <a:t>beter bekend onder wiskundigen</a:t>
            </a:r>
          </a:p>
          <a:p>
            <a:r>
              <a:rPr lang="nl-BE" dirty="0"/>
              <a:t>verhoudingen van gehele getallen (‘rationale getallen’) spelen een belangrijke rol bij Pythagoras (‘alles is getal’, muziek)</a:t>
            </a:r>
          </a:p>
          <a:p>
            <a:r>
              <a:rPr lang="nl-BE" dirty="0"/>
              <a:t>ontdekking van de ‘irrationale getallen’ zorgde voor een grondslagencrisis</a:t>
            </a:r>
          </a:p>
          <a:p>
            <a:pPr lvl="1"/>
            <a:r>
              <a:rPr lang="nl-BE" dirty="0"/>
              <a:t>zie hiervoor het artikel uit Uitwiskeling</a:t>
            </a:r>
          </a:p>
          <a:p>
            <a:pPr lvl="1"/>
            <a:r>
              <a:rPr lang="nl-BE" dirty="0">
                <a:sym typeface="Wingdings" panose="05000000000000000000" pitchFamily="2" charset="2"/>
              </a:rPr>
              <a:t>volledig rigoureuze behandeling pas aan het einde van de 19de eeuw</a:t>
            </a:r>
            <a:endParaRPr lang="nl-BE" dirty="0"/>
          </a:p>
        </p:txBody>
      </p:sp>
      <p:sp>
        <p:nvSpPr>
          <p:cNvPr id="4" name="Title 3">
            <a:extLst>
              <a:ext uri="{FF2B5EF4-FFF2-40B4-BE49-F238E27FC236}">
                <a16:creationId xmlns:a16="http://schemas.microsoft.com/office/drawing/2014/main" id="{A9DBACAF-24D3-7B30-A37D-CEFD8345B302}"/>
              </a:ext>
            </a:extLst>
          </p:cNvPr>
          <p:cNvSpPr>
            <a:spLocks noGrp="1"/>
          </p:cNvSpPr>
          <p:nvPr>
            <p:ph type="title"/>
          </p:nvPr>
        </p:nvSpPr>
        <p:spPr/>
        <p:txBody>
          <a:bodyPr>
            <a:normAutofit fontScale="90000"/>
          </a:bodyPr>
          <a:lstStyle/>
          <a:p>
            <a:r>
              <a:rPr lang="nl-BE" dirty="0"/>
              <a:t>Maar natuurlijk ook een heel andere, theoretisch georiënteerde wiskunde</a:t>
            </a:r>
          </a:p>
        </p:txBody>
      </p:sp>
    </p:spTree>
    <p:extLst>
      <p:ext uri="{BB962C8B-B14F-4D97-AF65-F5344CB8AC3E}">
        <p14:creationId xmlns:p14="http://schemas.microsoft.com/office/powerpoint/2010/main" val="3860337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D3E3-3FD9-A9E7-7252-648F13AB62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B7333-BDD9-8CA9-7937-4456F9B22269}"/>
              </a:ext>
            </a:extLst>
          </p:cNvPr>
          <p:cNvSpPr>
            <a:spLocks noGrp="1"/>
          </p:cNvSpPr>
          <p:nvPr>
            <p:ph type="title"/>
          </p:nvPr>
        </p:nvSpPr>
        <p:spPr/>
        <p:txBody>
          <a:bodyPr/>
          <a:lstStyle/>
          <a:p>
            <a:r>
              <a:rPr lang="nl-BE" dirty="0"/>
              <a:t>Getallen in vier grote oude beschavingen (deel 2)</a:t>
            </a:r>
          </a:p>
        </p:txBody>
      </p:sp>
      <p:sp>
        <p:nvSpPr>
          <p:cNvPr id="3" name="Text Placeholder 2">
            <a:extLst>
              <a:ext uri="{FF2B5EF4-FFF2-40B4-BE49-F238E27FC236}">
                <a16:creationId xmlns:a16="http://schemas.microsoft.com/office/drawing/2014/main" id="{89F06EF0-3A93-7654-9F89-29D8CAE33D1D}"/>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E413B513-69C9-5032-31A2-843209CC7FD3}"/>
              </a:ext>
            </a:extLst>
          </p:cNvPr>
          <p:cNvSpPr>
            <a:spLocks noGrp="1"/>
          </p:cNvSpPr>
          <p:nvPr>
            <p:ph type="sldNum" sz="quarter" idx="17"/>
          </p:nvPr>
        </p:nvSpPr>
        <p:spPr/>
        <p:txBody>
          <a:bodyPr/>
          <a:lstStyle/>
          <a:p>
            <a:fld id="{0A297500-7527-634B-90F4-69D0994C32B4}" type="slidenum">
              <a:rPr lang="nl-NL" smtClean="0"/>
              <a:pPr/>
              <a:t>28</a:t>
            </a:fld>
            <a:endParaRPr lang="nl-NL" dirty="0"/>
          </a:p>
        </p:txBody>
      </p:sp>
    </p:spTree>
    <p:extLst>
      <p:ext uri="{BB962C8B-B14F-4D97-AF65-F5344CB8AC3E}">
        <p14:creationId xmlns:p14="http://schemas.microsoft.com/office/powerpoint/2010/main" val="1274197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00887A-D21B-0C23-B223-86C7E3DB1254}"/>
              </a:ext>
            </a:extLst>
          </p:cNvPr>
          <p:cNvSpPr>
            <a:spLocks noGrp="1"/>
          </p:cNvSpPr>
          <p:nvPr>
            <p:ph type="title"/>
          </p:nvPr>
        </p:nvSpPr>
        <p:spPr/>
        <p:txBody>
          <a:bodyPr/>
          <a:lstStyle/>
          <a:p>
            <a:r>
              <a:rPr lang="nl-BE" dirty="0"/>
              <a:t>China</a:t>
            </a:r>
          </a:p>
        </p:txBody>
      </p:sp>
      <p:sp>
        <p:nvSpPr>
          <p:cNvPr id="3" name="Tijdelijke aanduiding voor tekst 2">
            <a:extLst>
              <a:ext uri="{FF2B5EF4-FFF2-40B4-BE49-F238E27FC236}">
                <a16:creationId xmlns:a16="http://schemas.microsoft.com/office/drawing/2014/main" id="{D18E73C1-405F-AC94-84DA-996ACE01C06D}"/>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CB481486-8771-3064-E036-F4D44956CD90}"/>
              </a:ext>
            </a:extLst>
          </p:cNvPr>
          <p:cNvSpPr>
            <a:spLocks noGrp="1"/>
          </p:cNvSpPr>
          <p:nvPr>
            <p:ph type="sldNum" sz="quarter" idx="17"/>
          </p:nvPr>
        </p:nvSpPr>
        <p:spPr/>
        <p:txBody>
          <a:bodyPr/>
          <a:lstStyle/>
          <a:p>
            <a:fld id="{0A297500-7527-634B-90F4-69D0994C32B4}" type="slidenum">
              <a:rPr lang="nl-NL" smtClean="0"/>
              <a:pPr/>
              <a:t>29</a:t>
            </a:fld>
            <a:endParaRPr lang="nl-NL" dirty="0"/>
          </a:p>
        </p:txBody>
      </p:sp>
    </p:spTree>
    <p:extLst>
      <p:ext uri="{BB962C8B-B14F-4D97-AF65-F5344CB8AC3E}">
        <p14:creationId xmlns:p14="http://schemas.microsoft.com/office/powerpoint/2010/main" val="1160611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D7F7D2-DF3A-6583-0DF5-66857226513B}"/>
              </a:ext>
            </a:extLst>
          </p:cNvPr>
          <p:cNvSpPr>
            <a:spLocks noGrp="1"/>
          </p:cNvSpPr>
          <p:nvPr>
            <p:ph type="sldNum" sz="quarter" idx="12"/>
          </p:nvPr>
        </p:nvSpPr>
        <p:spPr/>
        <p:txBody>
          <a:bodyPr/>
          <a:lstStyle/>
          <a:p>
            <a:fld id="{0A297500-7527-634B-90F4-69D0994C32B4}" type="slidenum">
              <a:rPr lang="nl-NL" smtClean="0"/>
              <a:pPr/>
              <a:t>3</a:t>
            </a:fld>
            <a:endParaRPr lang="nl-NL" dirty="0"/>
          </a:p>
        </p:txBody>
      </p:sp>
      <p:sp>
        <p:nvSpPr>
          <p:cNvPr id="3" name="Content Placeholder 2">
            <a:extLst>
              <a:ext uri="{FF2B5EF4-FFF2-40B4-BE49-F238E27FC236}">
                <a16:creationId xmlns:a16="http://schemas.microsoft.com/office/drawing/2014/main" id="{AEBEBC9F-96B9-9D92-A453-E8975DF0BAC0}"/>
              </a:ext>
            </a:extLst>
          </p:cNvPr>
          <p:cNvSpPr>
            <a:spLocks noGrp="1"/>
          </p:cNvSpPr>
          <p:nvPr>
            <p:ph sz="quarter" idx="13"/>
          </p:nvPr>
        </p:nvSpPr>
        <p:spPr/>
        <p:txBody>
          <a:bodyPr>
            <a:normAutofit fontScale="77500" lnSpcReduction="20000"/>
          </a:bodyPr>
          <a:lstStyle/>
          <a:p>
            <a:pPr>
              <a:lnSpc>
                <a:spcPct val="120000"/>
              </a:lnSpc>
            </a:pPr>
            <a:r>
              <a:rPr lang="nl-BE" dirty="0"/>
              <a:t>er valt veel meer te vertellen over geschiedenis van de wiskunde dan wat er past in een sessie van 1:30…</a:t>
            </a:r>
          </a:p>
          <a:p>
            <a:pPr>
              <a:lnSpc>
                <a:spcPct val="120000"/>
              </a:lnSpc>
            </a:pPr>
            <a:r>
              <a:rPr lang="nl-BE" dirty="0"/>
              <a:t>daarom: enkele goede bronnen waar je (veel) meer kunt vinden</a:t>
            </a:r>
          </a:p>
          <a:p>
            <a:pPr lvl="1">
              <a:lnSpc>
                <a:spcPct val="120000"/>
              </a:lnSpc>
            </a:pPr>
            <a:r>
              <a:rPr lang="nl-BE" dirty="0"/>
              <a:t>boek Wortels van de wiskunde. Een historisch overzicht voor leraren en anderen (zie </a:t>
            </a:r>
            <a:r>
              <a:rPr lang="nl-BE" dirty="0">
                <a:hlinkClick r:id="rId2"/>
              </a:rPr>
              <a:t>https://www.epsilon-uitgaven.nl/</a:t>
            </a:r>
            <a:r>
              <a:rPr lang="nl-BE" dirty="0"/>
              <a:t>) en een bijbehorende reeks artikelen in het tijdschrift Euclides (http://www.jeaninedaems.nl/wp-content/uploads/2014/08/Euclides_serie_Wortels-van-de-Wiskunde.pdf)</a:t>
            </a:r>
          </a:p>
          <a:p>
            <a:pPr lvl="1">
              <a:lnSpc>
                <a:spcPct val="120000"/>
              </a:lnSpc>
            </a:pPr>
            <a:r>
              <a:rPr lang="nl-BE" dirty="0"/>
              <a:t>Negen fragmenten uit de geschiedenis van de wiskunde, Uitwiskeling 39/3 (en nog veel andere bijdragen in dit tijdschrift, https://www.uitwiskeling.be/) </a:t>
            </a:r>
          </a:p>
          <a:p>
            <a:pPr lvl="1">
              <a:lnSpc>
                <a:spcPct val="120000"/>
              </a:lnSpc>
            </a:pPr>
            <a:r>
              <a:rPr lang="nl-BE" dirty="0"/>
              <a:t>een aantal Zebraboekjes (</a:t>
            </a:r>
            <a:r>
              <a:rPr lang="nl-BE" dirty="0">
                <a:hlinkClick r:id="rId2"/>
              </a:rPr>
              <a:t>https://www.epsilon-uitgaven.nl/</a:t>
            </a:r>
            <a:r>
              <a:rPr lang="nl-BE" dirty="0"/>
              <a:t>)</a:t>
            </a:r>
          </a:p>
          <a:p>
            <a:pPr lvl="1">
              <a:lnSpc>
                <a:spcPct val="120000"/>
              </a:lnSpc>
            </a:pPr>
            <a:r>
              <a:rPr lang="nl-BE" dirty="0"/>
              <a:t>The story of </a:t>
            </a:r>
            <a:r>
              <a:rPr lang="nl-BE" dirty="0" err="1"/>
              <a:t>math</a:t>
            </a:r>
            <a:r>
              <a:rPr lang="nl-BE" dirty="0"/>
              <a:t> (reeks van vier documentaires door Marcus du </a:t>
            </a:r>
            <a:r>
              <a:rPr lang="nl-BE" dirty="0" err="1"/>
              <a:t>Sautoy</a:t>
            </a:r>
            <a:r>
              <a:rPr lang="nl-BE" dirty="0"/>
              <a:t>)</a:t>
            </a:r>
          </a:p>
          <a:p>
            <a:pPr lvl="1">
              <a:lnSpc>
                <a:spcPct val="120000"/>
              </a:lnSpc>
            </a:pPr>
            <a:r>
              <a:rPr lang="nl-BE" dirty="0"/>
              <a:t>en nog veel andere bronnen…</a:t>
            </a:r>
          </a:p>
        </p:txBody>
      </p:sp>
      <p:sp>
        <p:nvSpPr>
          <p:cNvPr id="4" name="Title 3">
            <a:extLst>
              <a:ext uri="{FF2B5EF4-FFF2-40B4-BE49-F238E27FC236}">
                <a16:creationId xmlns:a16="http://schemas.microsoft.com/office/drawing/2014/main" id="{042985D7-E946-6F2B-F85A-1F3435E8A543}"/>
              </a:ext>
            </a:extLst>
          </p:cNvPr>
          <p:cNvSpPr>
            <a:spLocks noGrp="1"/>
          </p:cNvSpPr>
          <p:nvPr>
            <p:ph type="title"/>
          </p:nvPr>
        </p:nvSpPr>
        <p:spPr/>
        <p:txBody>
          <a:bodyPr/>
          <a:lstStyle/>
          <a:p>
            <a:r>
              <a:rPr lang="nl-BE" dirty="0"/>
              <a:t>Vóór we van start gaan…</a:t>
            </a:r>
          </a:p>
        </p:txBody>
      </p:sp>
    </p:spTree>
    <p:extLst>
      <p:ext uri="{BB962C8B-B14F-4D97-AF65-F5344CB8AC3E}">
        <p14:creationId xmlns:p14="http://schemas.microsoft.com/office/powerpoint/2010/main" val="1750982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3B18E3-A1B7-EFF8-B57C-12F5A818FE6B}"/>
              </a:ext>
            </a:extLst>
          </p:cNvPr>
          <p:cNvSpPr>
            <a:spLocks noGrp="1"/>
          </p:cNvSpPr>
          <p:nvPr>
            <p:ph type="sldNum" sz="quarter" idx="12"/>
          </p:nvPr>
        </p:nvSpPr>
        <p:spPr/>
        <p:txBody>
          <a:bodyPr/>
          <a:lstStyle/>
          <a:p>
            <a:fld id="{0A297500-7527-634B-90F4-69D0994C32B4}" type="slidenum">
              <a:rPr lang="nl-NL" smtClean="0"/>
              <a:pPr/>
              <a:t>30</a:t>
            </a:fld>
            <a:endParaRPr lang="nl-NL" dirty="0"/>
          </a:p>
        </p:txBody>
      </p:sp>
      <p:sp>
        <p:nvSpPr>
          <p:cNvPr id="3" name="Content Placeholder 2">
            <a:extLst>
              <a:ext uri="{FF2B5EF4-FFF2-40B4-BE49-F238E27FC236}">
                <a16:creationId xmlns:a16="http://schemas.microsoft.com/office/drawing/2014/main" id="{D656BE24-874C-1197-736B-7A4C02D2779E}"/>
              </a:ext>
            </a:extLst>
          </p:cNvPr>
          <p:cNvSpPr>
            <a:spLocks noGrp="1"/>
          </p:cNvSpPr>
          <p:nvPr>
            <p:ph sz="quarter" idx="13"/>
          </p:nvPr>
        </p:nvSpPr>
        <p:spPr>
          <a:xfrm>
            <a:off x="129305" y="1043354"/>
            <a:ext cx="4697876" cy="2305903"/>
          </a:xfrm>
        </p:spPr>
        <p:txBody>
          <a:bodyPr>
            <a:normAutofit fontScale="70000" lnSpcReduction="20000"/>
          </a:bodyPr>
          <a:lstStyle/>
          <a:p>
            <a:pPr>
              <a:lnSpc>
                <a:spcPct val="120000"/>
              </a:lnSpc>
            </a:pPr>
            <a:r>
              <a:rPr lang="nl-BE" dirty="0"/>
              <a:t>start rond 2000 v.Chr. rond de Gele Rivier in het noorden, maar geen geschreven bronnen</a:t>
            </a:r>
          </a:p>
          <a:p>
            <a:pPr>
              <a:lnSpc>
                <a:spcPct val="120000"/>
              </a:lnSpc>
            </a:pPr>
            <a:r>
              <a:rPr lang="nl-BE" dirty="0"/>
              <a:t>vanaf 400 v.Chr. tot 1600 </a:t>
            </a:r>
            <a:r>
              <a:rPr lang="nl-BE" dirty="0" err="1"/>
              <a:t>n.Chr</a:t>
            </a:r>
            <a:r>
              <a:rPr lang="nl-BE" dirty="0"/>
              <a:t>. </a:t>
            </a:r>
          </a:p>
          <a:p>
            <a:pPr>
              <a:lnSpc>
                <a:spcPct val="120000"/>
              </a:lnSpc>
            </a:pPr>
            <a:r>
              <a:rPr lang="nl-BE" dirty="0"/>
              <a:t>geschriften op bamboebladeren, zijde, papier</a:t>
            </a:r>
          </a:p>
        </p:txBody>
      </p:sp>
      <p:sp>
        <p:nvSpPr>
          <p:cNvPr id="4" name="Title 3">
            <a:extLst>
              <a:ext uri="{FF2B5EF4-FFF2-40B4-BE49-F238E27FC236}">
                <a16:creationId xmlns:a16="http://schemas.microsoft.com/office/drawing/2014/main" id="{19B76B80-45E7-110F-AA59-896EC6B23134}"/>
              </a:ext>
            </a:extLst>
          </p:cNvPr>
          <p:cNvSpPr>
            <a:spLocks noGrp="1"/>
          </p:cNvSpPr>
          <p:nvPr>
            <p:ph type="title"/>
          </p:nvPr>
        </p:nvSpPr>
        <p:spPr/>
        <p:txBody>
          <a:bodyPr/>
          <a:lstStyle/>
          <a:p>
            <a:r>
              <a:rPr lang="nl-BE" dirty="0"/>
              <a:t>Context</a:t>
            </a:r>
          </a:p>
        </p:txBody>
      </p:sp>
      <p:pic>
        <p:nvPicPr>
          <p:cNvPr id="5" name="Content Placeholder 5" descr="Map&#10;&#10;Description automatically generated">
            <a:extLst>
              <a:ext uri="{FF2B5EF4-FFF2-40B4-BE49-F238E27FC236}">
                <a16:creationId xmlns:a16="http://schemas.microsoft.com/office/drawing/2014/main" id="{0C03C5AD-4C44-AD35-9514-06EDDA05D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7181" y="0"/>
            <a:ext cx="4316820" cy="3452614"/>
          </a:xfrm>
          <a:prstGeom prst="rect">
            <a:avLst/>
          </a:prstGeom>
        </p:spPr>
      </p:pic>
      <p:sp>
        <p:nvSpPr>
          <p:cNvPr id="6" name="Content Placeholder 2">
            <a:extLst>
              <a:ext uri="{FF2B5EF4-FFF2-40B4-BE49-F238E27FC236}">
                <a16:creationId xmlns:a16="http://schemas.microsoft.com/office/drawing/2014/main" id="{1A807498-0FDC-BF7D-E325-4940E1D89A48}"/>
              </a:ext>
            </a:extLst>
          </p:cNvPr>
          <p:cNvSpPr txBox="1">
            <a:spLocks/>
          </p:cNvSpPr>
          <p:nvPr/>
        </p:nvSpPr>
        <p:spPr>
          <a:xfrm>
            <a:off x="129305" y="3349257"/>
            <a:ext cx="8885390" cy="2860744"/>
          </a:xfrm>
          <a:prstGeom prst="rect">
            <a:avLst/>
          </a:prstGeom>
        </p:spPr>
        <p:txBody>
          <a:bodyPr vert="horz" lIns="91440" tIns="45720" rIns="91440" bIns="45720" rtlCol="0">
            <a:normAutofit fontScale="70000" lnSpcReduction="20000"/>
          </a:bodyPr>
          <a:lstStyle>
            <a:lvl1pPr marL="288000" indent="-288000" algn="l" defTabSz="2880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576000" indent="-288000" algn="l" defTabSz="2880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864000" indent="-288000" algn="l" defTabSz="288000" rtl="0" eaLnBrk="1" latinLnBrk="0" hangingPunct="1">
              <a:lnSpc>
                <a:spcPct val="100000"/>
              </a:lnSpc>
              <a:spcBef>
                <a:spcPts val="400"/>
              </a:spcBef>
              <a:spcAft>
                <a:spcPts val="400"/>
              </a:spcAft>
              <a:buFont typeface="Arial" panose="020B0604020202020204" pitchFamily="34" charset="0"/>
              <a:buChar char="•"/>
              <a:defRPr sz="2200" kern="1200">
                <a:solidFill>
                  <a:schemeClr val="tx1"/>
                </a:solidFill>
                <a:latin typeface="+mn-lt"/>
                <a:ea typeface="+mn-ea"/>
                <a:cs typeface="+mn-cs"/>
              </a:defRPr>
            </a:lvl3pPr>
            <a:lvl4pPr marL="1152000" indent="-288000" algn="l" defTabSz="2880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4pPr>
            <a:lvl5pPr marL="1440000" indent="-288000" algn="l" defTabSz="288000" rtl="0" eaLnBrk="1" latinLnBrk="0" hangingPunct="1">
              <a:lnSpc>
                <a:spcPct val="100000"/>
              </a:lnSpc>
              <a:spcBef>
                <a:spcPts val="100"/>
              </a:spcBef>
              <a:spcAft>
                <a:spcPts val="1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nl-BE" dirty="0"/>
              <a:t>centrale rol voor staatsexamens om ambtenaar te kunnen worden</a:t>
            </a:r>
          </a:p>
          <a:p>
            <a:pPr>
              <a:lnSpc>
                <a:spcPct val="120000"/>
              </a:lnSpc>
            </a:pPr>
            <a:r>
              <a:rPr lang="nl-BE" dirty="0"/>
              <a:t>tien klassieke geschriften als voorbereiding op de examens</a:t>
            </a:r>
          </a:p>
          <a:p>
            <a:pPr marL="576000" lvl="2" indent="0">
              <a:lnSpc>
                <a:spcPct val="120000"/>
              </a:lnSpc>
              <a:buNone/>
            </a:pPr>
            <a:r>
              <a:rPr lang="nl-BE" dirty="0"/>
              <a:t>bekendste werk: Negen hoofdstukken over de kunst van de wiskunde (ook andere benamingen)</a:t>
            </a:r>
          </a:p>
          <a:p>
            <a:pPr>
              <a:lnSpc>
                <a:spcPct val="120000"/>
              </a:lnSpc>
            </a:pPr>
            <a:r>
              <a:rPr lang="nl-BE" dirty="0"/>
              <a:t>rijke geschiedenis op het vlak van wiskunde</a:t>
            </a:r>
          </a:p>
          <a:p>
            <a:pPr marL="576000" lvl="2" indent="0">
              <a:lnSpc>
                <a:spcPct val="120000"/>
              </a:lnSpc>
              <a:buNone/>
            </a:pPr>
            <a:r>
              <a:rPr lang="nl-BE" dirty="0"/>
              <a:t>naast wat we hier bespreken: oplossen van stelsels van eerstegraadvergelijkingen met de methode van Gauss-Jordan, driehoek van Pascal</a:t>
            </a:r>
          </a:p>
          <a:p>
            <a:pPr>
              <a:lnSpc>
                <a:spcPct val="120000"/>
              </a:lnSpc>
            </a:pPr>
            <a:r>
              <a:rPr lang="nl-BE" dirty="0"/>
              <a:t>… maar eerder behoudsgezind: weinig evolutie in de tijd</a:t>
            </a:r>
          </a:p>
        </p:txBody>
      </p:sp>
    </p:spTree>
    <p:extLst>
      <p:ext uri="{BB962C8B-B14F-4D97-AF65-F5344CB8AC3E}">
        <p14:creationId xmlns:p14="http://schemas.microsoft.com/office/powerpoint/2010/main" val="308734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53D696-EE92-4F8B-829C-820BD8801E46}"/>
              </a:ext>
            </a:extLst>
          </p:cNvPr>
          <p:cNvSpPr>
            <a:spLocks noGrp="1"/>
          </p:cNvSpPr>
          <p:nvPr>
            <p:ph type="sldNum" sz="quarter" idx="12"/>
          </p:nvPr>
        </p:nvSpPr>
        <p:spPr/>
        <p:txBody>
          <a:bodyPr/>
          <a:lstStyle/>
          <a:p>
            <a:fld id="{0A297500-7527-634B-90F4-69D0994C32B4}" type="slidenum">
              <a:rPr lang="nl-NL" smtClean="0"/>
              <a:pPr/>
              <a:t>31</a:t>
            </a:fld>
            <a:endParaRPr lang="nl-NL" dirty="0"/>
          </a:p>
        </p:txBody>
      </p:sp>
      <p:sp>
        <p:nvSpPr>
          <p:cNvPr id="3" name="Content Placeholder 2">
            <a:extLst>
              <a:ext uri="{FF2B5EF4-FFF2-40B4-BE49-F238E27FC236}">
                <a16:creationId xmlns:a16="http://schemas.microsoft.com/office/drawing/2014/main" id="{4C35AF9C-EF3B-4610-883B-2B368ED0359A}"/>
              </a:ext>
            </a:extLst>
          </p:cNvPr>
          <p:cNvSpPr>
            <a:spLocks noGrp="1"/>
          </p:cNvSpPr>
          <p:nvPr>
            <p:ph sz="quarter" idx="13"/>
          </p:nvPr>
        </p:nvSpPr>
        <p:spPr/>
        <p:txBody>
          <a:bodyPr>
            <a:normAutofit lnSpcReduction="10000"/>
          </a:bodyPr>
          <a:lstStyle/>
          <a:p>
            <a:r>
              <a:rPr lang="nl-BE" dirty="0"/>
              <a:t>schrijfwijze voor getallen</a:t>
            </a:r>
          </a:p>
          <a:p>
            <a:pPr lvl="1"/>
            <a:endParaRPr lang="nl-BE" dirty="0"/>
          </a:p>
          <a:p>
            <a:pPr lvl="1"/>
            <a:r>
              <a:rPr lang="nl-BE" dirty="0"/>
              <a:t>voorbeeld</a:t>
            </a:r>
          </a:p>
          <a:p>
            <a:pPr lvl="1"/>
            <a:endParaRPr lang="nl-BE" dirty="0"/>
          </a:p>
          <a:p>
            <a:pPr lvl="1"/>
            <a:r>
              <a:rPr lang="nl-BE" dirty="0"/>
              <a:t>decimaal</a:t>
            </a:r>
          </a:p>
          <a:p>
            <a:pPr lvl="1"/>
            <a:r>
              <a:rPr lang="nl-BE" dirty="0"/>
              <a:t>quasi een positietalstelsel, geen nul (en ook niet nodig!)</a:t>
            </a:r>
          </a:p>
          <a:p>
            <a:pPr lvl="1"/>
            <a:r>
              <a:rPr lang="nl-BE" dirty="0"/>
              <a:t>tot tienduizendtallen</a:t>
            </a:r>
          </a:p>
          <a:p>
            <a:pPr lvl="1"/>
            <a:r>
              <a:rPr lang="nl-BE" dirty="0"/>
              <a:t>daarna blokken vier ‘cijfers’</a:t>
            </a:r>
          </a:p>
          <a:p>
            <a:r>
              <a:rPr lang="nl-BE"/>
              <a:t>Chinezen rekenden </a:t>
            </a:r>
            <a:r>
              <a:rPr lang="nl-BE" dirty="0"/>
              <a:t>ook met negatieve getallen (‘winst’ en ‘verlies’)</a:t>
            </a:r>
          </a:p>
        </p:txBody>
      </p:sp>
      <p:sp>
        <p:nvSpPr>
          <p:cNvPr id="4" name="Title 3">
            <a:extLst>
              <a:ext uri="{FF2B5EF4-FFF2-40B4-BE49-F238E27FC236}">
                <a16:creationId xmlns:a16="http://schemas.microsoft.com/office/drawing/2014/main" id="{BECAE520-6ECE-4446-B350-7B112C2EB794}"/>
              </a:ext>
            </a:extLst>
          </p:cNvPr>
          <p:cNvSpPr>
            <a:spLocks noGrp="1"/>
          </p:cNvSpPr>
          <p:nvPr>
            <p:ph type="title"/>
          </p:nvPr>
        </p:nvSpPr>
        <p:spPr/>
        <p:txBody>
          <a:bodyPr/>
          <a:lstStyle/>
          <a:p>
            <a:r>
              <a:rPr lang="nl-BE" dirty="0"/>
              <a:t>Talstelsel en rekenstaafjes</a:t>
            </a:r>
          </a:p>
        </p:txBody>
      </p:sp>
      <p:pic>
        <p:nvPicPr>
          <p:cNvPr id="6" name="Picture 5">
            <a:extLst>
              <a:ext uri="{FF2B5EF4-FFF2-40B4-BE49-F238E27FC236}">
                <a16:creationId xmlns:a16="http://schemas.microsoft.com/office/drawing/2014/main" id="{C1FC5312-2EFC-497B-906A-A44D06C39C2B}"/>
              </a:ext>
            </a:extLst>
          </p:cNvPr>
          <p:cNvPicPr>
            <a:picLocks noChangeAspect="1"/>
          </p:cNvPicPr>
          <p:nvPr/>
        </p:nvPicPr>
        <p:blipFill>
          <a:blip r:embed="rId2"/>
          <a:stretch>
            <a:fillRect/>
          </a:stretch>
        </p:blipFill>
        <p:spPr>
          <a:xfrm>
            <a:off x="2676678" y="2008084"/>
            <a:ext cx="4714875" cy="1209675"/>
          </a:xfrm>
          <a:prstGeom prst="rect">
            <a:avLst/>
          </a:prstGeom>
        </p:spPr>
      </p:pic>
    </p:spTree>
    <p:extLst>
      <p:ext uri="{BB962C8B-B14F-4D97-AF65-F5344CB8AC3E}">
        <p14:creationId xmlns:p14="http://schemas.microsoft.com/office/powerpoint/2010/main" val="251875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779CE88-3CE6-4E30-8A61-67EDC58A18E2}"/>
              </a:ext>
            </a:extLst>
          </p:cNvPr>
          <p:cNvSpPr>
            <a:spLocks noGrp="1"/>
          </p:cNvSpPr>
          <p:nvPr>
            <p:ph sz="half" idx="1"/>
          </p:nvPr>
        </p:nvSpPr>
        <p:spPr/>
        <p:txBody>
          <a:bodyPr>
            <a:normAutofit lnSpcReduction="10000"/>
          </a:bodyPr>
          <a:lstStyle/>
          <a:p>
            <a:r>
              <a:rPr lang="nl-BE" dirty="0"/>
              <a:t>getallen gevormd door staafjes in kolommen op een bord</a:t>
            </a:r>
          </a:p>
          <a:p>
            <a:r>
              <a:rPr lang="nl-BE" dirty="0"/>
              <a:t>afwisselend verticaal en horizontaal</a:t>
            </a:r>
          </a:p>
          <a:p>
            <a:r>
              <a:rPr lang="nl-BE" dirty="0"/>
              <a:t>lege plaats voor de nul</a:t>
            </a:r>
          </a:p>
          <a:p>
            <a:r>
              <a:rPr lang="nl-BE" dirty="0"/>
              <a:t>bewerkingen uitvoeren</a:t>
            </a:r>
          </a:p>
          <a:p>
            <a:pPr marL="576000" lvl="2" indent="0">
              <a:buNone/>
            </a:pPr>
            <a:r>
              <a:rPr lang="nl-BE" dirty="0"/>
              <a:t>optellen, aftrekken, vermenigvuldigen, delen, vierkantswortel, derdemachtswortel</a:t>
            </a:r>
          </a:p>
        </p:txBody>
      </p:sp>
      <p:sp>
        <p:nvSpPr>
          <p:cNvPr id="2" name="Slide Number Placeholder 1">
            <a:extLst>
              <a:ext uri="{FF2B5EF4-FFF2-40B4-BE49-F238E27FC236}">
                <a16:creationId xmlns:a16="http://schemas.microsoft.com/office/drawing/2014/main" id="{9953D696-EE92-4F8B-829C-820BD8801E46}"/>
              </a:ext>
            </a:extLst>
          </p:cNvPr>
          <p:cNvSpPr>
            <a:spLocks noGrp="1"/>
          </p:cNvSpPr>
          <p:nvPr>
            <p:ph type="sldNum" sz="quarter" idx="12"/>
          </p:nvPr>
        </p:nvSpPr>
        <p:spPr/>
        <p:txBody>
          <a:bodyPr/>
          <a:lstStyle/>
          <a:p>
            <a:fld id="{0A297500-7527-634B-90F4-69D0994C32B4}" type="slidenum">
              <a:rPr lang="nl-NL" smtClean="0"/>
              <a:pPr/>
              <a:t>32</a:t>
            </a:fld>
            <a:endParaRPr lang="nl-NL" dirty="0"/>
          </a:p>
        </p:txBody>
      </p:sp>
      <p:sp>
        <p:nvSpPr>
          <p:cNvPr id="4" name="Title 3">
            <a:extLst>
              <a:ext uri="{FF2B5EF4-FFF2-40B4-BE49-F238E27FC236}">
                <a16:creationId xmlns:a16="http://schemas.microsoft.com/office/drawing/2014/main" id="{BECAE520-6ECE-4446-B350-7B112C2EB794}"/>
              </a:ext>
            </a:extLst>
          </p:cNvPr>
          <p:cNvSpPr>
            <a:spLocks noGrp="1"/>
          </p:cNvSpPr>
          <p:nvPr>
            <p:ph type="title"/>
          </p:nvPr>
        </p:nvSpPr>
        <p:spPr/>
        <p:txBody>
          <a:bodyPr/>
          <a:lstStyle/>
          <a:p>
            <a:r>
              <a:rPr lang="nl-BE" dirty="0"/>
              <a:t>Talstelsel en rekenstaafjes</a:t>
            </a:r>
          </a:p>
        </p:txBody>
      </p:sp>
      <p:pic>
        <p:nvPicPr>
          <p:cNvPr id="7" name="Picture 6">
            <a:extLst>
              <a:ext uri="{FF2B5EF4-FFF2-40B4-BE49-F238E27FC236}">
                <a16:creationId xmlns:a16="http://schemas.microsoft.com/office/drawing/2014/main" id="{DB704857-5C79-4C67-8910-C11C3F04C599}"/>
              </a:ext>
            </a:extLst>
          </p:cNvPr>
          <p:cNvPicPr>
            <a:picLocks noChangeAspect="1"/>
          </p:cNvPicPr>
          <p:nvPr/>
        </p:nvPicPr>
        <p:blipFill>
          <a:blip r:embed="rId2"/>
          <a:stretch>
            <a:fillRect/>
          </a:stretch>
        </p:blipFill>
        <p:spPr>
          <a:xfrm>
            <a:off x="4598270" y="1849581"/>
            <a:ext cx="4545730" cy="2981859"/>
          </a:xfrm>
          <a:prstGeom prst="rect">
            <a:avLst/>
          </a:prstGeom>
        </p:spPr>
      </p:pic>
    </p:spTree>
    <p:extLst>
      <p:ext uri="{BB962C8B-B14F-4D97-AF65-F5344CB8AC3E}">
        <p14:creationId xmlns:p14="http://schemas.microsoft.com/office/powerpoint/2010/main" val="82866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A3F14B-31AE-A281-F594-262564DD9533}"/>
              </a:ext>
            </a:extLst>
          </p:cNvPr>
          <p:cNvSpPr>
            <a:spLocks noGrp="1"/>
          </p:cNvSpPr>
          <p:nvPr>
            <p:ph type="sldNum" sz="quarter" idx="12"/>
          </p:nvPr>
        </p:nvSpPr>
        <p:spPr/>
        <p:txBody>
          <a:bodyPr/>
          <a:lstStyle/>
          <a:p>
            <a:fld id="{0A297500-7527-634B-90F4-69D0994C32B4}" type="slidenum">
              <a:rPr lang="nl-NL" smtClean="0"/>
              <a:pPr/>
              <a:t>33</a:t>
            </a:fld>
            <a:endParaRPr lang="nl-NL" dirty="0"/>
          </a:p>
        </p:txBody>
      </p:sp>
      <p:sp>
        <p:nvSpPr>
          <p:cNvPr id="3" name="Content Placeholder 2">
            <a:extLst>
              <a:ext uri="{FF2B5EF4-FFF2-40B4-BE49-F238E27FC236}">
                <a16:creationId xmlns:a16="http://schemas.microsoft.com/office/drawing/2014/main" id="{2804D3A2-58F3-9499-B22E-571D3C7E4172}"/>
              </a:ext>
            </a:extLst>
          </p:cNvPr>
          <p:cNvSpPr>
            <a:spLocks noGrp="1"/>
          </p:cNvSpPr>
          <p:nvPr>
            <p:ph sz="quarter" idx="13"/>
          </p:nvPr>
        </p:nvSpPr>
        <p:spPr>
          <a:xfrm>
            <a:off x="129305" y="1291772"/>
            <a:ext cx="6154537" cy="4874685"/>
          </a:xfrm>
        </p:spPr>
        <p:txBody>
          <a:bodyPr>
            <a:normAutofit fontScale="70000" lnSpcReduction="20000"/>
          </a:bodyPr>
          <a:lstStyle/>
          <a:p>
            <a:pPr>
              <a:lnSpc>
                <a:spcPct val="120000"/>
              </a:lnSpc>
            </a:pPr>
            <a:r>
              <a:rPr lang="nl-BE" dirty="0"/>
              <a:t>probleem 48 uit </a:t>
            </a:r>
            <a:r>
              <a:rPr lang="nl-BE" dirty="0" err="1"/>
              <a:t>Suan</a:t>
            </a:r>
            <a:r>
              <a:rPr lang="nl-BE" dirty="0"/>
              <a:t> </a:t>
            </a:r>
            <a:r>
              <a:rPr lang="nl-BE" dirty="0" err="1"/>
              <a:t>shu</a:t>
            </a:r>
            <a:r>
              <a:rPr lang="nl-BE" dirty="0"/>
              <a:t> </a:t>
            </a:r>
            <a:r>
              <a:rPr lang="nl-BE" dirty="0" err="1"/>
              <a:t>shu</a:t>
            </a:r>
            <a:r>
              <a:rPr lang="nl-BE" dirty="0"/>
              <a:t> (</a:t>
            </a:r>
            <a:r>
              <a:rPr lang="en-US" dirty="0"/>
              <a:t>Book of Numbers and Computations, </a:t>
            </a:r>
            <a:r>
              <a:rPr lang="en-US" dirty="0" err="1"/>
              <a:t>ong</a:t>
            </a:r>
            <a:r>
              <a:rPr lang="en-US" dirty="0"/>
              <a:t>. 180 </a:t>
            </a:r>
            <a:r>
              <a:rPr lang="en-US" dirty="0" err="1"/>
              <a:t>v.Chr</a:t>
            </a:r>
            <a:r>
              <a:rPr lang="en-US" dirty="0"/>
              <a:t>.), in 1983 </a:t>
            </a:r>
            <a:r>
              <a:rPr lang="en-US" dirty="0" err="1"/>
              <a:t>ontdekt</a:t>
            </a:r>
            <a:r>
              <a:rPr lang="en-US" dirty="0"/>
              <a:t> in het </a:t>
            </a:r>
            <a:r>
              <a:rPr lang="en-US" dirty="0" err="1"/>
              <a:t>graf</a:t>
            </a:r>
            <a:r>
              <a:rPr lang="en-US" dirty="0"/>
              <a:t> van </a:t>
            </a:r>
            <a:r>
              <a:rPr lang="en-US" dirty="0" err="1"/>
              <a:t>een</a:t>
            </a:r>
            <a:r>
              <a:rPr lang="en-US" dirty="0"/>
              <a:t> </a:t>
            </a:r>
            <a:r>
              <a:rPr lang="en-US" dirty="0" err="1"/>
              <a:t>ambtenaar</a:t>
            </a:r>
            <a:r>
              <a:rPr lang="en-US" dirty="0"/>
              <a:t>, 200 </a:t>
            </a:r>
            <a:r>
              <a:rPr lang="en-US" dirty="0" err="1"/>
              <a:t>bamboestrips</a:t>
            </a:r>
            <a:endParaRPr lang="nl-BE" dirty="0"/>
          </a:p>
          <a:p>
            <a:pPr>
              <a:lnSpc>
                <a:spcPct val="120000"/>
              </a:lnSpc>
            </a:pPr>
            <a:r>
              <a:rPr lang="nl-BE" dirty="0"/>
              <a:t>Gevederde pijlen</a:t>
            </a:r>
          </a:p>
          <a:p>
            <a:pPr marL="288000" lvl="1" indent="0">
              <a:lnSpc>
                <a:spcPct val="120000"/>
              </a:lnSpc>
              <a:buNone/>
            </a:pPr>
            <a:r>
              <a:rPr lang="en-US" dirty="0"/>
              <a:t>“The norm: one person in one day makes 30 arrows or 20 feathered arrows*. If one now wishes to have one person both make arrows and feather them, in 1 day how many can be made?</a:t>
            </a:r>
          </a:p>
          <a:p>
            <a:pPr marL="288000" lvl="1" indent="0">
              <a:lnSpc>
                <a:spcPct val="120000"/>
              </a:lnSpc>
              <a:buNone/>
            </a:pPr>
            <a:r>
              <a:rPr lang="en-US" dirty="0"/>
              <a:t>* </a:t>
            </a:r>
            <a:r>
              <a:rPr lang="en-US" dirty="0" err="1"/>
              <a:t>bedoeld</a:t>
            </a:r>
            <a:r>
              <a:rPr lang="en-US" dirty="0"/>
              <a:t> </a:t>
            </a:r>
            <a:r>
              <a:rPr lang="en-US" dirty="0" err="1"/>
              <a:t>wordt</a:t>
            </a:r>
            <a:r>
              <a:rPr lang="en-US" dirty="0"/>
              <a:t>: </a:t>
            </a:r>
            <a:r>
              <a:rPr lang="en-US" dirty="0" err="1"/>
              <a:t>veren</a:t>
            </a:r>
            <a:r>
              <a:rPr lang="en-US" dirty="0"/>
              <a:t> </a:t>
            </a:r>
            <a:r>
              <a:rPr lang="en-US" dirty="0" err="1"/>
              <a:t>bevestigen</a:t>
            </a:r>
            <a:r>
              <a:rPr lang="en-US" dirty="0"/>
              <a:t> op de </a:t>
            </a:r>
            <a:r>
              <a:rPr lang="en-US" dirty="0" err="1"/>
              <a:t>pijl</a:t>
            </a:r>
            <a:endParaRPr lang="en-US" dirty="0"/>
          </a:p>
          <a:p>
            <a:pPr marL="288000" lvl="1" indent="0">
              <a:lnSpc>
                <a:spcPct val="120000"/>
              </a:lnSpc>
              <a:buNone/>
            </a:pPr>
            <a:r>
              <a:rPr lang="en-US" dirty="0"/>
              <a:t>The answer: 12.</a:t>
            </a:r>
          </a:p>
          <a:p>
            <a:pPr marL="288000" lvl="1" indent="0">
              <a:lnSpc>
                <a:spcPct val="120000"/>
              </a:lnSpc>
              <a:buNone/>
            </a:pPr>
            <a:r>
              <a:rPr lang="en-US" dirty="0"/>
              <a:t>The method: combine the arrows and the feathering as divisor; taking the arrows and the feathering, mutually multiply them together as the dividend.”</a:t>
            </a:r>
          </a:p>
          <a:p>
            <a:pPr marL="0" indent="0">
              <a:lnSpc>
                <a:spcPct val="120000"/>
              </a:lnSpc>
              <a:buNone/>
            </a:pPr>
            <a:endParaRPr lang="en-US" dirty="0"/>
          </a:p>
          <a:p>
            <a:pPr>
              <a:lnSpc>
                <a:spcPct val="120000"/>
              </a:lnSpc>
            </a:pPr>
            <a:endParaRPr lang="nl-BE" b="0" dirty="0"/>
          </a:p>
          <a:p>
            <a:pPr>
              <a:lnSpc>
                <a:spcPct val="120000"/>
              </a:lnSpc>
            </a:pPr>
            <a:endParaRPr lang="nl-BE" dirty="0"/>
          </a:p>
        </p:txBody>
      </p:sp>
      <p:sp>
        <p:nvSpPr>
          <p:cNvPr id="4" name="Title 3">
            <a:extLst>
              <a:ext uri="{FF2B5EF4-FFF2-40B4-BE49-F238E27FC236}">
                <a16:creationId xmlns:a16="http://schemas.microsoft.com/office/drawing/2014/main" id="{4D5E77BE-ED63-69F3-3956-2BA7BF362249}"/>
              </a:ext>
            </a:extLst>
          </p:cNvPr>
          <p:cNvSpPr>
            <a:spLocks noGrp="1"/>
          </p:cNvSpPr>
          <p:nvPr>
            <p:ph type="title"/>
          </p:nvPr>
        </p:nvSpPr>
        <p:spPr/>
        <p:txBody>
          <a:bodyPr/>
          <a:lstStyle/>
          <a:p>
            <a:r>
              <a:rPr lang="nl-BE" dirty="0"/>
              <a:t>Een rekenkundig probleem</a:t>
            </a:r>
          </a:p>
        </p:txBody>
      </p:sp>
      <p:pic>
        <p:nvPicPr>
          <p:cNvPr id="6" name="Picture 5">
            <a:extLst>
              <a:ext uri="{FF2B5EF4-FFF2-40B4-BE49-F238E27FC236}">
                <a16:creationId xmlns:a16="http://schemas.microsoft.com/office/drawing/2014/main" id="{ACF73220-2699-99C0-94E0-798003185335}"/>
              </a:ext>
            </a:extLst>
          </p:cNvPr>
          <p:cNvPicPr>
            <a:picLocks noChangeAspect="1"/>
          </p:cNvPicPr>
          <p:nvPr/>
        </p:nvPicPr>
        <p:blipFill>
          <a:blip r:embed="rId2"/>
          <a:stretch>
            <a:fillRect/>
          </a:stretch>
        </p:blipFill>
        <p:spPr>
          <a:xfrm>
            <a:off x="6360063" y="0"/>
            <a:ext cx="2730772" cy="3062177"/>
          </a:xfrm>
          <a:prstGeom prst="rect">
            <a:avLst/>
          </a:prstGeom>
        </p:spPr>
      </p:pic>
      <p:sp>
        <p:nvSpPr>
          <p:cNvPr id="7" name="Content Placeholder 2">
            <a:extLst>
              <a:ext uri="{FF2B5EF4-FFF2-40B4-BE49-F238E27FC236}">
                <a16:creationId xmlns:a16="http://schemas.microsoft.com/office/drawing/2014/main" id="{B5876E97-6C7F-A527-EEC2-9A6D7D90D29F}"/>
              </a:ext>
            </a:extLst>
          </p:cNvPr>
          <p:cNvSpPr txBox="1">
            <a:spLocks/>
          </p:cNvSpPr>
          <p:nvPr/>
        </p:nvSpPr>
        <p:spPr>
          <a:xfrm>
            <a:off x="6360063" y="3133039"/>
            <a:ext cx="2730772" cy="3033418"/>
          </a:xfrm>
          <a:prstGeom prst="rect">
            <a:avLst/>
          </a:prstGeom>
        </p:spPr>
        <p:txBody>
          <a:bodyPr vert="horz" lIns="91440" tIns="45720" rIns="91440" bIns="45720" rtlCol="0">
            <a:normAutofit lnSpcReduction="10000"/>
          </a:bodyPr>
          <a:lstStyle>
            <a:lvl1pPr marL="288000" indent="-288000" algn="l" defTabSz="2880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576000" indent="-288000" algn="l" defTabSz="2880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864000" indent="-288000" algn="l" defTabSz="288000" rtl="0" eaLnBrk="1" latinLnBrk="0" hangingPunct="1">
              <a:lnSpc>
                <a:spcPct val="100000"/>
              </a:lnSpc>
              <a:spcBef>
                <a:spcPts val="400"/>
              </a:spcBef>
              <a:spcAft>
                <a:spcPts val="400"/>
              </a:spcAft>
              <a:buFont typeface="Arial" panose="020B0604020202020204" pitchFamily="34" charset="0"/>
              <a:buChar char="•"/>
              <a:defRPr sz="2200" kern="1200">
                <a:solidFill>
                  <a:schemeClr val="tx1"/>
                </a:solidFill>
                <a:latin typeface="+mn-lt"/>
                <a:ea typeface="+mn-ea"/>
                <a:cs typeface="+mn-cs"/>
              </a:defRPr>
            </a:lvl3pPr>
            <a:lvl4pPr marL="1152000" indent="-288000" algn="l" defTabSz="2880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4pPr>
            <a:lvl5pPr marL="1440000" indent="-288000" algn="l" defTabSz="288000" rtl="0" eaLnBrk="1" latinLnBrk="0" hangingPunct="1">
              <a:lnSpc>
                <a:spcPct val="100000"/>
              </a:lnSpc>
              <a:spcBef>
                <a:spcPts val="100"/>
              </a:spcBef>
              <a:spcAft>
                <a:spcPts val="1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nl-BE" sz="1600" dirty="0"/>
              <a:t>uit </a:t>
            </a:r>
            <a:r>
              <a:rPr lang="nl-BE" sz="1600" dirty="0" err="1"/>
              <a:t>Dauben</a:t>
            </a:r>
            <a:r>
              <a:rPr lang="nl-BE" sz="1600" dirty="0"/>
              <a:t>, J. (2019). The </a:t>
            </a:r>
            <a:r>
              <a:rPr lang="nl-BE" sz="1600" dirty="0" err="1"/>
              <a:t>evolution</a:t>
            </a:r>
            <a:r>
              <a:rPr lang="nl-BE" sz="1600" dirty="0"/>
              <a:t> of </a:t>
            </a:r>
            <a:r>
              <a:rPr lang="nl-BE" sz="1600" dirty="0" err="1"/>
              <a:t>mathematics</a:t>
            </a:r>
            <a:r>
              <a:rPr lang="nl-BE" sz="1600" dirty="0"/>
              <a:t> in Ancient China. </a:t>
            </a:r>
            <a:r>
              <a:rPr lang="nl-BE" sz="1600" dirty="0" err="1"/>
              <a:t>From</a:t>
            </a:r>
            <a:r>
              <a:rPr lang="nl-BE" sz="1600" dirty="0"/>
              <a:t> the </a:t>
            </a:r>
            <a:r>
              <a:rPr lang="nl-BE" sz="1600" dirty="0" err="1"/>
              <a:t>newly</a:t>
            </a:r>
            <a:r>
              <a:rPr lang="nl-BE" sz="1600" dirty="0"/>
              <a:t> </a:t>
            </a:r>
            <a:r>
              <a:rPr lang="nl-BE" sz="1600" dirty="0" err="1"/>
              <a:t>discovered</a:t>
            </a:r>
            <a:r>
              <a:rPr lang="nl-BE" sz="1600" dirty="0"/>
              <a:t> </a:t>
            </a:r>
            <a:r>
              <a:rPr lang="nl-BE" sz="1600" dirty="0" err="1"/>
              <a:t>Shu</a:t>
            </a:r>
            <a:r>
              <a:rPr lang="nl-BE" sz="1600" dirty="0"/>
              <a:t> and </a:t>
            </a:r>
            <a:r>
              <a:rPr lang="nl-BE" sz="1600" dirty="0" err="1"/>
              <a:t>Suan</a:t>
            </a:r>
            <a:r>
              <a:rPr lang="nl-BE" sz="1600" dirty="0"/>
              <a:t> </a:t>
            </a:r>
            <a:r>
              <a:rPr lang="nl-BE" sz="1600" dirty="0" err="1"/>
              <a:t>shu</a:t>
            </a:r>
            <a:r>
              <a:rPr lang="nl-BE" sz="1600" dirty="0"/>
              <a:t> </a:t>
            </a:r>
            <a:r>
              <a:rPr lang="nl-BE" sz="1600" dirty="0" err="1"/>
              <a:t>shu</a:t>
            </a:r>
            <a:r>
              <a:rPr lang="nl-BE" sz="1600" dirty="0"/>
              <a:t> </a:t>
            </a:r>
            <a:r>
              <a:rPr lang="nl-BE" sz="1600" dirty="0" err="1"/>
              <a:t>bamboo</a:t>
            </a:r>
            <a:r>
              <a:rPr lang="nl-BE" sz="1600" dirty="0"/>
              <a:t> </a:t>
            </a:r>
            <a:r>
              <a:rPr lang="nl-BE" sz="1600" dirty="0" err="1"/>
              <a:t>texts</a:t>
            </a:r>
            <a:r>
              <a:rPr lang="nl-BE" sz="1600" dirty="0"/>
              <a:t> </a:t>
            </a:r>
            <a:r>
              <a:rPr lang="nl-BE" sz="1600" dirty="0" err="1"/>
              <a:t>to</a:t>
            </a:r>
            <a:r>
              <a:rPr lang="nl-BE" sz="1600" dirty="0"/>
              <a:t> the </a:t>
            </a:r>
            <a:r>
              <a:rPr lang="nl-BE" sz="1600" dirty="0" err="1"/>
              <a:t>Nine</a:t>
            </a:r>
            <a:r>
              <a:rPr lang="nl-BE" sz="1600" dirty="0"/>
              <a:t> </a:t>
            </a:r>
            <a:r>
              <a:rPr lang="nl-BE" sz="1600" dirty="0" err="1"/>
              <a:t>Chapters</a:t>
            </a:r>
            <a:r>
              <a:rPr lang="nl-BE" sz="1600" dirty="0"/>
              <a:t> on the Art of Mathematics, </a:t>
            </a:r>
            <a:r>
              <a:rPr lang="nl-BE" sz="1600" i="1" dirty="0" err="1"/>
              <a:t>Revista</a:t>
            </a:r>
            <a:r>
              <a:rPr lang="nl-BE" sz="1600" i="1" dirty="0"/>
              <a:t> </a:t>
            </a:r>
            <a:r>
              <a:rPr lang="nl-BE" sz="1600" i="1" dirty="0" err="1"/>
              <a:t>Brasileira</a:t>
            </a:r>
            <a:r>
              <a:rPr lang="nl-BE" sz="1600" i="1" dirty="0"/>
              <a:t> de </a:t>
            </a:r>
            <a:r>
              <a:rPr lang="nl-BE" sz="1600" i="1" dirty="0" err="1"/>
              <a:t>História</a:t>
            </a:r>
            <a:r>
              <a:rPr lang="nl-BE" sz="1600" i="1" dirty="0"/>
              <a:t> da Mathematica, Vol 19</a:t>
            </a:r>
            <a:r>
              <a:rPr lang="nl-BE" sz="1600" dirty="0"/>
              <a:t>, N° 37, 25-78</a:t>
            </a:r>
          </a:p>
          <a:p>
            <a:pPr marL="0" indent="0">
              <a:lnSpc>
                <a:spcPct val="120000"/>
              </a:lnSpc>
              <a:buFont typeface="Arial" panose="020B0604020202020204" pitchFamily="34" charset="0"/>
              <a:buNone/>
            </a:pPr>
            <a:endParaRPr lang="en-US" sz="1600" dirty="0"/>
          </a:p>
          <a:p>
            <a:pPr>
              <a:lnSpc>
                <a:spcPct val="120000"/>
              </a:lnSpc>
            </a:pPr>
            <a:endParaRPr lang="nl-BE" sz="1600" dirty="0"/>
          </a:p>
          <a:p>
            <a:pPr>
              <a:lnSpc>
                <a:spcPct val="120000"/>
              </a:lnSpc>
            </a:pPr>
            <a:endParaRPr lang="nl-BE" sz="1600" dirty="0"/>
          </a:p>
        </p:txBody>
      </p:sp>
    </p:spTree>
    <p:extLst>
      <p:ext uri="{BB962C8B-B14F-4D97-AF65-F5344CB8AC3E}">
        <p14:creationId xmlns:p14="http://schemas.microsoft.com/office/powerpoint/2010/main" val="301929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FA0FE-60FB-EB74-F80E-F0ABEDFB5B0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45C75C-A338-D762-9AD7-B04D0A00DFD9}"/>
              </a:ext>
            </a:extLst>
          </p:cNvPr>
          <p:cNvSpPr>
            <a:spLocks noGrp="1"/>
          </p:cNvSpPr>
          <p:nvPr>
            <p:ph type="sldNum" sz="quarter" idx="12"/>
          </p:nvPr>
        </p:nvSpPr>
        <p:spPr/>
        <p:txBody>
          <a:bodyPr/>
          <a:lstStyle/>
          <a:p>
            <a:fld id="{0A297500-7527-634B-90F4-69D0994C32B4}" type="slidenum">
              <a:rPr lang="nl-NL" smtClean="0"/>
              <a:pPr/>
              <a:t>34</a:t>
            </a:fld>
            <a:endParaRPr lang="nl-NL" dirty="0"/>
          </a:p>
        </p:txBody>
      </p:sp>
      <p:sp>
        <p:nvSpPr>
          <p:cNvPr id="3" name="Content Placeholder 2">
            <a:extLst>
              <a:ext uri="{FF2B5EF4-FFF2-40B4-BE49-F238E27FC236}">
                <a16:creationId xmlns:a16="http://schemas.microsoft.com/office/drawing/2014/main" id="{7265B7EC-08FA-FB93-C599-F739916F1709}"/>
              </a:ext>
            </a:extLst>
          </p:cNvPr>
          <p:cNvSpPr>
            <a:spLocks noGrp="1"/>
          </p:cNvSpPr>
          <p:nvPr>
            <p:ph sz="quarter" idx="13"/>
          </p:nvPr>
        </p:nvSpPr>
        <p:spPr>
          <a:xfrm>
            <a:off x="129305" y="1291772"/>
            <a:ext cx="6283923" cy="1898698"/>
          </a:xfrm>
        </p:spPr>
        <p:txBody>
          <a:bodyPr>
            <a:normAutofit fontScale="70000" lnSpcReduction="20000"/>
          </a:bodyPr>
          <a:lstStyle/>
          <a:p>
            <a:pPr marL="0" indent="0">
              <a:lnSpc>
                <a:spcPct val="120000"/>
              </a:lnSpc>
              <a:buNone/>
            </a:pPr>
            <a:r>
              <a:rPr lang="en-US" dirty="0"/>
              <a:t>“The norm: one person in one day makes 30 arrows or 20 feathered arrows. If one now wishes to have one person both make arrows and feather them, in 1 day how many can be made?</a:t>
            </a:r>
          </a:p>
          <a:p>
            <a:pPr marL="0" indent="0">
              <a:lnSpc>
                <a:spcPct val="120000"/>
              </a:lnSpc>
              <a:buNone/>
            </a:pPr>
            <a:r>
              <a:rPr lang="en-US" dirty="0"/>
              <a:t>The answer: 12.</a:t>
            </a:r>
          </a:p>
          <a:p>
            <a:pPr>
              <a:lnSpc>
                <a:spcPct val="120000"/>
              </a:lnSpc>
            </a:pPr>
            <a:endParaRPr lang="nl-BE" b="0" dirty="0"/>
          </a:p>
          <a:p>
            <a:pPr>
              <a:lnSpc>
                <a:spcPct val="120000"/>
              </a:lnSpc>
            </a:pPr>
            <a:endParaRPr lang="nl-BE" dirty="0"/>
          </a:p>
        </p:txBody>
      </p:sp>
      <p:sp>
        <p:nvSpPr>
          <p:cNvPr id="4" name="Title 3">
            <a:extLst>
              <a:ext uri="{FF2B5EF4-FFF2-40B4-BE49-F238E27FC236}">
                <a16:creationId xmlns:a16="http://schemas.microsoft.com/office/drawing/2014/main" id="{87751AA9-425F-5A6E-5FE9-90F3908813D5}"/>
              </a:ext>
            </a:extLst>
          </p:cNvPr>
          <p:cNvSpPr>
            <a:spLocks noGrp="1"/>
          </p:cNvSpPr>
          <p:nvPr>
            <p:ph type="title"/>
          </p:nvPr>
        </p:nvSpPr>
        <p:spPr/>
        <p:txBody>
          <a:bodyPr/>
          <a:lstStyle/>
          <a:p>
            <a:r>
              <a:rPr lang="nl-BE" dirty="0"/>
              <a:t>Een rekenkundig probleem</a:t>
            </a:r>
          </a:p>
        </p:txBody>
      </p:sp>
      <p:pic>
        <p:nvPicPr>
          <p:cNvPr id="6" name="Picture 5">
            <a:extLst>
              <a:ext uri="{FF2B5EF4-FFF2-40B4-BE49-F238E27FC236}">
                <a16:creationId xmlns:a16="http://schemas.microsoft.com/office/drawing/2014/main" id="{412068FE-E16A-E7E3-047C-20FC6EE9EC32}"/>
              </a:ext>
            </a:extLst>
          </p:cNvPr>
          <p:cNvPicPr>
            <a:picLocks noChangeAspect="1"/>
          </p:cNvPicPr>
          <p:nvPr/>
        </p:nvPicPr>
        <p:blipFill>
          <a:blip r:embed="rId2"/>
          <a:stretch>
            <a:fillRect/>
          </a:stretch>
        </p:blipFill>
        <p:spPr>
          <a:xfrm>
            <a:off x="6360063" y="0"/>
            <a:ext cx="2730772" cy="3062177"/>
          </a:xfrm>
          <a:prstGeom prst="rect">
            <a:avLst/>
          </a:prstGeom>
        </p:spPr>
      </p:pic>
      <p:sp>
        <p:nvSpPr>
          <p:cNvPr id="5" name="Content Placeholder 2">
            <a:extLst>
              <a:ext uri="{FF2B5EF4-FFF2-40B4-BE49-F238E27FC236}">
                <a16:creationId xmlns:a16="http://schemas.microsoft.com/office/drawing/2014/main" id="{E9DE4108-08FB-DCB5-967F-5BD57375816A}"/>
              </a:ext>
            </a:extLst>
          </p:cNvPr>
          <p:cNvSpPr txBox="1">
            <a:spLocks/>
          </p:cNvSpPr>
          <p:nvPr/>
        </p:nvSpPr>
        <p:spPr>
          <a:xfrm>
            <a:off x="129305" y="3131088"/>
            <a:ext cx="8885390" cy="845489"/>
          </a:xfrm>
          <a:prstGeom prst="rect">
            <a:avLst/>
          </a:prstGeom>
        </p:spPr>
        <p:txBody>
          <a:bodyPr vert="horz" lIns="91440" tIns="45720" rIns="91440" bIns="45720" rtlCol="0">
            <a:normAutofit fontScale="70000" lnSpcReduction="20000"/>
          </a:bodyPr>
          <a:lstStyle>
            <a:lvl1pPr marL="288000" indent="-288000" algn="l" defTabSz="2880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576000" indent="-288000" algn="l" defTabSz="2880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864000" indent="-288000" algn="l" defTabSz="288000" rtl="0" eaLnBrk="1" latinLnBrk="0" hangingPunct="1">
              <a:lnSpc>
                <a:spcPct val="100000"/>
              </a:lnSpc>
              <a:spcBef>
                <a:spcPts val="400"/>
              </a:spcBef>
              <a:spcAft>
                <a:spcPts val="400"/>
              </a:spcAft>
              <a:buFont typeface="Arial" panose="020B0604020202020204" pitchFamily="34" charset="0"/>
              <a:buChar char="•"/>
              <a:defRPr sz="2200" kern="1200">
                <a:solidFill>
                  <a:schemeClr val="tx1"/>
                </a:solidFill>
                <a:latin typeface="+mn-lt"/>
                <a:ea typeface="+mn-ea"/>
                <a:cs typeface="+mn-cs"/>
              </a:defRPr>
            </a:lvl3pPr>
            <a:lvl4pPr marL="1152000" indent="-288000" algn="l" defTabSz="2880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4pPr>
            <a:lvl5pPr marL="1440000" indent="-288000" algn="l" defTabSz="288000" rtl="0" eaLnBrk="1" latinLnBrk="0" hangingPunct="1">
              <a:lnSpc>
                <a:spcPct val="100000"/>
              </a:lnSpc>
              <a:spcBef>
                <a:spcPts val="100"/>
              </a:spcBef>
              <a:spcAft>
                <a:spcPts val="1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dirty="0"/>
              <a:t>The method: combine the arrows and the feathering as divisor; taking the arrows and the feathering, mutually multiply them together as the dividend.”</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8FFD9245-9A1F-0760-87FA-7B08B4371507}"/>
                  </a:ext>
                </a:extLst>
              </p:cNvPr>
              <p:cNvSpPr txBox="1">
                <a:spLocks/>
              </p:cNvSpPr>
              <p:nvPr/>
            </p:nvSpPr>
            <p:spPr>
              <a:xfrm>
                <a:off x="129305" y="3880870"/>
                <a:ext cx="5240137" cy="2222218"/>
              </a:xfrm>
              <a:prstGeom prst="rect">
                <a:avLst/>
              </a:prstGeom>
            </p:spPr>
            <p:txBody>
              <a:bodyPr vert="horz" lIns="91440" tIns="45720" rIns="91440" bIns="45720" rtlCol="0">
                <a:normAutofit fontScale="70000" lnSpcReduction="20000"/>
              </a:bodyPr>
              <a:lstStyle>
                <a:lvl1pPr marL="288000" indent="-288000" algn="l" defTabSz="2880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576000" indent="-288000" algn="l" defTabSz="2880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864000" indent="-288000" algn="l" defTabSz="288000" rtl="0" eaLnBrk="1" latinLnBrk="0" hangingPunct="1">
                  <a:lnSpc>
                    <a:spcPct val="100000"/>
                  </a:lnSpc>
                  <a:spcBef>
                    <a:spcPts val="400"/>
                  </a:spcBef>
                  <a:spcAft>
                    <a:spcPts val="400"/>
                  </a:spcAft>
                  <a:buFont typeface="Arial" panose="020B0604020202020204" pitchFamily="34" charset="0"/>
                  <a:buChar char="•"/>
                  <a:defRPr sz="2200" kern="1200">
                    <a:solidFill>
                      <a:schemeClr val="tx1"/>
                    </a:solidFill>
                    <a:latin typeface="+mn-lt"/>
                    <a:ea typeface="+mn-ea"/>
                    <a:cs typeface="+mn-cs"/>
                  </a:defRPr>
                </a:lvl3pPr>
                <a:lvl4pPr marL="1152000" indent="-288000" algn="l" defTabSz="2880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4pPr>
                <a:lvl5pPr marL="1440000" indent="-288000" algn="l" defTabSz="288000" rtl="0" eaLnBrk="1" latinLnBrk="0" hangingPunct="1">
                  <a:lnSpc>
                    <a:spcPct val="100000"/>
                  </a:lnSpc>
                  <a:spcBef>
                    <a:spcPts val="100"/>
                  </a:spcBef>
                  <a:spcAft>
                    <a:spcPts val="1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dirty="0" err="1"/>
                  <a:t>Verklaar</a:t>
                </a:r>
                <a:r>
                  <a:rPr lang="en-US" dirty="0"/>
                  <a:t>!</a:t>
                </a:r>
              </a:p>
              <a:p>
                <a:pPr>
                  <a:lnSpc>
                    <a:spcPct val="120000"/>
                  </a:lnSpc>
                </a:pPr>
                <a:r>
                  <a:rPr lang="en-US" dirty="0"/>
                  <a:t>De </a:t>
                </a:r>
                <a:r>
                  <a:rPr lang="en-US" dirty="0" err="1"/>
                  <a:t>methode</a:t>
                </a:r>
                <a:r>
                  <a:rPr lang="en-US" dirty="0"/>
                  <a:t> </a:t>
                </a:r>
                <a:r>
                  <a:rPr lang="en-US" dirty="0" err="1"/>
                  <a:t>komt</a:t>
                </a:r>
                <a:r>
                  <a:rPr lang="en-US" dirty="0"/>
                  <a:t> </a:t>
                </a:r>
                <a:r>
                  <a:rPr lang="en-US" dirty="0" err="1"/>
                  <a:t>neer</a:t>
                </a:r>
                <a:r>
                  <a:rPr lang="en-US" dirty="0"/>
                  <a:t> op: </a:t>
                </a:r>
                <a14:m>
                  <m:oMath xmlns:m="http://schemas.openxmlformats.org/officeDocument/2006/math">
                    <m:f>
                      <m:fPr>
                        <m:ctrlPr>
                          <a:rPr lang="nl-BE" i="1" smtClean="0">
                            <a:latin typeface="Cambria Math" panose="02040503050406030204" pitchFamily="18" charset="0"/>
                          </a:rPr>
                        </m:ctrlPr>
                      </m:fPr>
                      <m:num>
                        <m:r>
                          <a:rPr lang="nl-BE" i="1" smtClean="0">
                            <a:latin typeface="Cambria Math" panose="02040503050406030204" pitchFamily="18" charset="0"/>
                          </a:rPr>
                          <m:t>30⋅20</m:t>
                        </m:r>
                      </m:num>
                      <m:den>
                        <m:r>
                          <a:rPr lang="nl-BE" i="1" smtClean="0">
                            <a:latin typeface="Cambria Math" panose="02040503050406030204" pitchFamily="18" charset="0"/>
                          </a:rPr>
                          <m:t>30+20</m:t>
                        </m:r>
                      </m:den>
                    </m:f>
                    <m:r>
                      <a:rPr lang="nl-BE" i="1" smtClean="0">
                        <a:latin typeface="Cambria Math" panose="02040503050406030204" pitchFamily="18" charset="0"/>
                      </a:rPr>
                      <m:t>=12</m:t>
                    </m:r>
                  </m:oMath>
                </a14:m>
                <a:endParaRPr lang="nl-BE" dirty="0"/>
              </a:p>
              <a:p>
                <a:pPr>
                  <a:lnSpc>
                    <a:spcPct val="120000"/>
                  </a:lnSpc>
                </a:pPr>
                <a:r>
                  <a:rPr lang="nl-BE" dirty="0"/>
                  <a:t>1 pijl maken vergt </a:t>
                </a:r>
                <a14:m>
                  <m:oMath xmlns:m="http://schemas.openxmlformats.org/officeDocument/2006/math">
                    <m:r>
                      <a:rPr lang="nl-BE" i="1" smtClean="0">
                        <a:latin typeface="Cambria Math" panose="02040503050406030204" pitchFamily="18" charset="0"/>
                      </a:rPr>
                      <m:t>1/30</m:t>
                    </m:r>
                  </m:oMath>
                </a14:m>
                <a:r>
                  <a:rPr lang="nl-BE" dirty="0"/>
                  <a:t> van een dag</a:t>
                </a:r>
              </a:p>
              <a:p>
                <a:pPr>
                  <a:lnSpc>
                    <a:spcPct val="120000"/>
                  </a:lnSpc>
                </a:pPr>
                <a:r>
                  <a:rPr lang="nl-BE" dirty="0"/>
                  <a:t>1 pijl voorzien van veren vergt </a:t>
                </a:r>
                <a14:m>
                  <m:oMath xmlns:m="http://schemas.openxmlformats.org/officeDocument/2006/math">
                    <m:r>
                      <a:rPr lang="nl-BE" i="1" smtClean="0">
                        <a:latin typeface="Cambria Math" panose="02040503050406030204" pitchFamily="18" charset="0"/>
                      </a:rPr>
                      <m:t>1/20</m:t>
                    </m:r>
                  </m:oMath>
                </a14:m>
                <a:r>
                  <a:rPr lang="nl-BE" dirty="0"/>
                  <a:t> van een dag</a:t>
                </a:r>
              </a:p>
            </p:txBody>
          </p:sp>
        </mc:Choice>
        <mc:Fallback xmlns="">
          <p:sp>
            <p:nvSpPr>
              <p:cNvPr id="7" name="Content Placeholder 2">
                <a:extLst>
                  <a:ext uri="{FF2B5EF4-FFF2-40B4-BE49-F238E27FC236}">
                    <a16:creationId xmlns:a16="http://schemas.microsoft.com/office/drawing/2014/main" id="{8FFD9245-9A1F-0760-87FA-7B08B4371507}"/>
                  </a:ext>
                </a:extLst>
              </p:cNvPr>
              <p:cNvSpPr txBox="1">
                <a:spLocks noRot="1" noChangeAspect="1" noMove="1" noResize="1" noEditPoints="1" noAdjustHandles="1" noChangeArrowheads="1" noChangeShapeType="1" noTextEdit="1"/>
              </p:cNvSpPr>
              <p:nvPr/>
            </p:nvSpPr>
            <p:spPr>
              <a:xfrm>
                <a:off x="129305" y="3880870"/>
                <a:ext cx="5240137" cy="2222218"/>
              </a:xfrm>
              <a:prstGeom prst="rect">
                <a:avLst/>
              </a:prstGeom>
              <a:blipFill>
                <a:blip r:embed="rId3"/>
                <a:stretch>
                  <a:fillRect l="-1163" t="-1374" b="-4396"/>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F666EA70-2297-762F-A504-6721747D9A2A}"/>
                  </a:ext>
                </a:extLst>
              </p:cNvPr>
              <p:cNvSpPr txBox="1">
                <a:spLocks/>
              </p:cNvSpPr>
              <p:nvPr/>
            </p:nvSpPr>
            <p:spPr>
              <a:xfrm>
                <a:off x="5369442" y="3880870"/>
                <a:ext cx="3645253" cy="2329130"/>
              </a:xfrm>
              <a:prstGeom prst="rect">
                <a:avLst/>
              </a:prstGeom>
            </p:spPr>
            <p:txBody>
              <a:bodyPr vert="horz" lIns="91440" tIns="45720" rIns="91440" bIns="45720" rtlCol="0">
                <a:normAutofit fontScale="70000" lnSpcReduction="20000"/>
              </a:bodyPr>
              <a:lstStyle>
                <a:lvl1pPr marL="288000" indent="-288000" algn="l" defTabSz="2880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576000" indent="-288000" algn="l" defTabSz="2880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864000" indent="-288000" algn="l" defTabSz="288000" rtl="0" eaLnBrk="1" latinLnBrk="0" hangingPunct="1">
                  <a:lnSpc>
                    <a:spcPct val="100000"/>
                  </a:lnSpc>
                  <a:spcBef>
                    <a:spcPts val="400"/>
                  </a:spcBef>
                  <a:spcAft>
                    <a:spcPts val="400"/>
                  </a:spcAft>
                  <a:buFont typeface="Arial" panose="020B0604020202020204" pitchFamily="34" charset="0"/>
                  <a:buChar char="•"/>
                  <a:defRPr sz="2200" kern="1200">
                    <a:solidFill>
                      <a:schemeClr val="tx1"/>
                    </a:solidFill>
                    <a:latin typeface="+mn-lt"/>
                    <a:ea typeface="+mn-ea"/>
                    <a:cs typeface="+mn-cs"/>
                  </a:defRPr>
                </a:lvl3pPr>
                <a:lvl4pPr marL="1152000" indent="-288000" algn="l" defTabSz="2880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4pPr>
                <a:lvl5pPr marL="1440000" indent="-288000" algn="l" defTabSz="288000" rtl="0" eaLnBrk="1" latinLnBrk="0" hangingPunct="1">
                  <a:lnSpc>
                    <a:spcPct val="100000"/>
                  </a:lnSpc>
                  <a:spcBef>
                    <a:spcPts val="100"/>
                  </a:spcBef>
                  <a:spcAft>
                    <a:spcPts val="1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nl-BE" dirty="0"/>
                  <a:t>1 pijl maken en voorzien van veren vergt </a:t>
                </a:r>
                <a14:m>
                  <m:oMath xmlns:m="http://schemas.openxmlformats.org/officeDocument/2006/math">
                    <m:r>
                      <a:rPr lang="nl-BE" i="1" smtClean="0">
                        <a:latin typeface="Cambria Math" panose="02040503050406030204" pitchFamily="18" charset="0"/>
                      </a:rPr>
                      <m:t>1/30</m:t>
                    </m:r>
                    <m:r>
                      <a:rPr lang="nl-BE" i="1" dirty="0" smtClean="0">
                        <a:latin typeface="Cambria Math" panose="02040503050406030204" pitchFamily="18" charset="0"/>
                      </a:rPr>
                      <m:t>+1/20</m:t>
                    </m:r>
                  </m:oMath>
                </a14:m>
                <a:r>
                  <a:rPr lang="nl-BE" dirty="0"/>
                  <a:t> van een dag</a:t>
                </a:r>
              </a:p>
              <a:p>
                <a:pPr>
                  <a:lnSpc>
                    <a:spcPct val="120000"/>
                  </a:lnSpc>
                </a:pPr>
                <a:r>
                  <a:rPr lang="nl-BE" dirty="0"/>
                  <a:t>aantal per dag:</a:t>
                </a:r>
              </a:p>
              <a:p>
                <a:pPr marL="0" indent="0" algn="ctr">
                  <a:lnSpc>
                    <a:spcPct val="120000"/>
                  </a:lnSpc>
                  <a:buNone/>
                </a:pPr>
                <a14:m>
                  <m:oMath xmlns:m="http://schemas.openxmlformats.org/officeDocument/2006/math">
                    <m:f>
                      <m:fPr>
                        <m:ctrlPr>
                          <a:rPr lang="nl-BE" i="1" smtClean="0">
                            <a:latin typeface="Cambria Math" panose="02040503050406030204" pitchFamily="18" charset="0"/>
                          </a:rPr>
                        </m:ctrlPr>
                      </m:fPr>
                      <m:num>
                        <m:r>
                          <a:rPr lang="nl-BE" i="1" smtClean="0">
                            <a:latin typeface="Cambria Math" panose="02040503050406030204" pitchFamily="18" charset="0"/>
                          </a:rPr>
                          <m:t>1</m:t>
                        </m:r>
                      </m:num>
                      <m:den>
                        <m:f>
                          <m:fPr>
                            <m:ctrlPr>
                              <a:rPr lang="nl-BE" i="1" smtClean="0">
                                <a:latin typeface="Cambria Math" panose="02040503050406030204" pitchFamily="18" charset="0"/>
                              </a:rPr>
                            </m:ctrlPr>
                          </m:fPr>
                          <m:num>
                            <m:r>
                              <a:rPr lang="nl-BE" i="1" smtClean="0">
                                <a:latin typeface="Cambria Math" panose="02040503050406030204" pitchFamily="18" charset="0"/>
                              </a:rPr>
                              <m:t>1</m:t>
                            </m:r>
                          </m:num>
                          <m:den>
                            <m:r>
                              <a:rPr lang="nl-BE" i="1" smtClean="0">
                                <a:latin typeface="Cambria Math" panose="02040503050406030204" pitchFamily="18" charset="0"/>
                              </a:rPr>
                              <m:t>30</m:t>
                            </m:r>
                          </m:den>
                        </m:f>
                        <m:r>
                          <a:rPr lang="nl-BE" i="1" smtClean="0">
                            <a:latin typeface="Cambria Math" panose="02040503050406030204" pitchFamily="18" charset="0"/>
                          </a:rPr>
                          <m:t>+</m:t>
                        </m:r>
                        <m:f>
                          <m:fPr>
                            <m:ctrlPr>
                              <a:rPr lang="nl-BE" i="1" smtClean="0">
                                <a:latin typeface="Cambria Math" panose="02040503050406030204" pitchFamily="18" charset="0"/>
                              </a:rPr>
                            </m:ctrlPr>
                          </m:fPr>
                          <m:num>
                            <m:r>
                              <a:rPr lang="nl-BE" i="1" smtClean="0">
                                <a:latin typeface="Cambria Math" panose="02040503050406030204" pitchFamily="18" charset="0"/>
                              </a:rPr>
                              <m:t>1</m:t>
                            </m:r>
                          </m:num>
                          <m:den>
                            <m:r>
                              <a:rPr lang="nl-BE" i="1" smtClean="0">
                                <a:latin typeface="Cambria Math" panose="02040503050406030204" pitchFamily="18" charset="0"/>
                              </a:rPr>
                              <m:t>20</m:t>
                            </m:r>
                          </m:den>
                        </m:f>
                      </m:den>
                    </m:f>
                    <m:r>
                      <a:rPr lang="nl-BE" i="1" smtClean="0">
                        <a:latin typeface="Cambria Math" panose="02040503050406030204" pitchFamily="18" charset="0"/>
                      </a:rPr>
                      <m:t>=</m:t>
                    </m:r>
                    <m:f>
                      <m:fPr>
                        <m:ctrlPr>
                          <a:rPr lang="nl-BE" i="1" smtClean="0">
                            <a:latin typeface="Cambria Math" panose="02040503050406030204" pitchFamily="18" charset="0"/>
                          </a:rPr>
                        </m:ctrlPr>
                      </m:fPr>
                      <m:num>
                        <m:r>
                          <a:rPr lang="nl-BE" i="1" smtClean="0">
                            <a:latin typeface="Cambria Math" panose="02040503050406030204" pitchFamily="18" charset="0"/>
                          </a:rPr>
                          <m:t>1</m:t>
                        </m:r>
                      </m:num>
                      <m:den>
                        <m:f>
                          <m:fPr>
                            <m:ctrlPr>
                              <a:rPr lang="nl-BE" i="1" smtClean="0">
                                <a:latin typeface="Cambria Math" panose="02040503050406030204" pitchFamily="18" charset="0"/>
                              </a:rPr>
                            </m:ctrlPr>
                          </m:fPr>
                          <m:num>
                            <m:r>
                              <a:rPr lang="nl-BE" i="1" smtClean="0">
                                <a:latin typeface="Cambria Math" panose="02040503050406030204" pitchFamily="18" charset="0"/>
                              </a:rPr>
                              <m:t>20+30</m:t>
                            </m:r>
                          </m:num>
                          <m:den>
                            <m:r>
                              <a:rPr lang="nl-BE" i="1" smtClean="0">
                                <a:latin typeface="Cambria Math" panose="02040503050406030204" pitchFamily="18" charset="0"/>
                              </a:rPr>
                              <m:t>30⋅20</m:t>
                            </m:r>
                          </m:den>
                        </m:f>
                      </m:den>
                    </m:f>
                    <m:r>
                      <a:rPr lang="nl-BE" i="1" smtClean="0">
                        <a:latin typeface="Cambria Math" panose="02040503050406030204" pitchFamily="18" charset="0"/>
                      </a:rPr>
                      <m:t>=</m:t>
                    </m:r>
                    <m:f>
                      <m:fPr>
                        <m:ctrlPr>
                          <a:rPr lang="nl-BE" i="1" smtClean="0">
                            <a:latin typeface="Cambria Math" panose="02040503050406030204" pitchFamily="18" charset="0"/>
                          </a:rPr>
                        </m:ctrlPr>
                      </m:fPr>
                      <m:num>
                        <m:r>
                          <a:rPr lang="nl-BE" i="1" smtClean="0">
                            <a:latin typeface="Cambria Math" panose="02040503050406030204" pitchFamily="18" charset="0"/>
                          </a:rPr>
                          <m:t>30⋅20</m:t>
                        </m:r>
                      </m:num>
                      <m:den>
                        <m:r>
                          <a:rPr lang="nl-BE" i="1" smtClean="0">
                            <a:latin typeface="Cambria Math" panose="02040503050406030204" pitchFamily="18" charset="0"/>
                          </a:rPr>
                          <m:t>30+20</m:t>
                        </m:r>
                      </m:den>
                    </m:f>
                  </m:oMath>
                </a14:m>
                <a:r>
                  <a:rPr lang="nl-BE" dirty="0"/>
                  <a:t> </a:t>
                </a:r>
              </a:p>
            </p:txBody>
          </p:sp>
        </mc:Choice>
        <mc:Fallback xmlns="">
          <p:sp>
            <p:nvSpPr>
              <p:cNvPr id="8" name="Content Placeholder 2">
                <a:extLst>
                  <a:ext uri="{FF2B5EF4-FFF2-40B4-BE49-F238E27FC236}">
                    <a16:creationId xmlns:a16="http://schemas.microsoft.com/office/drawing/2014/main" id="{F666EA70-2297-762F-A504-6721747D9A2A}"/>
                  </a:ext>
                </a:extLst>
              </p:cNvPr>
              <p:cNvSpPr txBox="1">
                <a:spLocks noRot="1" noChangeAspect="1" noMove="1" noResize="1" noEditPoints="1" noAdjustHandles="1" noChangeArrowheads="1" noChangeShapeType="1" noTextEdit="1"/>
              </p:cNvSpPr>
              <p:nvPr/>
            </p:nvSpPr>
            <p:spPr>
              <a:xfrm>
                <a:off x="5369442" y="3880870"/>
                <a:ext cx="3645253" cy="2329130"/>
              </a:xfrm>
              <a:prstGeom prst="rect">
                <a:avLst/>
              </a:prstGeom>
              <a:blipFill>
                <a:blip r:embed="rId4"/>
                <a:stretch>
                  <a:fillRect l="-1505" t="-1309"/>
                </a:stretch>
              </a:blipFill>
            </p:spPr>
            <p:txBody>
              <a:bodyPr/>
              <a:lstStyle/>
              <a:p>
                <a:r>
                  <a:rPr lang="nl-BE">
                    <a:noFill/>
                  </a:rPr>
                  <a:t> </a:t>
                </a:r>
              </a:p>
            </p:txBody>
          </p:sp>
        </mc:Fallback>
      </mc:AlternateContent>
      <p:sp>
        <p:nvSpPr>
          <p:cNvPr id="9" name="Rechthoek 3">
            <a:extLst>
              <a:ext uri="{FF2B5EF4-FFF2-40B4-BE49-F238E27FC236}">
                <a16:creationId xmlns:a16="http://schemas.microsoft.com/office/drawing/2014/main" id="{123C7157-D2D1-DB07-85AC-5970EE281B84}"/>
              </a:ext>
            </a:extLst>
          </p:cNvPr>
          <p:cNvSpPr/>
          <p:nvPr/>
        </p:nvSpPr>
        <p:spPr>
          <a:xfrm>
            <a:off x="143993" y="4319024"/>
            <a:ext cx="5055328" cy="540056"/>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 name="Rechthoek 3">
            <a:extLst>
              <a:ext uri="{FF2B5EF4-FFF2-40B4-BE49-F238E27FC236}">
                <a16:creationId xmlns:a16="http://schemas.microsoft.com/office/drawing/2014/main" id="{58AB23C3-093C-8D64-0D37-C068A0B4FF20}"/>
              </a:ext>
            </a:extLst>
          </p:cNvPr>
          <p:cNvSpPr/>
          <p:nvPr/>
        </p:nvSpPr>
        <p:spPr>
          <a:xfrm>
            <a:off x="128134" y="4965992"/>
            <a:ext cx="5055328" cy="1137096"/>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 name="Rechthoek 3">
            <a:extLst>
              <a:ext uri="{FF2B5EF4-FFF2-40B4-BE49-F238E27FC236}">
                <a16:creationId xmlns:a16="http://schemas.microsoft.com/office/drawing/2014/main" id="{26127A8B-275D-95EF-5280-BABFE50039CA}"/>
              </a:ext>
            </a:extLst>
          </p:cNvPr>
          <p:cNvSpPr/>
          <p:nvPr/>
        </p:nvSpPr>
        <p:spPr>
          <a:xfrm>
            <a:off x="5353584" y="3892690"/>
            <a:ext cx="3587308" cy="966390"/>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 name="Rechthoek 3">
            <a:extLst>
              <a:ext uri="{FF2B5EF4-FFF2-40B4-BE49-F238E27FC236}">
                <a16:creationId xmlns:a16="http://schemas.microsoft.com/office/drawing/2014/main" id="{587D6C96-265D-CF71-9A36-98A4DF0149FF}"/>
              </a:ext>
            </a:extLst>
          </p:cNvPr>
          <p:cNvSpPr/>
          <p:nvPr/>
        </p:nvSpPr>
        <p:spPr>
          <a:xfrm>
            <a:off x="5353584" y="4991978"/>
            <a:ext cx="3587308" cy="1111109"/>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240711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530E6-6035-6990-E2ED-F10AE68561C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B08CCFE-E575-1448-0428-BB8D995A4E57}"/>
              </a:ext>
            </a:extLst>
          </p:cNvPr>
          <p:cNvSpPr>
            <a:spLocks noGrp="1"/>
          </p:cNvSpPr>
          <p:nvPr>
            <p:ph type="title"/>
          </p:nvPr>
        </p:nvSpPr>
        <p:spPr/>
        <p:txBody>
          <a:bodyPr/>
          <a:lstStyle/>
          <a:p>
            <a:r>
              <a:rPr lang="nl-BE"/>
              <a:t>India</a:t>
            </a:r>
            <a:endParaRPr lang="nl-BE" dirty="0"/>
          </a:p>
        </p:txBody>
      </p:sp>
      <p:sp>
        <p:nvSpPr>
          <p:cNvPr id="3" name="Tijdelijke aanduiding voor tekst 2">
            <a:extLst>
              <a:ext uri="{FF2B5EF4-FFF2-40B4-BE49-F238E27FC236}">
                <a16:creationId xmlns:a16="http://schemas.microsoft.com/office/drawing/2014/main" id="{02DEF70F-4860-F73A-6F37-8C2F52D481E5}"/>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DFF7B457-B073-02C4-387D-715395381080}"/>
              </a:ext>
            </a:extLst>
          </p:cNvPr>
          <p:cNvSpPr>
            <a:spLocks noGrp="1"/>
          </p:cNvSpPr>
          <p:nvPr>
            <p:ph type="sldNum" sz="quarter" idx="17"/>
          </p:nvPr>
        </p:nvSpPr>
        <p:spPr/>
        <p:txBody>
          <a:bodyPr/>
          <a:lstStyle/>
          <a:p>
            <a:fld id="{0A297500-7527-634B-90F4-69D0994C32B4}" type="slidenum">
              <a:rPr lang="nl-NL" smtClean="0"/>
              <a:pPr/>
              <a:t>35</a:t>
            </a:fld>
            <a:endParaRPr lang="nl-NL" dirty="0"/>
          </a:p>
        </p:txBody>
      </p:sp>
    </p:spTree>
    <p:extLst>
      <p:ext uri="{BB962C8B-B14F-4D97-AF65-F5344CB8AC3E}">
        <p14:creationId xmlns:p14="http://schemas.microsoft.com/office/powerpoint/2010/main" val="3294878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B2244-3812-C2E8-0837-4E4C9719D4AA}"/>
              </a:ext>
            </a:extLst>
          </p:cNvPr>
          <p:cNvSpPr>
            <a:spLocks noGrp="1"/>
          </p:cNvSpPr>
          <p:nvPr>
            <p:ph type="sldNum" sz="quarter" idx="12"/>
          </p:nvPr>
        </p:nvSpPr>
        <p:spPr/>
        <p:txBody>
          <a:bodyPr/>
          <a:lstStyle/>
          <a:p>
            <a:fld id="{0A297500-7527-634B-90F4-69D0994C32B4}" type="slidenum">
              <a:rPr lang="nl-NL" smtClean="0"/>
              <a:pPr/>
              <a:t>36</a:t>
            </a:fld>
            <a:endParaRPr lang="nl-NL" dirty="0"/>
          </a:p>
        </p:txBody>
      </p:sp>
      <p:sp>
        <p:nvSpPr>
          <p:cNvPr id="3" name="Content Placeholder 2">
            <a:extLst>
              <a:ext uri="{FF2B5EF4-FFF2-40B4-BE49-F238E27FC236}">
                <a16:creationId xmlns:a16="http://schemas.microsoft.com/office/drawing/2014/main" id="{9A0D2282-C6F3-CBF0-A9B7-FD563E2CE36D}"/>
              </a:ext>
            </a:extLst>
          </p:cNvPr>
          <p:cNvSpPr>
            <a:spLocks noGrp="1"/>
          </p:cNvSpPr>
          <p:nvPr>
            <p:ph sz="quarter" idx="13"/>
          </p:nvPr>
        </p:nvSpPr>
        <p:spPr>
          <a:xfrm>
            <a:off x="129305" y="1291772"/>
            <a:ext cx="4697875" cy="4874685"/>
          </a:xfrm>
        </p:spPr>
        <p:txBody>
          <a:bodyPr>
            <a:normAutofit fontScale="77500" lnSpcReduction="20000"/>
          </a:bodyPr>
          <a:lstStyle/>
          <a:p>
            <a:pPr>
              <a:lnSpc>
                <a:spcPct val="120000"/>
              </a:lnSpc>
            </a:pPr>
            <a:r>
              <a:rPr lang="nl-BE" dirty="0"/>
              <a:t>vanaf 600 v.Chr. tot 1400 </a:t>
            </a:r>
            <a:r>
              <a:rPr lang="nl-BE" dirty="0" err="1"/>
              <a:t>n.Chr</a:t>
            </a:r>
            <a:r>
              <a:rPr lang="nl-BE" dirty="0"/>
              <a:t>.</a:t>
            </a:r>
          </a:p>
          <a:p>
            <a:pPr>
              <a:lnSpc>
                <a:spcPct val="120000"/>
              </a:lnSpc>
            </a:pPr>
            <a:r>
              <a:rPr lang="nl-BE" dirty="0"/>
              <a:t>contact met Griekse cultuur (Alexander de Grote, 300 v.Chr.)</a:t>
            </a:r>
          </a:p>
          <a:p>
            <a:pPr>
              <a:lnSpc>
                <a:spcPct val="120000"/>
              </a:lnSpc>
            </a:pPr>
            <a:r>
              <a:rPr lang="nl-BE" dirty="0"/>
              <a:t>contact met Islamitisch-Arabische Rijk (vanaf 8ste eeuw)</a:t>
            </a:r>
          </a:p>
          <a:p>
            <a:pPr>
              <a:lnSpc>
                <a:spcPct val="120000"/>
              </a:lnSpc>
            </a:pPr>
            <a:r>
              <a:rPr lang="nl-BE" dirty="0"/>
              <a:t>weinig contact met China, maar toch ook niet volledig afwezig</a:t>
            </a:r>
          </a:p>
          <a:p>
            <a:pPr>
              <a:lnSpc>
                <a:spcPct val="120000"/>
              </a:lnSpc>
            </a:pPr>
            <a:r>
              <a:rPr lang="nl-BE" dirty="0"/>
              <a:t>rijke geschiedenis op het vlak van wiskunde</a:t>
            </a:r>
          </a:p>
          <a:p>
            <a:pPr marL="576000" lvl="2" indent="0">
              <a:lnSpc>
                <a:spcPct val="120000"/>
              </a:lnSpc>
              <a:buNone/>
            </a:pPr>
            <a:r>
              <a:rPr lang="nl-BE" dirty="0"/>
              <a:t>naast wat we hier bespreken: goniometrie, oneindige rijen en reeksen, …</a:t>
            </a:r>
          </a:p>
        </p:txBody>
      </p:sp>
      <p:sp>
        <p:nvSpPr>
          <p:cNvPr id="4" name="Title 3">
            <a:extLst>
              <a:ext uri="{FF2B5EF4-FFF2-40B4-BE49-F238E27FC236}">
                <a16:creationId xmlns:a16="http://schemas.microsoft.com/office/drawing/2014/main" id="{4001F9A1-A416-BC61-668D-13EF002FC1F9}"/>
              </a:ext>
            </a:extLst>
          </p:cNvPr>
          <p:cNvSpPr>
            <a:spLocks noGrp="1"/>
          </p:cNvSpPr>
          <p:nvPr>
            <p:ph type="title"/>
          </p:nvPr>
        </p:nvSpPr>
        <p:spPr/>
        <p:txBody>
          <a:bodyPr/>
          <a:lstStyle/>
          <a:p>
            <a:r>
              <a:rPr lang="nl-BE" dirty="0"/>
              <a:t>Context</a:t>
            </a:r>
          </a:p>
        </p:txBody>
      </p:sp>
      <p:pic>
        <p:nvPicPr>
          <p:cNvPr id="5" name="Content Placeholder 5" descr="Map&#10;&#10;Description automatically generated">
            <a:extLst>
              <a:ext uri="{FF2B5EF4-FFF2-40B4-BE49-F238E27FC236}">
                <a16:creationId xmlns:a16="http://schemas.microsoft.com/office/drawing/2014/main" id="{486E3BA8-EF73-6C82-1344-AAF5EDAA08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8392" y="0"/>
            <a:ext cx="3955608" cy="3163715"/>
          </a:xfrm>
          <a:prstGeom prst="rect">
            <a:avLst/>
          </a:prstGeom>
        </p:spPr>
      </p:pic>
      <p:pic>
        <p:nvPicPr>
          <p:cNvPr id="6" name="Picture 5" descr="A map of south asia with black text">
            <a:hlinkClick r:id="rId3"/>
            <a:extLst>
              <a:ext uri="{FF2B5EF4-FFF2-40B4-BE49-F238E27FC236}">
                <a16:creationId xmlns:a16="http://schemas.microsoft.com/office/drawing/2014/main" id="{B98ABD6C-AAA2-F485-9D91-A202A26BE3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7109" y="3001108"/>
            <a:ext cx="3856892" cy="3856892"/>
          </a:xfrm>
          <a:prstGeom prst="rect">
            <a:avLst/>
          </a:prstGeom>
        </p:spPr>
      </p:pic>
      <p:sp>
        <p:nvSpPr>
          <p:cNvPr id="7" name="Oval 6">
            <a:extLst>
              <a:ext uri="{FF2B5EF4-FFF2-40B4-BE49-F238E27FC236}">
                <a16:creationId xmlns:a16="http://schemas.microsoft.com/office/drawing/2014/main" id="{A2F23B7D-6577-4B97-DAA3-9E7FAAC811B3}"/>
              </a:ext>
            </a:extLst>
          </p:cNvPr>
          <p:cNvSpPr/>
          <p:nvPr/>
        </p:nvSpPr>
        <p:spPr>
          <a:xfrm rot="1701576">
            <a:off x="6194148" y="3493789"/>
            <a:ext cx="815809" cy="162626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Oval 7">
            <a:extLst>
              <a:ext uri="{FF2B5EF4-FFF2-40B4-BE49-F238E27FC236}">
                <a16:creationId xmlns:a16="http://schemas.microsoft.com/office/drawing/2014/main" id="{241F0E56-E95E-DD3A-5A64-25FAD7F39A2F}"/>
              </a:ext>
            </a:extLst>
          </p:cNvPr>
          <p:cNvSpPr/>
          <p:nvPr/>
        </p:nvSpPr>
        <p:spPr>
          <a:xfrm rot="1701576">
            <a:off x="6790310" y="4124570"/>
            <a:ext cx="2240990" cy="693855"/>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0442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94D4EA-22C2-4018-8A54-5D98A1504543}"/>
              </a:ext>
            </a:extLst>
          </p:cNvPr>
          <p:cNvSpPr>
            <a:spLocks noGrp="1"/>
          </p:cNvSpPr>
          <p:nvPr>
            <p:ph type="sldNum" sz="quarter" idx="12"/>
          </p:nvPr>
        </p:nvSpPr>
        <p:spPr/>
        <p:txBody>
          <a:bodyPr/>
          <a:lstStyle/>
          <a:p>
            <a:fld id="{0A297500-7527-634B-90F4-69D0994C32B4}" type="slidenum">
              <a:rPr lang="nl-NL" smtClean="0"/>
              <a:pPr/>
              <a:t>37</a:t>
            </a:fld>
            <a:endParaRPr lang="nl-NL" dirty="0"/>
          </a:p>
        </p:txBody>
      </p:sp>
      <p:sp>
        <p:nvSpPr>
          <p:cNvPr id="3" name="Content Placeholder 2">
            <a:extLst>
              <a:ext uri="{FF2B5EF4-FFF2-40B4-BE49-F238E27FC236}">
                <a16:creationId xmlns:a16="http://schemas.microsoft.com/office/drawing/2014/main" id="{AF9AD113-0704-4038-9B7F-25E62DE60DB7}"/>
              </a:ext>
            </a:extLst>
          </p:cNvPr>
          <p:cNvSpPr>
            <a:spLocks noGrp="1"/>
          </p:cNvSpPr>
          <p:nvPr>
            <p:ph sz="quarter" idx="13"/>
          </p:nvPr>
        </p:nvSpPr>
        <p:spPr/>
        <p:txBody>
          <a:bodyPr>
            <a:normAutofit fontScale="92500" lnSpcReduction="10000"/>
          </a:bodyPr>
          <a:lstStyle/>
          <a:p>
            <a:r>
              <a:rPr lang="nl-BE" dirty="0"/>
              <a:t>decimaal positietalstelsel stond rond 600 </a:t>
            </a:r>
            <a:r>
              <a:rPr lang="nl-BE" dirty="0" err="1"/>
              <a:t>n.Chr</a:t>
            </a:r>
            <a:r>
              <a:rPr lang="nl-BE" dirty="0"/>
              <a:t>. op punt</a:t>
            </a:r>
          </a:p>
          <a:p>
            <a:r>
              <a:rPr lang="nl-BE" dirty="0"/>
              <a:t>invloed uit China?</a:t>
            </a:r>
          </a:p>
          <a:p>
            <a:pPr lvl="1"/>
            <a:r>
              <a:rPr lang="nl-BE" dirty="0"/>
              <a:t>niet zo duidelijk</a:t>
            </a:r>
          </a:p>
          <a:p>
            <a:pPr lvl="1"/>
            <a:r>
              <a:rPr lang="nl-BE" dirty="0"/>
              <a:t>Himalaya zorgt voor moeilijk verkeer tussen beide culturen</a:t>
            </a:r>
          </a:p>
          <a:p>
            <a:r>
              <a:rPr lang="nl-BE" dirty="0"/>
              <a:t>ontdekking van de 0</a:t>
            </a:r>
          </a:p>
          <a:p>
            <a:pPr lvl="1"/>
            <a:r>
              <a:rPr lang="nl-BE" dirty="0"/>
              <a:t>als cijfer: lege plaats in het positietalstelsel invullen</a:t>
            </a:r>
          </a:p>
          <a:p>
            <a:pPr lvl="1"/>
            <a:r>
              <a:rPr lang="nl-BE" dirty="0"/>
              <a:t>vanaf de 9de eeuw: 0 als getal</a:t>
            </a:r>
          </a:p>
          <a:p>
            <a:pPr lvl="2"/>
            <a:r>
              <a:rPr lang="nl-BE" dirty="0"/>
              <a:t>afwezigheid van een hoeveelheid is een hoeveelheid op zich</a:t>
            </a:r>
          </a:p>
          <a:p>
            <a:pPr lvl="2"/>
            <a:r>
              <a:rPr lang="nl-BE" dirty="0" err="1"/>
              <a:t>Mahavira</a:t>
            </a:r>
            <a:r>
              <a:rPr lang="nl-BE" dirty="0"/>
              <a:t> (ca 850): rekenen met 0, optellen/aftrekken/vermenigvuldigen</a:t>
            </a:r>
          </a:p>
          <a:p>
            <a:pPr lvl="2"/>
            <a:r>
              <a:rPr lang="nl-BE" dirty="0" err="1"/>
              <a:t>Bhaskara</a:t>
            </a:r>
            <a:r>
              <a:rPr lang="nl-BE" dirty="0"/>
              <a:t> II (12de eeuw): delen door 0 geeft oneindig</a:t>
            </a:r>
          </a:p>
        </p:txBody>
      </p:sp>
      <p:sp>
        <p:nvSpPr>
          <p:cNvPr id="4" name="Title 3">
            <a:extLst>
              <a:ext uri="{FF2B5EF4-FFF2-40B4-BE49-F238E27FC236}">
                <a16:creationId xmlns:a16="http://schemas.microsoft.com/office/drawing/2014/main" id="{27FD1B70-8A23-416E-8A05-7122D2C59F15}"/>
              </a:ext>
            </a:extLst>
          </p:cNvPr>
          <p:cNvSpPr>
            <a:spLocks noGrp="1"/>
          </p:cNvSpPr>
          <p:nvPr>
            <p:ph type="title"/>
          </p:nvPr>
        </p:nvSpPr>
        <p:spPr/>
        <p:txBody>
          <a:bodyPr/>
          <a:lstStyle/>
          <a:p>
            <a:r>
              <a:rPr lang="nl-BE" dirty="0"/>
              <a:t>0 als cijfer en als getal</a:t>
            </a:r>
          </a:p>
        </p:txBody>
      </p:sp>
    </p:spTree>
    <p:extLst>
      <p:ext uri="{BB962C8B-B14F-4D97-AF65-F5344CB8AC3E}">
        <p14:creationId xmlns:p14="http://schemas.microsoft.com/office/powerpoint/2010/main" val="212397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AAFF96-D4D7-1F13-2519-5CC09A82BD83}"/>
              </a:ext>
            </a:extLst>
          </p:cNvPr>
          <p:cNvSpPr>
            <a:spLocks noGrp="1"/>
          </p:cNvSpPr>
          <p:nvPr>
            <p:ph type="sldNum" sz="quarter" idx="12"/>
          </p:nvPr>
        </p:nvSpPr>
        <p:spPr/>
        <p:txBody>
          <a:bodyPr/>
          <a:lstStyle/>
          <a:p>
            <a:fld id="{0A297500-7527-634B-90F4-69D0994C32B4}" type="slidenum">
              <a:rPr lang="nl-NL" smtClean="0"/>
              <a:pPr/>
              <a:t>38</a:t>
            </a:fld>
            <a:endParaRPr lang="nl-NL" dirty="0"/>
          </a:p>
        </p:txBody>
      </p:sp>
      <p:sp>
        <p:nvSpPr>
          <p:cNvPr id="3" name="Content Placeholder 2">
            <a:extLst>
              <a:ext uri="{FF2B5EF4-FFF2-40B4-BE49-F238E27FC236}">
                <a16:creationId xmlns:a16="http://schemas.microsoft.com/office/drawing/2014/main" id="{A34940C1-97A9-B282-0EB1-72D4FB0756C9}"/>
              </a:ext>
            </a:extLst>
          </p:cNvPr>
          <p:cNvSpPr>
            <a:spLocks noGrp="1"/>
          </p:cNvSpPr>
          <p:nvPr>
            <p:ph sz="quarter" idx="13"/>
          </p:nvPr>
        </p:nvSpPr>
        <p:spPr>
          <a:xfrm>
            <a:off x="129305" y="3285460"/>
            <a:ext cx="8114695" cy="3157870"/>
          </a:xfrm>
        </p:spPr>
        <p:txBody>
          <a:bodyPr>
            <a:normAutofit fontScale="70000" lnSpcReduction="20000"/>
          </a:bodyPr>
          <a:lstStyle/>
          <a:p>
            <a:pPr>
              <a:lnSpc>
                <a:spcPct val="120000"/>
              </a:lnSpc>
            </a:pPr>
            <a:r>
              <a:rPr lang="nl-BE" dirty="0"/>
              <a:t>decimaal positietalstelsel verspreidt zich over ‘de hele wereld’</a:t>
            </a:r>
          </a:p>
          <a:p>
            <a:pPr>
              <a:lnSpc>
                <a:spcPct val="120000"/>
              </a:lnSpc>
            </a:pPr>
            <a:r>
              <a:rPr lang="nl-BE" dirty="0"/>
              <a:t>Arabisch-Islamitische cultuur neemt het over (o.a. Al </a:t>
            </a:r>
            <a:r>
              <a:rPr lang="nl-BE" dirty="0" err="1"/>
              <a:t>Khwarizmi</a:t>
            </a:r>
            <a:r>
              <a:rPr lang="nl-BE" dirty="0"/>
              <a:t>) </a:t>
            </a:r>
            <a:r>
              <a:rPr lang="nl-BE" dirty="0">
                <a:sym typeface="Wingdings" panose="05000000000000000000" pitchFamily="2" charset="2"/>
              </a:rPr>
              <a:t> Hindoe-Arabische talstelsel</a:t>
            </a:r>
            <a:endParaRPr lang="nl-BE" dirty="0"/>
          </a:p>
          <a:p>
            <a:pPr>
              <a:lnSpc>
                <a:spcPct val="120000"/>
              </a:lnSpc>
            </a:pPr>
            <a:r>
              <a:rPr lang="nl-BE" dirty="0"/>
              <a:t>in de late middeleeuwen komt het via Spanje en Italië naar West-Europa (o.a. via Fibonacci)</a:t>
            </a:r>
          </a:p>
          <a:p>
            <a:pPr>
              <a:lnSpc>
                <a:spcPct val="120000"/>
              </a:lnSpc>
            </a:pPr>
            <a:r>
              <a:rPr lang="nl-BE" dirty="0"/>
              <a:t>lange strijd (</a:t>
            </a:r>
            <a:r>
              <a:rPr lang="nl-BE" dirty="0" err="1"/>
              <a:t>abacisten</a:t>
            </a:r>
            <a:r>
              <a:rPr lang="nl-BE" dirty="0"/>
              <a:t> versus </a:t>
            </a:r>
            <a:r>
              <a:rPr lang="nl-BE" dirty="0" err="1"/>
              <a:t>algoristen</a:t>
            </a:r>
            <a:r>
              <a:rPr lang="nl-BE" dirty="0"/>
              <a:t>) vooraleer het hier uiteindelijk geaccepteerd wordt (Simon Stevin, ca 1600): o.a. fraudegevoelig</a:t>
            </a:r>
          </a:p>
          <a:p>
            <a:pPr>
              <a:lnSpc>
                <a:spcPct val="120000"/>
              </a:lnSpc>
            </a:pPr>
            <a:endParaRPr lang="nl-BE" dirty="0"/>
          </a:p>
          <a:p>
            <a:pPr>
              <a:lnSpc>
                <a:spcPct val="120000"/>
              </a:lnSpc>
            </a:pPr>
            <a:endParaRPr lang="nl-BE" dirty="0"/>
          </a:p>
        </p:txBody>
      </p:sp>
      <p:sp>
        <p:nvSpPr>
          <p:cNvPr id="4" name="Title 3">
            <a:extLst>
              <a:ext uri="{FF2B5EF4-FFF2-40B4-BE49-F238E27FC236}">
                <a16:creationId xmlns:a16="http://schemas.microsoft.com/office/drawing/2014/main" id="{AC577A09-F5EC-FB50-662C-8F2339FFDD7F}"/>
              </a:ext>
            </a:extLst>
          </p:cNvPr>
          <p:cNvSpPr>
            <a:spLocks noGrp="1"/>
          </p:cNvSpPr>
          <p:nvPr>
            <p:ph type="title"/>
          </p:nvPr>
        </p:nvSpPr>
        <p:spPr/>
        <p:txBody>
          <a:bodyPr/>
          <a:lstStyle/>
          <a:p>
            <a:r>
              <a:rPr lang="nl-BE" dirty="0"/>
              <a:t>Het vervolg van het verhaal</a:t>
            </a:r>
          </a:p>
        </p:txBody>
      </p:sp>
      <p:pic>
        <p:nvPicPr>
          <p:cNvPr id="5" name="Picture 4" descr="Map&#10;&#10;Description automatically generated">
            <a:hlinkClick r:id="rId2"/>
            <a:extLst>
              <a:ext uri="{FF2B5EF4-FFF2-40B4-BE49-F238E27FC236}">
                <a16:creationId xmlns:a16="http://schemas.microsoft.com/office/drawing/2014/main" id="{15B4FAE6-5796-437C-C88A-78F30F891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300" y="1013317"/>
            <a:ext cx="4766053" cy="2187088"/>
          </a:xfrm>
          <a:prstGeom prst="rect">
            <a:avLst/>
          </a:prstGeom>
        </p:spPr>
      </p:pic>
      <p:pic>
        <p:nvPicPr>
          <p:cNvPr id="7" name="Picture 6">
            <a:extLst>
              <a:ext uri="{FF2B5EF4-FFF2-40B4-BE49-F238E27FC236}">
                <a16:creationId xmlns:a16="http://schemas.microsoft.com/office/drawing/2014/main" id="{829A5EAE-5EDF-98BF-7A1E-5EA2CBE0D188}"/>
              </a:ext>
            </a:extLst>
          </p:cNvPr>
          <p:cNvPicPr>
            <a:picLocks noChangeAspect="1"/>
          </p:cNvPicPr>
          <p:nvPr/>
        </p:nvPicPr>
        <p:blipFill rotWithShape="1">
          <a:blip r:embed="rId4"/>
          <a:srcRect l="13265" r="11964"/>
          <a:stretch/>
        </p:blipFill>
        <p:spPr>
          <a:xfrm>
            <a:off x="8244000" y="1"/>
            <a:ext cx="900000" cy="6858000"/>
          </a:xfrm>
          <a:prstGeom prst="rect">
            <a:avLst/>
          </a:prstGeom>
        </p:spPr>
      </p:pic>
      <p:pic>
        <p:nvPicPr>
          <p:cNvPr id="9" name="Picture 8" descr="A book cover with text and a drawing of two men&#10;&#10;AI-generated content may be incorrect.">
            <a:extLst>
              <a:ext uri="{FF2B5EF4-FFF2-40B4-BE49-F238E27FC236}">
                <a16:creationId xmlns:a16="http://schemas.microsoft.com/office/drawing/2014/main" id="{EE5F53D0-55F0-FBD4-C4FC-B10F3D9DDB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55" y="1013316"/>
            <a:ext cx="1521452" cy="2187088"/>
          </a:xfrm>
          <a:prstGeom prst="rect">
            <a:avLst/>
          </a:prstGeom>
          <a:ln w="12700">
            <a:solidFill>
              <a:srgbClr val="000000"/>
            </a:solidFill>
          </a:ln>
        </p:spPr>
      </p:pic>
    </p:spTree>
    <p:extLst>
      <p:ext uri="{BB962C8B-B14F-4D97-AF65-F5344CB8AC3E}">
        <p14:creationId xmlns:p14="http://schemas.microsoft.com/office/powerpoint/2010/main" val="381256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010FB8-F2FE-9B1B-E839-7CB7C75ABAF5}"/>
              </a:ext>
            </a:extLst>
          </p:cNvPr>
          <p:cNvSpPr>
            <a:spLocks noGrp="1"/>
          </p:cNvSpPr>
          <p:nvPr>
            <p:ph type="sldNum" sz="quarter" idx="12"/>
          </p:nvPr>
        </p:nvSpPr>
        <p:spPr/>
        <p:txBody>
          <a:bodyPr/>
          <a:lstStyle/>
          <a:p>
            <a:fld id="{0A297500-7527-634B-90F4-69D0994C32B4}" type="slidenum">
              <a:rPr lang="nl-NL" smtClean="0"/>
              <a:pPr/>
              <a:t>39</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9CDE37-2613-BEE4-A024-6A80CA1CC85E}"/>
                  </a:ext>
                </a:extLst>
              </p:cNvPr>
              <p:cNvSpPr>
                <a:spLocks noGrp="1"/>
              </p:cNvSpPr>
              <p:nvPr>
                <p:ph sz="quarter" idx="13"/>
              </p:nvPr>
            </p:nvSpPr>
            <p:spPr/>
            <p:txBody>
              <a:bodyPr/>
              <a:lstStyle/>
              <a:p>
                <a:r>
                  <a:rPr lang="nl-BE" dirty="0"/>
                  <a:t>de moeizame aanvaarding van negatieve getallen</a:t>
                </a:r>
              </a:p>
              <a:p>
                <a:r>
                  <a:rPr lang="nl-BE" dirty="0"/>
                  <a:t>de ‘ontdekking’ van complexe getallen</a:t>
                </a:r>
              </a:p>
              <a:p>
                <a:r>
                  <a:rPr lang="nl-BE" dirty="0"/>
                  <a:t>het ontstaan van notaties voor bewerkingen</a:t>
                </a:r>
              </a:p>
              <a:p>
                <a:r>
                  <a:rPr lang="nl-BE" dirty="0"/>
                  <a:t>geschiedenis van het getal </a:t>
                </a:r>
                <a14:m>
                  <m:oMath xmlns:m="http://schemas.openxmlformats.org/officeDocument/2006/math">
                    <m:r>
                      <a:rPr lang="nl-BE" b="0" i="1" smtClean="0">
                        <a:latin typeface="Cambria Math" panose="02040503050406030204" pitchFamily="18" charset="0"/>
                      </a:rPr>
                      <m:t>𝜋</m:t>
                    </m:r>
                  </m:oMath>
                </a14:m>
                <a:endParaRPr lang="nl-BE" dirty="0"/>
              </a:p>
              <a:p>
                <a:r>
                  <a:rPr lang="nl-BE" dirty="0"/>
                  <a:t>…</a:t>
                </a:r>
              </a:p>
            </p:txBody>
          </p:sp>
        </mc:Choice>
        <mc:Fallback xmlns="">
          <p:sp>
            <p:nvSpPr>
              <p:cNvPr id="3" name="Content Placeholder 2">
                <a:extLst>
                  <a:ext uri="{FF2B5EF4-FFF2-40B4-BE49-F238E27FC236}">
                    <a16:creationId xmlns:a16="http://schemas.microsoft.com/office/drawing/2014/main" id="{F99CDE37-2613-BEE4-A024-6A80CA1CC85E}"/>
                  </a:ext>
                </a:extLst>
              </p:cNvPr>
              <p:cNvSpPr>
                <a:spLocks noGrp="1" noRot="1" noChangeAspect="1" noMove="1" noResize="1" noEditPoints="1" noAdjustHandles="1" noChangeArrowheads="1" noChangeShapeType="1" noTextEdit="1"/>
              </p:cNvSpPr>
              <p:nvPr>
                <p:ph sz="quarter" idx="13"/>
              </p:nvPr>
            </p:nvSpPr>
            <p:spPr>
              <a:blipFill>
                <a:blip r:embed="rId2"/>
                <a:stretch>
                  <a:fillRect l="-1235" t="-1375"/>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D748002F-4488-8D2E-97BB-7DD44C5AF1A8}"/>
              </a:ext>
            </a:extLst>
          </p:cNvPr>
          <p:cNvSpPr>
            <a:spLocks noGrp="1"/>
          </p:cNvSpPr>
          <p:nvPr>
            <p:ph type="title"/>
          </p:nvPr>
        </p:nvSpPr>
        <p:spPr/>
        <p:txBody>
          <a:bodyPr>
            <a:normAutofit fontScale="90000"/>
          </a:bodyPr>
          <a:lstStyle/>
          <a:p>
            <a:r>
              <a:rPr lang="nl-BE" dirty="0"/>
              <a:t>Er valt nog heel wat meer te vertellen…</a:t>
            </a:r>
          </a:p>
        </p:txBody>
      </p:sp>
    </p:spTree>
    <p:extLst>
      <p:ext uri="{BB962C8B-B14F-4D97-AF65-F5344CB8AC3E}">
        <p14:creationId xmlns:p14="http://schemas.microsoft.com/office/powerpoint/2010/main" val="101771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5235-B271-8A35-D8B5-7174895E9992}"/>
              </a:ext>
            </a:extLst>
          </p:cNvPr>
          <p:cNvSpPr>
            <a:spLocks noGrp="1"/>
          </p:cNvSpPr>
          <p:nvPr>
            <p:ph type="title"/>
          </p:nvPr>
        </p:nvSpPr>
        <p:spPr/>
        <p:txBody>
          <a:bodyPr/>
          <a:lstStyle/>
          <a:p>
            <a:r>
              <a:rPr lang="nl-BE" dirty="0"/>
              <a:t>Een heel oud voorbeeld, met een link naar België</a:t>
            </a:r>
          </a:p>
        </p:txBody>
      </p:sp>
      <p:sp>
        <p:nvSpPr>
          <p:cNvPr id="3" name="Text Placeholder 2">
            <a:extLst>
              <a:ext uri="{FF2B5EF4-FFF2-40B4-BE49-F238E27FC236}">
                <a16:creationId xmlns:a16="http://schemas.microsoft.com/office/drawing/2014/main" id="{24FD476F-8391-DCF0-840B-5B30B4AC9D27}"/>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C260C86E-5713-F8DB-10D8-F0C229318FDF}"/>
              </a:ext>
            </a:extLst>
          </p:cNvPr>
          <p:cNvSpPr>
            <a:spLocks noGrp="1"/>
          </p:cNvSpPr>
          <p:nvPr>
            <p:ph type="sldNum" sz="quarter" idx="17"/>
          </p:nvPr>
        </p:nvSpPr>
        <p:spPr/>
        <p:txBody>
          <a:bodyPr/>
          <a:lstStyle/>
          <a:p>
            <a:fld id="{0A297500-7527-634B-90F4-69D0994C32B4}" type="slidenum">
              <a:rPr lang="nl-NL" smtClean="0"/>
              <a:pPr/>
              <a:t>4</a:t>
            </a:fld>
            <a:endParaRPr lang="nl-NL" dirty="0"/>
          </a:p>
        </p:txBody>
      </p:sp>
    </p:spTree>
    <p:extLst>
      <p:ext uri="{BB962C8B-B14F-4D97-AF65-F5344CB8AC3E}">
        <p14:creationId xmlns:p14="http://schemas.microsoft.com/office/powerpoint/2010/main" val="4000144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C9C9E4-580B-2837-6185-3F8F600CB44E}"/>
              </a:ext>
            </a:extLst>
          </p:cNvPr>
          <p:cNvSpPr>
            <a:spLocks noGrp="1"/>
          </p:cNvSpPr>
          <p:nvPr>
            <p:ph type="title"/>
          </p:nvPr>
        </p:nvSpPr>
        <p:spPr/>
        <p:txBody>
          <a:bodyPr/>
          <a:lstStyle/>
          <a:p>
            <a:r>
              <a:rPr lang="nl-BE" dirty="0"/>
              <a:t>Meetkunde</a:t>
            </a:r>
          </a:p>
        </p:txBody>
      </p:sp>
      <p:sp>
        <p:nvSpPr>
          <p:cNvPr id="6" name="Text Placeholder 5">
            <a:extLst>
              <a:ext uri="{FF2B5EF4-FFF2-40B4-BE49-F238E27FC236}">
                <a16:creationId xmlns:a16="http://schemas.microsoft.com/office/drawing/2014/main" id="{7339D7A7-64D7-414A-566F-673C9B6039FF}"/>
              </a:ext>
            </a:extLst>
          </p:cNvPr>
          <p:cNvSpPr>
            <a:spLocks noGrp="1"/>
          </p:cNvSpPr>
          <p:nvPr>
            <p:ph type="body" idx="1"/>
          </p:nvPr>
        </p:nvSpPr>
        <p:spPr/>
        <p:txBody>
          <a:bodyPr/>
          <a:lstStyle/>
          <a:p>
            <a:endParaRPr lang="nl-BE"/>
          </a:p>
        </p:txBody>
      </p:sp>
      <p:sp>
        <p:nvSpPr>
          <p:cNvPr id="2" name="Slide Number Placeholder 1">
            <a:extLst>
              <a:ext uri="{FF2B5EF4-FFF2-40B4-BE49-F238E27FC236}">
                <a16:creationId xmlns:a16="http://schemas.microsoft.com/office/drawing/2014/main" id="{9F144E1F-18E9-701E-F360-C92A7B08CBE1}"/>
              </a:ext>
            </a:extLst>
          </p:cNvPr>
          <p:cNvSpPr>
            <a:spLocks noGrp="1"/>
          </p:cNvSpPr>
          <p:nvPr>
            <p:ph type="sldNum" sz="quarter" idx="17"/>
          </p:nvPr>
        </p:nvSpPr>
        <p:spPr/>
        <p:txBody>
          <a:bodyPr/>
          <a:lstStyle/>
          <a:p>
            <a:fld id="{0A297500-7527-634B-90F4-69D0994C32B4}" type="slidenum">
              <a:rPr lang="nl-NL" smtClean="0"/>
              <a:pPr/>
              <a:t>40</a:t>
            </a:fld>
            <a:endParaRPr lang="nl-NL" dirty="0"/>
          </a:p>
        </p:txBody>
      </p:sp>
    </p:spTree>
    <p:extLst>
      <p:ext uri="{BB962C8B-B14F-4D97-AF65-F5344CB8AC3E}">
        <p14:creationId xmlns:p14="http://schemas.microsoft.com/office/powerpoint/2010/main" val="2871403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1FAA6-442B-0D6A-001E-4C16EC190F5F}"/>
              </a:ext>
            </a:extLst>
          </p:cNvPr>
          <p:cNvSpPr>
            <a:spLocks noGrp="1"/>
          </p:cNvSpPr>
          <p:nvPr>
            <p:ph type="title"/>
          </p:nvPr>
        </p:nvSpPr>
        <p:spPr/>
        <p:txBody>
          <a:bodyPr/>
          <a:lstStyle/>
          <a:p>
            <a:r>
              <a:rPr lang="nl-BE" dirty="0"/>
              <a:t>Meetkunde bij de Oude Grieken: De Elementen van Euclides</a:t>
            </a:r>
          </a:p>
        </p:txBody>
      </p:sp>
      <p:sp>
        <p:nvSpPr>
          <p:cNvPr id="3" name="Text Placeholder 2">
            <a:extLst>
              <a:ext uri="{FF2B5EF4-FFF2-40B4-BE49-F238E27FC236}">
                <a16:creationId xmlns:a16="http://schemas.microsoft.com/office/drawing/2014/main" id="{E5640069-E0DE-C304-0AF8-1C5FA1DE19C2}"/>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F635BC65-56A6-10B7-F4AE-1BE15DCCC8B1}"/>
              </a:ext>
            </a:extLst>
          </p:cNvPr>
          <p:cNvSpPr>
            <a:spLocks noGrp="1"/>
          </p:cNvSpPr>
          <p:nvPr>
            <p:ph type="sldNum" sz="quarter" idx="17"/>
          </p:nvPr>
        </p:nvSpPr>
        <p:spPr/>
        <p:txBody>
          <a:bodyPr/>
          <a:lstStyle/>
          <a:p>
            <a:fld id="{0A297500-7527-634B-90F4-69D0994C32B4}" type="slidenum">
              <a:rPr lang="nl-NL" smtClean="0"/>
              <a:pPr/>
              <a:t>41</a:t>
            </a:fld>
            <a:endParaRPr lang="nl-NL" dirty="0"/>
          </a:p>
        </p:txBody>
      </p:sp>
    </p:spTree>
    <p:extLst>
      <p:ext uri="{BB962C8B-B14F-4D97-AF65-F5344CB8AC3E}">
        <p14:creationId xmlns:p14="http://schemas.microsoft.com/office/powerpoint/2010/main" val="2940695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7AAE43-8693-4043-A7A0-D12F00E61F8D}"/>
              </a:ext>
            </a:extLst>
          </p:cNvPr>
          <p:cNvSpPr>
            <a:spLocks noGrp="1"/>
          </p:cNvSpPr>
          <p:nvPr>
            <p:ph type="sldNum" sz="quarter" idx="12"/>
          </p:nvPr>
        </p:nvSpPr>
        <p:spPr/>
        <p:txBody>
          <a:bodyPr/>
          <a:lstStyle/>
          <a:p>
            <a:fld id="{0A297500-7527-634B-90F4-69D0994C32B4}" type="slidenum">
              <a:rPr lang="nl-NL" smtClean="0"/>
              <a:pPr/>
              <a:t>42</a:t>
            </a:fld>
            <a:endParaRPr lang="nl-NL" dirty="0"/>
          </a:p>
        </p:txBody>
      </p:sp>
      <p:sp>
        <p:nvSpPr>
          <p:cNvPr id="3" name="Content Placeholder 2">
            <a:extLst>
              <a:ext uri="{FF2B5EF4-FFF2-40B4-BE49-F238E27FC236}">
                <a16:creationId xmlns:a16="http://schemas.microsoft.com/office/drawing/2014/main" id="{E97E3870-D115-479C-96EB-F74CA17BD214}"/>
              </a:ext>
            </a:extLst>
          </p:cNvPr>
          <p:cNvSpPr>
            <a:spLocks noGrp="1"/>
          </p:cNvSpPr>
          <p:nvPr>
            <p:ph sz="quarter" idx="13"/>
          </p:nvPr>
        </p:nvSpPr>
        <p:spPr>
          <a:xfrm>
            <a:off x="129304" y="967561"/>
            <a:ext cx="8885389" cy="5518298"/>
          </a:xfrm>
        </p:spPr>
        <p:txBody>
          <a:bodyPr>
            <a:normAutofit fontScale="70000" lnSpcReduction="20000"/>
          </a:bodyPr>
          <a:lstStyle/>
          <a:p>
            <a:pPr>
              <a:lnSpc>
                <a:spcPct val="120000"/>
              </a:lnSpc>
            </a:pPr>
            <a:r>
              <a:rPr lang="nl-BE" dirty="0"/>
              <a:t>Context</a:t>
            </a:r>
          </a:p>
          <a:p>
            <a:pPr lvl="1">
              <a:lnSpc>
                <a:spcPct val="120000"/>
              </a:lnSpc>
            </a:pPr>
            <a:r>
              <a:rPr lang="nl-BE" dirty="0"/>
              <a:t>323 BC: dood van Alexander de Grote, rijk valt uiteen</a:t>
            </a:r>
          </a:p>
          <a:p>
            <a:pPr lvl="1">
              <a:lnSpc>
                <a:spcPct val="120000"/>
              </a:lnSpc>
            </a:pPr>
            <a:r>
              <a:rPr lang="nl-BE" dirty="0"/>
              <a:t>na ong. 300 BC heerst Ptolemeïsche dynastie over Egypte</a:t>
            </a:r>
          </a:p>
          <a:p>
            <a:pPr lvl="1">
              <a:lnSpc>
                <a:spcPct val="120000"/>
              </a:lnSpc>
            </a:pPr>
            <a:r>
              <a:rPr lang="nl-BE" dirty="0"/>
              <a:t>stad Alexandrië in Egypte wordt centrum van de wiskunde</a:t>
            </a:r>
          </a:p>
          <a:p>
            <a:pPr lvl="1">
              <a:lnSpc>
                <a:spcPct val="120000"/>
              </a:lnSpc>
            </a:pPr>
            <a:r>
              <a:rPr lang="nl-BE" dirty="0"/>
              <a:t>vermenging van Griekse en Oosterse tradities</a:t>
            </a:r>
          </a:p>
          <a:p>
            <a:pPr>
              <a:lnSpc>
                <a:spcPct val="120000"/>
              </a:lnSpc>
            </a:pPr>
            <a:r>
              <a:rPr lang="nl-BE" dirty="0"/>
              <a:t>Euclides, ong. 300 v.Chr.</a:t>
            </a:r>
          </a:p>
          <a:p>
            <a:pPr>
              <a:lnSpc>
                <a:spcPct val="120000"/>
              </a:lnSpc>
            </a:pPr>
            <a:r>
              <a:rPr lang="nl-BE" dirty="0"/>
              <a:t>ook eerdere auteurs schreven Elementen, maar niet bewaard gebleven</a:t>
            </a:r>
          </a:p>
          <a:p>
            <a:pPr>
              <a:lnSpc>
                <a:spcPct val="120000"/>
              </a:lnSpc>
            </a:pPr>
            <a:r>
              <a:rPr lang="nl-BE" dirty="0"/>
              <a:t>niet de verzameling van </a:t>
            </a:r>
            <a:r>
              <a:rPr lang="nl-BE" u="sng" dirty="0"/>
              <a:t>alle</a:t>
            </a:r>
            <a:r>
              <a:rPr lang="nl-BE" dirty="0"/>
              <a:t> tot dan toe gekende wiskunde, wel een inleidend handboek met alle </a:t>
            </a:r>
            <a:r>
              <a:rPr lang="nl-BE" u="sng" dirty="0"/>
              <a:t>elementaire</a:t>
            </a:r>
            <a:r>
              <a:rPr lang="nl-BE" dirty="0"/>
              <a:t> wiskunde</a:t>
            </a:r>
          </a:p>
          <a:p>
            <a:pPr>
              <a:lnSpc>
                <a:spcPct val="120000"/>
              </a:lnSpc>
            </a:pPr>
            <a:r>
              <a:rPr lang="nl-BE" dirty="0"/>
              <a:t>steunde op voorgangers: Pythagoreërs, Hippocrates, Eudoxos, </a:t>
            </a:r>
            <a:r>
              <a:rPr lang="nl-BE" dirty="0" err="1"/>
              <a:t>Theaetetus</a:t>
            </a:r>
            <a:r>
              <a:rPr lang="nl-BE" dirty="0"/>
              <a:t>, ..., maar bevat ook nieuwe kennis</a:t>
            </a:r>
          </a:p>
          <a:p>
            <a:pPr>
              <a:lnSpc>
                <a:spcPct val="120000"/>
              </a:lnSpc>
            </a:pPr>
            <a:r>
              <a:rPr lang="nl-BE" dirty="0"/>
              <a:t>in de traditie van Plato en Aristoteles</a:t>
            </a:r>
          </a:p>
          <a:p>
            <a:pPr>
              <a:lnSpc>
                <a:spcPct val="120000"/>
              </a:lnSpc>
            </a:pPr>
            <a:r>
              <a:rPr lang="nl-BE" dirty="0"/>
              <a:t>systematische opbouw van de behandelde kennis</a:t>
            </a:r>
          </a:p>
          <a:p>
            <a:pPr>
              <a:lnSpc>
                <a:spcPct val="120000"/>
              </a:lnSpc>
            </a:pPr>
            <a:endParaRPr lang="nl-BE" dirty="0"/>
          </a:p>
        </p:txBody>
      </p:sp>
      <p:sp>
        <p:nvSpPr>
          <p:cNvPr id="4" name="Title 3">
            <a:extLst>
              <a:ext uri="{FF2B5EF4-FFF2-40B4-BE49-F238E27FC236}">
                <a16:creationId xmlns:a16="http://schemas.microsoft.com/office/drawing/2014/main" id="{20F5AB97-16E5-4CE9-B995-2D7FD10B5D56}"/>
              </a:ext>
            </a:extLst>
          </p:cNvPr>
          <p:cNvSpPr>
            <a:spLocks noGrp="1"/>
          </p:cNvSpPr>
          <p:nvPr>
            <p:ph type="title"/>
          </p:nvPr>
        </p:nvSpPr>
        <p:spPr/>
        <p:txBody>
          <a:bodyPr>
            <a:normAutofit/>
          </a:bodyPr>
          <a:lstStyle/>
          <a:p>
            <a:r>
              <a:rPr lang="nl-BE" dirty="0"/>
              <a:t>De Elementen van Euclides</a:t>
            </a:r>
          </a:p>
        </p:txBody>
      </p:sp>
      <p:pic>
        <p:nvPicPr>
          <p:cNvPr id="5" name="Picture 4" descr="A statue of a bearded person&#10;&#10;Description automatically generated with medium confidence">
            <a:hlinkClick r:id="rId2"/>
            <a:extLst>
              <a:ext uri="{FF2B5EF4-FFF2-40B4-BE49-F238E27FC236}">
                <a16:creationId xmlns:a16="http://schemas.microsoft.com/office/drawing/2014/main" id="{59819CAF-6AF8-BAC7-288E-0906AFFC45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7244" y="1"/>
            <a:ext cx="2016756" cy="3125972"/>
          </a:xfrm>
          <a:prstGeom prst="rect">
            <a:avLst/>
          </a:prstGeom>
        </p:spPr>
      </p:pic>
    </p:spTree>
    <p:extLst>
      <p:ext uri="{BB962C8B-B14F-4D97-AF65-F5344CB8AC3E}">
        <p14:creationId xmlns:p14="http://schemas.microsoft.com/office/powerpoint/2010/main" val="106717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B7A382-F242-4979-929E-767D267A982B}"/>
              </a:ext>
            </a:extLst>
          </p:cNvPr>
          <p:cNvSpPr>
            <a:spLocks noGrp="1"/>
          </p:cNvSpPr>
          <p:nvPr>
            <p:ph type="sldNum" sz="quarter" idx="12"/>
          </p:nvPr>
        </p:nvSpPr>
        <p:spPr/>
        <p:txBody>
          <a:bodyPr/>
          <a:lstStyle/>
          <a:p>
            <a:fld id="{0A297500-7527-634B-90F4-69D0994C32B4}" type="slidenum">
              <a:rPr lang="nl-NL" smtClean="0"/>
              <a:pPr/>
              <a:t>43</a:t>
            </a:fld>
            <a:endParaRPr lang="nl-NL" dirty="0"/>
          </a:p>
        </p:txBody>
      </p:sp>
      <p:sp>
        <p:nvSpPr>
          <p:cNvPr id="3" name="Content Placeholder 2">
            <a:extLst>
              <a:ext uri="{FF2B5EF4-FFF2-40B4-BE49-F238E27FC236}">
                <a16:creationId xmlns:a16="http://schemas.microsoft.com/office/drawing/2014/main" id="{766FF654-E5F1-46B3-BF94-9FDFE6E7FAB2}"/>
              </a:ext>
            </a:extLst>
          </p:cNvPr>
          <p:cNvSpPr>
            <a:spLocks noGrp="1"/>
          </p:cNvSpPr>
          <p:nvPr>
            <p:ph sz="quarter" idx="13"/>
          </p:nvPr>
        </p:nvSpPr>
        <p:spPr>
          <a:xfrm>
            <a:off x="129305" y="1291772"/>
            <a:ext cx="6460276" cy="4874685"/>
          </a:xfrm>
        </p:spPr>
        <p:txBody>
          <a:bodyPr>
            <a:normAutofit fontScale="85000" lnSpcReduction="10000"/>
          </a:bodyPr>
          <a:lstStyle/>
          <a:p>
            <a:r>
              <a:rPr lang="nl-BE" dirty="0"/>
              <a:t>aanvankelijk op papyrus</a:t>
            </a:r>
          </a:p>
          <a:p>
            <a:r>
              <a:rPr lang="nl-BE" dirty="0"/>
              <a:t>veel werken zijn helemaal verloren gegaan</a:t>
            </a:r>
          </a:p>
          <a:p>
            <a:r>
              <a:rPr lang="nl-BE" dirty="0"/>
              <a:t>De Elementen van Euclides zijn via kopieën, kopieën van kopieën, … blijven bestaan</a:t>
            </a:r>
          </a:p>
          <a:p>
            <a:r>
              <a:rPr lang="nl-BE" dirty="0"/>
              <a:t>klein stukje kopie via papyrus Oxyrhynchus uit ong. 100 AD, ontdekt rond 1900</a:t>
            </a:r>
          </a:p>
          <a:p>
            <a:r>
              <a:rPr lang="nl-BE" dirty="0"/>
              <a:t>bij het kopiëren werden fouten gemaakt / aanvullingen gemaakt / vereenvoudigingen doorgevoerd / ‘verbeteringen’ aangebracht / …</a:t>
            </a:r>
          </a:p>
          <a:p>
            <a:r>
              <a:rPr lang="nl-BE" dirty="0"/>
              <a:t>een heel aparte editie: Byrne, 1847</a:t>
            </a:r>
          </a:p>
        </p:txBody>
      </p:sp>
      <p:sp>
        <p:nvSpPr>
          <p:cNvPr id="4" name="Title 3">
            <a:extLst>
              <a:ext uri="{FF2B5EF4-FFF2-40B4-BE49-F238E27FC236}">
                <a16:creationId xmlns:a16="http://schemas.microsoft.com/office/drawing/2014/main" id="{ECEACB69-8E5B-44B5-8950-6D1620BC61A2}"/>
              </a:ext>
            </a:extLst>
          </p:cNvPr>
          <p:cNvSpPr>
            <a:spLocks noGrp="1"/>
          </p:cNvSpPr>
          <p:nvPr>
            <p:ph type="title"/>
          </p:nvPr>
        </p:nvSpPr>
        <p:spPr/>
        <p:txBody>
          <a:bodyPr>
            <a:normAutofit fontScale="90000"/>
          </a:bodyPr>
          <a:lstStyle/>
          <a:p>
            <a:r>
              <a:rPr lang="nl-BE" dirty="0"/>
              <a:t>Hoe kennen we de Griekse</a:t>
            </a:r>
            <a:br>
              <a:rPr lang="nl-BE" dirty="0"/>
            </a:br>
            <a:r>
              <a:rPr lang="nl-BE" dirty="0"/>
              <a:t>wiskunde?</a:t>
            </a:r>
          </a:p>
        </p:txBody>
      </p:sp>
      <p:pic>
        <p:nvPicPr>
          <p:cNvPr id="5" name="Picture 6" descr="A picture containing text, building material&#10;&#10;Description automatically generated">
            <a:hlinkClick r:id="rId2"/>
            <a:extLst>
              <a:ext uri="{FF2B5EF4-FFF2-40B4-BE49-F238E27FC236}">
                <a16:creationId xmlns:a16="http://schemas.microsoft.com/office/drawing/2014/main" id="{E596B883-8036-10DC-C84E-D12E6C1FB3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880" y="1"/>
            <a:ext cx="2463120" cy="1500554"/>
          </a:xfrm>
          <a:prstGeom prst="rect">
            <a:avLst/>
          </a:prstGeom>
        </p:spPr>
      </p:pic>
      <p:pic>
        <p:nvPicPr>
          <p:cNvPr id="6" name="Picture 7" descr="Diagram&#10;&#10;Description automatically generated">
            <a:hlinkClick r:id="rId4"/>
            <a:extLst>
              <a:ext uri="{FF2B5EF4-FFF2-40B4-BE49-F238E27FC236}">
                <a16:creationId xmlns:a16="http://schemas.microsoft.com/office/drawing/2014/main" id="{39FC16E2-6926-780D-8748-B2A81E4DFB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582" y="1500554"/>
            <a:ext cx="2554417" cy="5332345"/>
          </a:xfrm>
          <a:prstGeom prst="rect">
            <a:avLst/>
          </a:prstGeom>
        </p:spPr>
      </p:pic>
    </p:spTree>
    <p:extLst>
      <p:ext uri="{BB962C8B-B14F-4D97-AF65-F5344CB8AC3E}">
        <p14:creationId xmlns:p14="http://schemas.microsoft.com/office/powerpoint/2010/main" val="114282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blinds(horizontal)">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linds(horizontal)">
                                      <p:cBhvr>
                                        <p:cTn id="14" dur="500"/>
                                        <p:tgtEl>
                                          <p:spTgt spid="3">
                                            <p:txEl>
                                              <p:pRg st="3" end="3"/>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7B36D-9209-4BC8-92CC-65B8282055A6}"/>
              </a:ext>
            </a:extLst>
          </p:cNvPr>
          <p:cNvSpPr>
            <a:spLocks noGrp="1"/>
          </p:cNvSpPr>
          <p:nvPr>
            <p:ph type="sldNum" sz="quarter" idx="12"/>
          </p:nvPr>
        </p:nvSpPr>
        <p:spPr/>
        <p:txBody>
          <a:bodyPr/>
          <a:lstStyle/>
          <a:p>
            <a:fld id="{0A297500-7527-634B-90F4-69D0994C32B4}" type="slidenum">
              <a:rPr lang="nl-NL" smtClean="0"/>
              <a:pPr/>
              <a:t>44</a:t>
            </a:fld>
            <a:endParaRPr lang="nl-NL" dirty="0"/>
          </a:p>
        </p:txBody>
      </p:sp>
      <p:sp>
        <p:nvSpPr>
          <p:cNvPr id="3" name="Content Placeholder 2">
            <a:extLst>
              <a:ext uri="{FF2B5EF4-FFF2-40B4-BE49-F238E27FC236}">
                <a16:creationId xmlns:a16="http://schemas.microsoft.com/office/drawing/2014/main" id="{A960C36D-C349-4DE2-BA1E-1F524672B971}"/>
              </a:ext>
            </a:extLst>
          </p:cNvPr>
          <p:cNvSpPr>
            <a:spLocks noGrp="1"/>
          </p:cNvSpPr>
          <p:nvPr>
            <p:ph sz="quarter" idx="13"/>
          </p:nvPr>
        </p:nvSpPr>
        <p:spPr/>
        <p:txBody>
          <a:bodyPr>
            <a:normAutofit fontScale="85000" lnSpcReduction="10000"/>
          </a:bodyPr>
          <a:lstStyle/>
          <a:p>
            <a:r>
              <a:rPr lang="nl-BE" dirty="0"/>
              <a:t>23 definities</a:t>
            </a:r>
          </a:p>
          <a:p>
            <a:pPr lvl="1"/>
            <a:r>
              <a:rPr lang="nl-BE" dirty="0"/>
              <a:t>bv. “Een rechte is lengte zonder breedte” …</a:t>
            </a:r>
          </a:p>
          <a:p>
            <a:r>
              <a:rPr lang="nl-BE" dirty="0"/>
              <a:t>5 postulaten</a:t>
            </a:r>
          </a:p>
          <a:p>
            <a:pPr lvl="1"/>
            <a:r>
              <a:rPr lang="nl-BE" dirty="0"/>
              <a:t>bv. “Het is mogelijk een rechte lijn te trekken van een punt tot een ander punt.” …</a:t>
            </a:r>
          </a:p>
          <a:p>
            <a:r>
              <a:rPr lang="nl-BE" dirty="0"/>
              <a:t>5 axioma’s</a:t>
            </a:r>
          </a:p>
          <a:p>
            <a:pPr lvl="1"/>
            <a:r>
              <a:rPr lang="nl-BE" dirty="0"/>
              <a:t>bv. “Dingen die gelijk zijn aan een derde, zijn ook onderling gelijk.” …</a:t>
            </a:r>
          </a:p>
          <a:p>
            <a:r>
              <a:rPr lang="nl-BE" dirty="0"/>
              <a:t>geen definities in de huidige betekenis; in feite basisbegrippen die juist </a:t>
            </a:r>
            <a:r>
              <a:rPr lang="nl-BE" u="sng" dirty="0"/>
              <a:t>on</a:t>
            </a:r>
            <a:r>
              <a:rPr lang="nl-BE" dirty="0"/>
              <a:t>gedefinieerd blijven (net zoals je axioma’s kunt zien als onbewezen eigenschappen)</a:t>
            </a:r>
          </a:p>
          <a:p>
            <a:r>
              <a:rPr lang="nl-BE" dirty="0"/>
              <a:t>axioma’s in de huidige betekenis komen eerder overeen met de postulaten van Euclides i.p.v. met zijn axioma’s</a:t>
            </a:r>
          </a:p>
        </p:txBody>
      </p:sp>
      <p:sp>
        <p:nvSpPr>
          <p:cNvPr id="4" name="Title 3">
            <a:extLst>
              <a:ext uri="{FF2B5EF4-FFF2-40B4-BE49-F238E27FC236}">
                <a16:creationId xmlns:a16="http://schemas.microsoft.com/office/drawing/2014/main" id="{AF78CE69-97F3-4EFC-9CC5-9C53F53608E1}"/>
              </a:ext>
            </a:extLst>
          </p:cNvPr>
          <p:cNvSpPr>
            <a:spLocks noGrp="1"/>
          </p:cNvSpPr>
          <p:nvPr>
            <p:ph type="title"/>
          </p:nvPr>
        </p:nvSpPr>
        <p:spPr/>
        <p:txBody>
          <a:bodyPr/>
          <a:lstStyle/>
          <a:p>
            <a:r>
              <a:rPr lang="nl-BE" dirty="0"/>
              <a:t>De start</a:t>
            </a:r>
          </a:p>
        </p:txBody>
      </p:sp>
    </p:spTree>
    <p:extLst>
      <p:ext uri="{BB962C8B-B14F-4D97-AF65-F5344CB8AC3E}">
        <p14:creationId xmlns:p14="http://schemas.microsoft.com/office/powerpoint/2010/main" val="272447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27EFAF-914E-42C1-8302-7900697E162A}"/>
              </a:ext>
            </a:extLst>
          </p:cNvPr>
          <p:cNvSpPr>
            <a:spLocks noGrp="1"/>
          </p:cNvSpPr>
          <p:nvPr>
            <p:ph type="sldNum" sz="quarter" idx="12"/>
          </p:nvPr>
        </p:nvSpPr>
        <p:spPr/>
        <p:txBody>
          <a:bodyPr/>
          <a:lstStyle/>
          <a:p>
            <a:fld id="{0A297500-7527-634B-90F4-69D0994C32B4}" type="slidenum">
              <a:rPr lang="nl-NL" smtClean="0"/>
              <a:pPr/>
              <a:t>45</a:t>
            </a:fld>
            <a:endParaRPr lang="nl-NL" dirty="0"/>
          </a:p>
        </p:txBody>
      </p:sp>
      <p:sp>
        <p:nvSpPr>
          <p:cNvPr id="4" name="Title 3">
            <a:extLst>
              <a:ext uri="{FF2B5EF4-FFF2-40B4-BE49-F238E27FC236}">
                <a16:creationId xmlns:a16="http://schemas.microsoft.com/office/drawing/2014/main" id="{AFC56DEC-EE86-4F5E-96E9-64D44E80A21F}"/>
              </a:ext>
            </a:extLst>
          </p:cNvPr>
          <p:cNvSpPr>
            <a:spLocks noGrp="1"/>
          </p:cNvSpPr>
          <p:nvPr>
            <p:ph type="title"/>
          </p:nvPr>
        </p:nvSpPr>
        <p:spPr/>
        <p:txBody>
          <a:bodyPr>
            <a:normAutofit/>
          </a:bodyPr>
          <a:lstStyle/>
          <a:p>
            <a:r>
              <a:rPr lang="nl-BE" dirty="0"/>
              <a:t>Derde postulaat</a:t>
            </a:r>
          </a:p>
        </p:txBody>
      </p:sp>
      <p:pic>
        <p:nvPicPr>
          <p:cNvPr id="2050" name="Picture 2">
            <a:extLst>
              <a:ext uri="{FF2B5EF4-FFF2-40B4-BE49-F238E27FC236}">
                <a16:creationId xmlns:a16="http://schemas.microsoft.com/office/drawing/2014/main" id="{E1EF90E7-7352-4746-ADEB-35889AF8E1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7859" y="1720376"/>
            <a:ext cx="4396141" cy="513762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AF01640-C8A5-4424-9D28-A2C509224CF9}"/>
              </a:ext>
            </a:extLst>
          </p:cNvPr>
          <p:cNvSpPr>
            <a:spLocks noGrp="1"/>
          </p:cNvSpPr>
          <p:nvPr>
            <p:ph sz="quarter" idx="13"/>
          </p:nvPr>
        </p:nvSpPr>
        <p:spPr>
          <a:xfrm>
            <a:off x="129303" y="1291772"/>
            <a:ext cx="4944141" cy="4874685"/>
          </a:xfrm>
        </p:spPr>
        <p:txBody>
          <a:bodyPr>
            <a:normAutofit fontScale="70000" lnSpcReduction="20000"/>
          </a:bodyPr>
          <a:lstStyle/>
          <a:p>
            <a:r>
              <a:rPr lang="nl-BE" sz="2800" dirty="0"/>
              <a:t>“Het is mogelijk een cirkel te construeren met een gegeven middelpunt en een gegeven straal.”</a:t>
            </a:r>
          </a:p>
          <a:p>
            <a:pPr lvl="1"/>
            <a:r>
              <a:rPr lang="nl-BE" dirty="0"/>
              <a:t>ruime interpretatie: cirkel met middelpunt A en straal BC</a:t>
            </a:r>
          </a:p>
          <a:p>
            <a:pPr lvl="1"/>
            <a:r>
              <a:rPr lang="nl-BE" dirty="0"/>
              <a:t>strikte interpretatie: cirkel met middelpunt A en straal AH</a:t>
            </a:r>
          </a:p>
          <a:p>
            <a:r>
              <a:rPr lang="nl-BE" dirty="0"/>
              <a:t>Propositie 2 uit boek 1: ‘strikt’ impliceert ‘ruim’</a:t>
            </a:r>
          </a:p>
          <a:p>
            <a:pPr lvl="1"/>
            <a:r>
              <a:rPr lang="nl-BE" dirty="0"/>
              <a:t>gegeven punt A en lijnstuk BC</a:t>
            </a:r>
          </a:p>
          <a:p>
            <a:pPr lvl="1"/>
            <a:r>
              <a:rPr lang="nl-BE" dirty="0"/>
              <a:t>construeer gelijkzijdige driehoek ABD via bruine en groene cirkel</a:t>
            </a:r>
          </a:p>
          <a:p>
            <a:pPr lvl="1"/>
            <a:r>
              <a:rPr lang="nl-BE" dirty="0"/>
              <a:t>verleng zijdes DA en DB</a:t>
            </a:r>
          </a:p>
          <a:p>
            <a:pPr lvl="1"/>
            <a:r>
              <a:rPr lang="nl-BE" dirty="0"/>
              <a:t>breng BC over naar BG via rode cirkel</a:t>
            </a:r>
          </a:p>
          <a:p>
            <a:pPr lvl="1"/>
            <a:r>
              <a:rPr lang="nl-BE" dirty="0"/>
              <a:t>breng DG over naar DH via blauwe cirkel</a:t>
            </a:r>
          </a:p>
          <a:p>
            <a:pPr lvl="1"/>
            <a:r>
              <a:rPr lang="nl-BE" dirty="0"/>
              <a:t>AH is even lang als BC</a:t>
            </a:r>
          </a:p>
          <a:p>
            <a:endParaRPr lang="nl-BE" dirty="0"/>
          </a:p>
        </p:txBody>
      </p:sp>
      <p:pic>
        <p:nvPicPr>
          <p:cNvPr id="2056" name="Picture 8">
            <a:extLst>
              <a:ext uri="{FF2B5EF4-FFF2-40B4-BE49-F238E27FC236}">
                <a16:creationId xmlns:a16="http://schemas.microsoft.com/office/drawing/2014/main" id="{1FE42C08-A911-4DFE-B772-120600C9A21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66" t="9385" r="4551" b="8475"/>
          <a:stretch/>
        </p:blipFill>
        <p:spPr bwMode="auto">
          <a:xfrm>
            <a:off x="5747634" y="167144"/>
            <a:ext cx="2396590" cy="1437950"/>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3">
            <a:extLst>
              <a:ext uri="{FF2B5EF4-FFF2-40B4-BE49-F238E27FC236}">
                <a16:creationId xmlns:a16="http://schemas.microsoft.com/office/drawing/2014/main" id="{3DC81D2E-43F8-4018-96F9-2B7AEBFE1E7A}"/>
              </a:ext>
            </a:extLst>
          </p:cNvPr>
          <p:cNvSpPr/>
          <p:nvPr/>
        </p:nvSpPr>
        <p:spPr>
          <a:xfrm>
            <a:off x="425860" y="3918780"/>
            <a:ext cx="4396141" cy="2109944"/>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3082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1E5E65-D0A7-129D-8B1B-5E56D20EE7BE}"/>
              </a:ext>
            </a:extLst>
          </p:cNvPr>
          <p:cNvSpPr>
            <a:spLocks noGrp="1"/>
          </p:cNvSpPr>
          <p:nvPr>
            <p:ph type="sldNum" sz="quarter" idx="12"/>
          </p:nvPr>
        </p:nvSpPr>
        <p:spPr/>
        <p:txBody>
          <a:bodyPr/>
          <a:lstStyle/>
          <a:p>
            <a:fld id="{0A297500-7527-634B-90F4-69D0994C32B4}" type="slidenum">
              <a:rPr lang="nl-NL" smtClean="0"/>
              <a:pPr/>
              <a:t>46</a:t>
            </a:fld>
            <a:endParaRPr lang="nl-NL" dirty="0"/>
          </a:p>
        </p:txBody>
      </p:sp>
      <p:sp>
        <p:nvSpPr>
          <p:cNvPr id="3" name="Content Placeholder 2">
            <a:extLst>
              <a:ext uri="{FF2B5EF4-FFF2-40B4-BE49-F238E27FC236}">
                <a16:creationId xmlns:a16="http://schemas.microsoft.com/office/drawing/2014/main" id="{43D7A845-AC46-5320-CCDD-75B54821614F}"/>
              </a:ext>
            </a:extLst>
          </p:cNvPr>
          <p:cNvSpPr>
            <a:spLocks noGrp="1"/>
          </p:cNvSpPr>
          <p:nvPr>
            <p:ph sz="quarter" idx="13"/>
          </p:nvPr>
        </p:nvSpPr>
        <p:spPr/>
        <p:txBody>
          <a:bodyPr/>
          <a:lstStyle/>
          <a:p>
            <a:r>
              <a:rPr lang="nl-BE" dirty="0"/>
              <a:t>kennismaken met de nieuwe manier waarop de Oude Grieken aan wiskunde deden, bijvoorbeeld door hen iets te laten zien uit De Elementen van Euclides, kan ook voor leerlingen een kennismaking zijn met een nieuwe manier om aan wiskunde te doen en kan hen laten nadenken over wat wiskunde is</a:t>
            </a:r>
          </a:p>
          <a:p>
            <a:endParaRPr lang="nl-BE" dirty="0"/>
          </a:p>
        </p:txBody>
      </p:sp>
      <p:sp>
        <p:nvSpPr>
          <p:cNvPr id="4" name="Title 3">
            <a:extLst>
              <a:ext uri="{FF2B5EF4-FFF2-40B4-BE49-F238E27FC236}">
                <a16:creationId xmlns:a16="http://schemas.microsoft.com/office/drawing/2014/main" id="{A2F5CE42-DD23-8364-3B9E-EF0380B2D0F4}"/>
              </a:ext>
            </a:extLst>
          </p:cNvPr>
          <p:cNvSpPr>
            <a:spLocks noGrp="1"/>
          </p:cNvSpPr>
          <p:nvPr>
            <p:ph type="title"/>
          </p:nvPr>
        </p:nvSpPr>
        <p:spPr/>
        <p:txBody>
          <a:bodyPr/>
          <a:lstStyle/>
          <a:p>
            <a:r>
              <a:rPr lang="nl-BE" dirty="0"/>
              <a:t>Terugblik</a:t>
            </a:r>
          </a:p>
        </p:txBody>
      </p:sp>
    </p:spTree>
    <p:extLst>
      <p:ext uri="{BB962C8B-B14F-4D97-AF65-F5344CB8AC3E}">
        <p14:creationId xmlns:p14="http://schemas.microsoft.com/office/powerpoint/2010/main" val="667129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3D85C6-156C-493F-B3D7-06FA0CC20852}"/>
              </a:ext>
            </a:extLst>
          </p:cNvPr>
          <p:cNvSpPr>
            <a:spLocks noGrp="1"/>
          </p:cNvSpPr>
          <p:nvPr>
            <p:ph type="sldNum" sz="quarter" idx="12"/>
          </p:nvPr>
        </p:nvSpPr>
        <p:spPr/>
        <p:txBody>
          <a:bodyPr/>
          <a:lstStyle/>
          <a:p>
            <a:fld id="{0A297500-7527-634B-90F4-69D0994C32B4}" type="slidenum">
              <a:rPr lang="nl-NL" smtClean="0"/>
              <a:pPr/>
              <a:t>47</a:t>
            </a:fld>
            <a:endParaRPr lang="nl-NL" dirty="0"/>
          </a:p>
        </p:txBody>
      </p:sp>
      <p:pic>
        <p:nvPicPr>
          <p:cNvPr id="6" name="Picture 5">
            <a:extLst>
              <a:ext uri="{FF2B5EF4-FFF2-40B4-BE49-F238E27FC236}">
                <a16:creationId xmlns:a16="http://schemas.microsoft.com/office/drawing/2014/main" id="{E51FC223-8A8E-4F66-A606-C14943F4C5CC}"/>
              </a:ext>
            </a:extLst>
          </p:cNvPr>
          <p:cNvPicPr>
            <a:picLocks noChangeAspect="1"/>
          </p:cNvPicPr>
          <p:nvPr/>
        </p:nvPicPr>
        <p:blipFill>
          <a:blip r:embed="rId2"/>
          <a:stretch>
            <a:fillRect/>
          </a:stretch>
        </p:blipFill>
        <p:spPr>
          <a:xfrm>
            <a:off x="4160149" y="1"/>
            <a:ext cx="2614278" cy="3388866"/>
          </a:xfrm>
          <a:prstGeom prst="rect">
            <a:avLst/>
          </a:prstGeom>
        </p:spPr>
      </p:pic>
      <p:sp>
        <p:nvSpPr>
          <p:cNvPr id="3" name="Content Placeholder 2">
            <a:extLst>
              <a:ext uri="{FF2B5EF4-FFF2-40B4-BE49-F238E27FC236}">
                <a16:creationId xmlns:a16="http://schemas.microsoft.com/office/drawing/2014/main" id="{474D79C3-39DE-4CD3-8EF5-641264C74D88}"/>
              </a:ext>
            </a:extLst>
          </p:cNvPr>
          <p:cNvSpPr>
            <a:spLocks noGrp="1"/>
          </p:cNvSpPr>
          <p:nvPr>
            <p:ph sz="quarter" idx="13"/>
          </p:nvPr>
        </p:nvSpPr>
        <p:spPr>
          <a:xfrm>
            <a:off x="129305" y="1291772"/>
            <a:ext cx="4147727" cy="4874685"/>
          </a:xfrm>
        </p:spPr>
        <p:txBody>
          <a:bodyPr>
            <a:normAutofit lnSpcReduction="10000"/>
          </a:bodyPr>
          <a:lstStyle/>
          <a:p>
            <a:r>
              <a:rPr lang="nl-BE" dirty="0"/>
              <a:t>Propositie 47 = (rechtstreekse) stelling van Pythagoras</a:t>
            </a:r>
          </a:p>
          <a:p>
            <a:r>
              <a:rPr lang="nl-BE" dirty="0"/>
              <a:t>opp. AFGC</a:t>
            </a:r>
          </a:p>
          <a:p>
            <a:pPr marL="288000" lvl="1" indent="0">
              <a:buNone/>
            </a:pPr>
            <a:r>
              <a:rPr lang="nl-BE" dirty="0"/>
              <a:t>= 2 maal opp. AFB</a:t>
            </a:r>
          </a:p>
          <a:p>
            <a:pPr marL="864000" lvl="3" indent="0">
              <a:buNone/>
            </a:pPr>
            <a:r>
              <a:rPr lang="nl-BE" dirty="0"/>
              <a:t>(basis AF, hoogte AC)</a:t>
            </a:r>
          </a:p>
          <a:p>
            <a:pPr marL="288000" lvl="1" indent="0">
              <a:buNone/>
            </a:pPr>
            <a:r>
              <a:rPr lang="nl-BE" dirty="0"/>
              <a:t>= 2 maal opp. ACD</a:t>
            </a:r>
          </a:p>
          <a:p>
            <a:pPr marL="864000" lvl="3" indent="0">
              <a:buNone/>
            </a:pPr>
            <a:r>
              <a:rPr lang="nl-BE" dirty="0"/>
              <a:t>(roteer rond A)</a:t>
            </a:r>
          </a:p>
          <a:p>
            <a:pPr marL="288000" lvl="1" indent="0">
              <a:buNone/>
            </a:pPr>
            <a:r>
              <a:rPr lang="nl-BE" dirty="0"/>
              <a:t>= opp. rechthoek ADL</a:t>
            </a:r>
          </a:p>
          <a:p>
            <a:pPr marL="864000" lvl="3" indent="0">
              <a:buNone/>
            </a:pPr>
            <a:r>
              <a:rPr lang="nl-BE" dirty="0"/>
              <a:t>(basis AD, hoogte DL)</a:t>
            </a:r>
          </a:p>
          <a:p>
            <a:r>
              <a:rPr lang="nl-BE" dirty="0"/>
              <a:t>…</a:t>
            </a:r>
          </a:p>
        </p:txBody>
      </p:sp>
      <p:sp>
        <p:nvSpPr>
          <p:cNvPr id="4" name="Title 3">
            <a:extLst>
              <a:ext uri="{FF2B5EF4-FFF2-40B4-BE49-F238E27FC236}">
                <a16:creationId xmlns:a16="http://schemas.microsoft.com/office/drawing/2014/main" id="{AC629711-91F6-4C18-9927-9284EDA8EB3A}"/>
              </a:ext>
            </a:extLst>
          </p:cNvPr>
          <p:cNvSpPr>
            <a:spLocks noGrp="1"/>
          </p:cNvSpPr>
          <p:nvPr>
            <p:ph type="title"/>
          </p:nvPr>
        </p:nvSpPr>
        <p:spPr/>
        <p:txBody>
          <a:bodyPr>
            <a:normAutofit fontScale="90000"/>
          </a:bodyPr>
          <a:lstStyle/>
          <a:p>
            <a:r>
              <a:rPr lang="nl-BE" dirty="0"/>
              <a:t>Boek 1: stelling van </a:t>
            </a:r>
            <a:br>
              <a:rPr lang="nl-BE" dirty="0"/>
            </a:br>
            <a:r>
              <a:rPr lang="nl-BE" dirty="0"/>
              <a:t>Pythagoras</a:t>
            </a:r>
          </a:p>
        </p:txBody>
      </p:sp>
      <p:pic>
        <p:nvPicPr>
          <p:cNvPr id="8" name="Picture 7">
            <a:hlinkClick r:id="rId3"/>
            <a:extLst>
              <a:ext uri="{FF2B5EF4-FFF2-40B4-BE49-F238E27FC236}">
                <a16:creationId xmlns:a16="http://schemas.microsoft.com/office/drawing/2014/main" id="{11DB8324-1179-44B5-A53C-06A507E18B93}"/>
              </a:ext>
            </a:extLst>
          </p:cNvPr>
          <p:cNvPicPr>
            <a:picLocks noChangeAspect="1"/>
          </p:cNvPicPr>
          <p:nvPr/>
        </p:nvPicPr>
        <p:blipFill rotWithShape="1">
          <a:blip r:embed="rId4"/>
          <a:srcRect l="5395" t="11588" r="-6" b="597"/>
          <a:stretch/>
        </p:blipFill>
        <p:spPr>
          <a:xfrm>
            <a:off x="5220000" y="4194000"/>
            <a:ext cx="3924000" cy="2664000"/>
          </a:xfrm>
          <a:prstGeom prst="rect">
            <a:avLst/>
          </a:prstGeom>
        </p:spPr>
      </p:pic>
      <p:sp>
        <p:nvSpPr>
          <p:cNvPr id="7" name="Rechthoek 3">
            <a:extLst>
              <a:ext uri="{FF2B5EF4-FFF2-40B4-BE49-F238E27FC236}">
                <a16:creationId xmlns:a16="http://schemas.microsoft.com/office/drawing/2014/main" id="{EF9BAD80-2019-42C1-B439-E61D0B13D919}"/>
              </a:ext>
            </a:extLst>
          </p:cNvPr>
          <p:cNvSpPr/>
          <p:nvPr/>
        </p:nvSpPr>
        <p:spPr>
          <a:xfrm>
            <a:off x="672994" y="3469134"/>
            <a:ext cx="4396141" cy="379998"/>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3">
            <a:extLst>
              <a:ext uri="{FF2B5EF4-FFF2-40B4-BE49-F238E27FC236}">
                <a16:creationId xmlns:a16="http://schemas.microsoft.com/office/drawing/2014/main" id="{5822967E-6E4C-4552-92A1-73B59D18A7AB}"/>
              </a:ext>
            </a:extLst>
          </p:cNvPr>
          <p:cNvSpPr/>
          <p:nvPr/>
        </p:nvSpPr>
        <p:spPr>
          <a:xfrm>
            <a:off x="672993" y="4279460"/>
            <a:ext cx="4396141" cy="379998"/>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3">
            <a:extLst>
              <a:ext uri="{FF2B5EF4-FFF2-40B4-BE49-F238E27FC236}">
                <a16:creationId xmlns:a16="http://schemas.microsoft.com/office/drawing/2014/main" id="{CAA26392-E1F1-41D1-8E7A-48748FB08748}"/>
              </a:ext>
            </a:extLst>
          </p:cNvPr>
          <p:cNvSpPr/>
          <p:nvPr/>
        </p:nvSpPr>
        <p:spPr>
          <a:xfrm>
            <a:off x="672993" y="5089786"/>
            <a:ext cx="4396141" cy="379998"/>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Picture 12">
            <a:hlinkClick r:id="rId5"/>
            <a:extLst>
              <a:ext uri="{FF2B5EF4-FFF2-40B4-BE49-F238E27FC236}">
                <a16:creationId xmlns:a16="http://schemas.microsoft.com/office/drawing/2014/main" id="{42FD4C0A-7172-53CB-9C44-635F7F3D9E75}"/>
              </a:ext>
            </a:extLst>
          </p:cNvPr>
          <p:cNvPicPr>
            <a:picLocks noChangeAspect="1"/>
          </p:cNvPicPr>
          <p:nvPr/>
        </p:nvPicPr>
        <p:blipFill>
          <a:blip r:embed="rId6"/>
          <a:stretch>
            <a:fillRect/>
          </a:stretch>
        </p:blipFill>
        <p:spPr>
          <a:xfrm>
            <a:off x="6950718" y="1"/>
            <a:ext cx="2193281" cy="3388866"/>
          </a:xfrm>
          <a:prstGeom prst="rect">
            <a:avLst/>
          </a:prstGeom>
        </p:spPr>
      </p:pic>
    </p:spTree>
    <p:extLst>
      <p:ext uri="{BB962C8B-B14F-4D97-AF65-F5344CB8AC3E}">
        <p14:creationId xmlns:p14="http://schemas.microsoft.com/office/powerpoint/2010/main" val="5534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0" grpId="0" animBg="1"/>
      <p:bldP spid="10"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EAC63-5CBD-C33E-ECA9-41D0C6D0E14C}"/>
              </a:ext>
            </a:extLst>
          </p:cNvPr>
          <p:cNvSpPr>
            <a:spLocks noGrp="1"/>
          </p:cNvSpPr>
          <p:nvPr>
            <p:ph type="title"/>
          </p:nvPr>
        </p:nvSpPr>
        <p:spPr/>
        <p:txBody>
          <a:bodyPr/>
          <a:lstStyle/>
          <a:p>
            <a:r>
              <a:rPr lang="nl-BE" dirty="0"/>
              <a:t>China en India over de stelling van Pythagoras</a:t>
            </a:r>
          </a:p>
        </p:txBody>
      </p:sp>
      <p:sp>
        <p:nvSpPr>
          <p:cNvPr id="3" name="Text Placeholder 2">
            <a:extLst>
              <a:ext uri="{FF2B5EF4-FFF2-40B4-BE49-F238E27FC236}">
                <a16:creationId xmlns:a16="http://schemas.microsoft.com/office/drawing/2014/main" id="{FE2BC2AE-30FD-1E68-CD3B-5E13ABCD098F}"/>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158AF3CF-309C-E2F4-230A-492017645047}"/>
              </a:ext>
            </a:extLst>
          </p:cNvPr>
          <p:cNvSpPr>
            <a:spLocks noGrp="1"/>
          </p:cNvSpPr>
          <p:nvPr>
            <p:ph type="sldNum" sz="quarter" idx="17"/>
          </p:nvPr>
        </p:nvSpPr>
        <p:spPr/>
        <p:txBody>
          <a:bodyPr/>
          <a:lstStyle/>
          <a:p>
            <a:fld id="{0A297500-7527-634B-90F4-69D0994C32B4}" type="slidenum">
              <a:rPr lang="nl-NL" smtClean="0"/>
              <a:pPr/>
              <a:t>48</a:t>
            </a:fld>
            <a:endParaRPr lang="nl-NL" dirty="0"/>
          </a:p>
        </p:txBody>
      </p:sp>
    </p:spTree>
    <p:extLst>
      <p:ext uri="{BB962C8B-B14F-4D97-AF65-F5344CB8AC3E}">
        <p14:creationId xmlns:p14="http://schemas.microsoft.com/office/powerpoint/2010/main" val="1479918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35AF9C-EF3B-4610-883B-2B368ED0359A}"/>
              </a:ext>
            </a:extLst>
          </p:cNvPr>
          <p:cNvSpPr>
            <a:spLocks noGrp="1"/>
          </p:cNvSpPr>
          <p:nvPr>
            <p:ph sz="half" idx="1"/>
          </p:nvPr>
        </p:nvSpPr>
        <p:spPr>
          <a:xfrm>
            <a:off x="129305" y="1309945"/>
            <a:ext cx="5399625" cy="4825139"/>
          </a:xfrm>
        </p:spPr>
        <p:txBody>
          <a:bodyPr>
            <a:normAutofit fontScale="77500" lnSpcReduction="20000"/>
          </a:bodyPr>
          <a:lstStyle/>
          <a:p>
            <a:r>
              <a:rPr lang="nl-BE" dirty="0" err="1"/>
              <a:t>Zhou</a:t>
            </a:r>
            <a:r>
              <a:rPr lang="nl-BE" dirty="0"/>
              <a:t> bi </a:t>
            </a:r>
            <a:r>
              <a:rPr lang="nl-BE" dirty="0" err="1"/>
              <a:t>suan</a:t>
            </a:r>
            <a:r>
              <a:rPr lang="nl-BE" dirty="0"/>
              <a:t> </a:t>
            </a:r>
            <a:r>
              <a:rPr lang="nl-BE" dirty="0" err="1"/>
              <a:t>jing</a:t>
            </a:r>
            <a:r>
              <a:rPr lang="nl-BE" dirty="0"/>
              <a:t> (The Mathematical Classic of the </a:t>
            </a:r>
            <a:r>
              <a:rPr lang="nl-BE" dirty="0" err="1"/>
              <a:t>Zhou</a:t>
            </a:r>
            <a:r>
              <a:rPr lang="nl-BE" dirty="0"/>
              <a:t> Gnomon, 1ste eeuw v.Chr.) en latere commentaren, aanvullingen en interpretaties</a:t>
            </a:r>
          </a:p>
          <a:p>
            <a:r>
              <a:rPr lang="nl-BE" dirty="0"/>
              <a:t>Chinezen gebruikten het concept driehoek niet</a:t>
            </a:r>
          </a:p>
          <a:p>
            <a:r>
              <a:rPr lang="nl-BE" dirty="0"/>
              <a:t>in plaats daarvan</a:t>
            </a:r>
          </a:p>
          <a:p>
            <a:pPr lvl="1"/>
            <a:r>
              <a:rPr lang="nl-BE" dirty="0" err="1"/>
              <a:t>gu</a:t>
            </a:r>
            <a:r>
              <a:rPr lang="nl-BE" dirty="0"/>
              <a:t> = hoogte</a:t>
            </a:r>
          </a:p>
          <a:p>
            <a:pPr lvl="1"/>
            <a:r>
              <a:rPr lang="nl-BE" dirty="0" err="1"/>
              <a:t>gou</a:t>
            </a:r>
            <a:r>
              <a:rPr lang="nl-BE" dirty="0"/>
              <a:t> = schaduw = basis</a:t>
            </a:r>
          </a:p>
          <a:p>
            <a:pPr lvl="1"/>
            <a:r>
              <a:rPr lang="nl-BE" dirty="0" err="1"/>
              <a:t>xian</a:t>
            </a:r>
            <a:r>
              <a:rPr lang="nl-BE" dirty="0"/>
              <a:t> = snaar</a:t>
            </a:r>
          </a:p>
          <a:p>
            <a:r>
              <a:rPr lang="nl-BE" dirty="0"/>
              <a:t>ook het Griekse woord </a:t>
            </a:r>
            <a:r>
              <a:rPr lang="nl-BE" dirty="0" err="1"/>
              <a:t>hypothenusa</a:t>
            </a:r>
            <a:r>
              <a:rPr lang="nl-BE" dirty="0"/>
              <a:t> voor schuine zijde betekent ‘snaar’!</a:t>
            </a:r>
          </a:p>
          <a:p>
            <a:r>
              <a:rPr lang="nl-BE" dirty="0" err="1"/>
              <a:t>gou</a:t>
            </a:r>
            <a:r>
              <a:rPr lang="nl-BE" dirty="0"/>
              <a:t>-</a:t>
            </a:r>
            <a:r>
              <a:rPr lang="nl-BE" dirty="0" err="1"/>
              <a:t>gu</a:t>
            </a:r>
            <a:r>
              <a:rPr lang="nl-BE" dirty="0"/>
              <a:t>-relatie = stelling van Pythagoras</a:t>
            </a:r>
          </a:p>
        </p:txBody>
      </p:sp>
      <p:sp>
        <p:nvSpPr>
          <p:cNvPr id="2" name="Slide Number Placeholder 1">
            <a:extLst>
              <a:ext uri="{FF2B5EF4-FFF2-40B4-BE49-F238E27FC236}">
                <a16:creationId xmlns:a16="http://schemas.microsoft.com/office/drawing/2014/main" id="{9953D696-EE92-4F8B-829C-820BD8801E46}"/>
              </a:ext>
            </a:extLst>
          </p:cNvPr>
          <p:cNvSpPr>
            <a:spLocks noGrp="1"/>
          </p:cNvSpPr>
          <p:nvPr>
            <p:ph type="sldNum" sz="quarter" idx="12"/>
          </p:nvPr>
        </p:nvSpPr>
        <p:spPr/>
        <p:txBody>
          <a:bodyPr/>
          <a:lstStyle/>
          <a:p>
            <a:fld id="{0A297500-7527-634B-90F4-69D0994C32B4}" type="slidenum">
              <a:rPr lang="nl-NL" smtClean="0"/>
              <a:pPr/>
              <a:t>49</a:t>
            </a:fld>
            <a:endParaRPr lang="nl-NL" dirty="0"/>
          </a:p>
        </p:txBody>
      </p:sp>
      <p:sp>
        <p:nvSpPr>
          <p:cNvPr id="4" name="Title 3">
            <a:extLst>
              <a:ext uri="{FF2B5EF4-FFF2-40B4-BE49-F238E27FC236}">
                <a16:creationId xmlns:a16="http://schemas.microsoft.com/office/drawing/2014/main" id="{BECAE520-6ECE-4446-B350-7B112C2EB794}"/>
              </a:ext>
            </a:extLst>
          </p:cNvPr>
          <p:cNvSpPr>
            <a:spLocks noGrp="1"/>
          </p:cNvSpPr>
          <p:nvPr>
            <p:ph type="title"/>
          </p:nvPr>
        </p:nvSpPr>
        <p:spPr/>
        <p:txBody>
          <a:bodyPr>
            <a:normAutofit/>
          </a:bodyPr>
          <a:lstStyle/>
          <a:p>
            <a:r>
              <a:rPr lang="nl-BE" dirty="0" err="1"/>
              <a:t>Gou-gu</a:t>
            </a:r>
            <a:endParaRPr lang="nl-BE" dirty="0"/>
          </a:p>
        </p:txBody>
      </p:sp>
      <p:pic>
        <p:nvPicPr>
          <p:cNvPr id="6" name="Picture 5">
            <a:extLst>
              <a:ext uri="{FF2B5EF4-FFF2-40B4-BE49-F238E27FC236}">
                <a16:creationId xmlns:a16="http://schemas.microsoft.com/office/drawing/2014/main" id="{C8BC782A-95D4-4E89-AAB2-9DC5D5F9C689}"/>
              </a:ext>
            </a:extLst>
          </p:cNvPr>
          <p:cNvPicPr>
            <a:picLocks noChangeAspect="1"/>
          </p:cNvPicPr>
          <p:nvPr/>
        </p:nvPicPr>
        <p:blipFill>
          <a:blip r:embed="rId2"/>
          <a:stretch>
            <a:fillRect/>
          </a:stretch>
        </p:blipFill>
        <p:spPr>
          <a:xfrm>
            <a:off x="5397911" y="-1"/>
            <a:ext cx="3746090" cy="3722481"/>
          </a:xfrm>
          <a:prstGeom prst="rect">
            <a:avLst/>
          </a:prstGeom>
        </p:spPr>
      </p:pic>
      <p:pic>
        <p:nvPicPr>
          <p:cNvPr id="8" name="Picture 7">
            <a:extLst>
              <a:ext uri="{FF2B5EF4-FFF2-40B4-BE49-F238E27FC236}">
                <a16:creationId xmlns:a16="http://schemas.microsoft.com/office/drawing/2014/main" id="{7E16BE1B-086A-41F8-929E-8EF2C2BAFCB5}"/>
              </a:ext>
            </a:extLst>
          </p:cNvPr>
          <p:cNvPicPr>
            <a:picLocks noChangeAspect="1"/>
          </p:cNvPicPr>
          <p:nvPr/>
        </p:nvPicPr>
        <p:blipFill>
          <a:blip r:embed="rId3"/>
          <a:stretch>
            <a:fillRect/>
          </a:stretch>
        </p:blipFill>
        <p:spPr>
          <a:xfrm>
            <a:off x="6007511" y="3754183"/>
            <a:ext cx="3136490" cy="3103817"/>
          </a:xfrm>
          <a:prstGeom prst="rect">
            <a:avLst/>
          </a:prstGeom>
        </p:spPr>
      </p:pic>
    </p:spTree>
    <p:extLst>
      <p:ext uri="{BB962C8B-B14F-4D97-AF65-F5344CB8AC3E}">
        <p14:creationId xmlns:p14="http://schemas.microsoft.com/office/powerpoint/2010/main" val="380623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95B43-6766-4B24-AFB3-FC200B1139D4}"/>
              </a:ext>
            </a:extLst>
          </p:cNvPr>
          <p:cNvSpPr>
            <a:spLocks noGrp="1"/>
          </p:cNvSpPr>
          <p:nvPr>
            <p:ph sz="half" idx="1"/>
          </p:nvPr>
        </p:nvSpPr>
        <p:spPr>
          <a:xfrm>
            <a:off x="129305" y="1309945"/>
            <a:ext cx="4293839" cy="4825139"/>
          </a:xfrm>
        </p:spPr>
        <p:txBody>
          <a:bodyPr>
            <a:normAutofit fontScale="70000" lnSpcReduction="20000"/>
          </a:bodyPr>
          <a:lstStyle/>
          <a:p>
            <a:pPr>
              <a:lnSpc>
                <a:spcPct val="120000"/>
              </a:lnSpc>
            </a:pPr>
            <a:r>
              <a:rPr lang="nl-BE" dirty="0"/>
              <a:t>(</a:t>
            </a:r>
            <a:r>
              <a:rPr lang="nl-BE" dirty="0" err="1"/>
              <a:t>credits</a:t>
            </a:r>
            <a:r>
              <a:rPr lang="nl-BE" dirty="0"/>
              <a:t> figuur: meestal via link in de figuur)</a:t>
            </a:r>
          </a:p>
          <a:p>
            <a:pPr>
              <a:lnSpc>
                <a:spcPct val="120000"/>
              </a:lnSpc>
            </a:pPr>
            <a:r>
              <a:rPr lang="nl-BE" dirty="0"/>
              <a:t>1950, tijdens opgraving geleid door Jean de </a:t>
            </a:r>
            <a:r>
              <a:rPr lang="nl-BE" dirty="0" err="1"/>
              <a:t>Heinzelin</a:t>
            </a:r>
            <a:r>
              <a:rPr lang="nl-BE" dirty="0"/>
              <a:t> nabij Ishango, </a:t>
            </a:r>
            <a:r>
              <a:rPr lang="nl-BE" dirty="0" err="1"/>
              <a:t>Democratic</a:t>
            </a:r>
            <a:r>
              <a:rPr lang="nl-BE" dirty="0"/>
              <a:t> </a:t>
            </a:r>
            <a:r>
              <a:rPr lang="nl-BE" dirty="0" err="1"/>
              <a:t>Republic</a:t>
            </a:r>
            <a:r>
              <a:rPr lang="nl-BE" dirty="0"/>
              <a:t> of Congo</a:t>
            </a:r>
          </a:p>
          <a:p>
            <a:pPr>
              <a:lnSpc>
                <a:spcPct val="120000"/>
              </a:lnSpc>
            </a:pPr>
            <a:r>
              <a:rPr lang="nl-BE" dirty="0"/>
              <a:t>bewaard in het Koninklijk Belgisch Instituut voor Natuurwetenschappen</a:t>
            </a:r>
          </a:p>
          <a:p>
            <a:pPr>
              <a:lnSpc>
                <a:spcPct val="120000"/>
              </a:lnSpc>
            </a:pPr>
            <a:r>
              <a:rPr lang="nl-BE" dirty="0"/>
              <a:t>gedateerd op ong. 20 000 v. Chr.</a:t>
            </a:r>
          </a:p>
          <a:p>
            <a:pPr>
              <a:lnSpc>
                <a:spcPct val="120000"/>
              </a:lnSpc>
            </a:pPr>
            <a:r>
              <a:rPr lang="nl-BE" dirty="0"/>
              <a:t>niet het oudste, dat is het beentje van </a:t>
            </a:r>
            <a:r>
              <a:rPr lang="nl-BE" dirty="0" err="1"/>
              <a:t>Lebombo</a:t>
            </a:r>
            <a:r>
              <a:rPr lang="nl-BE" dirty="0"/>
              <a:t>, 35 000 BC, Swaziland/South-</a:t>
            </a:r>
            <a:r>
              <a:rPr lang="nl-BE" dirty="0" err="1"/>
              <a:t>Africa</a:t>
            </a:r>
            <a:endParaRPr lang="nl-BE" dirty="0"/>
          </a:p>
        </p:txBody>
      </p:sp>
      <p:sp>
        <p:nvSpPr>
          <p:cNvPr id="5" name="Content Placeholder 4">
            <a:extLst>
              <a:ext uri="{FF2B5EF4-FFF2-40B4-BE49-F238E27FC236}">
                <a16:creationId xmlns:a16="http://schemas.microsoft.com/office/drawing/2014/main" id="{4673B84E-3B9C-4CAA-B1A5-8849605CE20D}"/>
              </a:ext>
            </a:extLst>
          </p:cNvPr>
          <p:cNvSpPr>
            <a:spLocks noGrp="1"/>
          </p:cNvSpPr>
          <p:nvPr>
            <p:ph sz="half" idx="2"/>
          </p:nvPr>
        </p:nvSpPr>
        <p:spPr/>
        <p:txBody>
          <a:bodyPr>
            <a:normAutofit fontScale="47500" lnSpcReduction="20000"/>
          </a:bodyPr>
          <a:lstStyle/>
          <a:p>
            <a:endParaRPr lang="nl-BE" dirty="0"/>
          </a:p>
          <a:p>
            <a:endParaRPr lang="nl-BE" dirty="0"/>
          </a:p>
          <a:p>
            <a:endParaRPr lang="nl-BE" dirty="0"/>
          </a:p>
          <a:p>
            <a:endParaRPr lang="nl-BE" dirty="0"/>
          </a:p>
          <a:p>
            <a:endParaRPr lang="nl-BE" dirty="0"/>
          </a:p>
          <a:p>
            <a:endParaRPr lang="nl-BE" dirty="0"/>
          </a:p>
          <a:p>
            <a:endParaRPr lang="nl-BE" dirty="0"/>
          </a:p>
          <a:p>
            <a:endParaRPr lang="en-US" dirty="0"/>
          </a:p>
          <a:p>
            <a:endParaRPr lang="en-US" dirty="0"/>
          </a:p>
          <a:p>
            <a:endParaRPr lang="en-US" dirty="0"/>
          </a:p>
          <a:p>
            <a:endParaRPr lang="en-US" dirty="0"/>
          </a:p>
          <a:p>
            <a:endParaRPr lang="en-US" dirty="0"/>
          </a:p>
          <a:p>
            <a:pPr marL="0" indent="0">
              <a:buNone/>
            </a:pPr>
            <a:r>
              <a:rPr lang="en-US" dirty="0" err="1"/>
              <a:t>Figuur</a:t>
            </a:r>
            <a:r>
              <a:rPr lang="en-US" dirty="0"/>
              <a:t> </a:t>
            </a:r>
            <a:r>
              <a:rPr lang="en-US" dirty="0" err="1"/>
              <a:t>onderaan</a:t>
            </a:r>
            <a:r>
              <a:rPr lang="en-US" dirty="0"/>
              <a:t> </a:t>
            </a:r>
            <a:r>
              <a:rPr lang="en-US" dirty="0" err="1"/>
              <a:t>uit</a:t>
            </a:r>
            <a:r>
              <a:rPr lang="en-US" dirty="0"/>
              <a:t>: </a:t>
            </a:r>
            <a:r>
              <a:rPr lang="en-US" dirty="0" err="1"/>
              <a:t>Pejlare</a:t>
            </a:r>
            <a:r>
              <a:rPr lang="en-US" dirty="0"/>
              <a:t>, J., </a:t>
            </a:r>
            <a:r>
              <a:rPr lang="en-US" dirty="0" err="1"/>
              <a:t>Bråting</a:t>
            </a:r>
            <a:r>
              <a:rPr lang="en-US" dirty="0"/>
              <a:t>, K. (2019). Writing the History of Mathematics: Interpretations of the Mathematics of the Past and Its Relation to the Mathematics of Today. In: Handbook of the Mathematics of the Arts and Sciences: 1-26.</a:t>
            </a:r>
            <a:endParaRPr lang="nl-BE" dirty="0"/>
          </a:p>
        </p:txBody>
      </p:sp>
      <p:sp>
        <p:nvSpPr>
          <p:cNvPr id="2" name="Slide Number Placeholder 1">
            <a:extLst>
              <a:ext uri="{FF2B5EF4-FFF2-40B4-BE49-F238E27FC236}">
                <a16:creationId xmlns:a16="http://schemas.microsoft.com/office/drawing/2014/main" id="{A5CEB960-9F6E-4221-85EC-415719C6302A}"/>
              </a:ext>
            </a:extLst>
          </p:cNvPr>
          <p:cNvSpPr>
            <a:spLocks noGrp="1"/>
          </p:cNvSpPr>
          <p:nvPr>
            <p:ph type="sldNum" sz="quarter" idx="12"/>
          </p:nvPr>
        </p:nvSpPr>
        <p:spPr/>
        <p:txBody>
          <a:bodyPr/>
          <a:lstStyle/>
          <a:p>
            <a:fld id="{0A297500-7527-634B-90F4-69D0994C32B4}" type="slidenum">
              <a:rPr lang="nl-NL" smtClean="0"/>
              <a:pPr/>
              <a:t>5</a:t>
            </a:fld>
            <a:endParaRPr lang="nl-NL" dirty="0"/>
          </a:p>
        </p:txBody>
      </p:sp>
      <p:sp>
        <p:nvSpPr>
          <p:cNvPr id="4" name="Title 3">
            <a:extLst>
              <a:ext uri="{FF2B5EF4-FFF2-40B4-BE49-F238E27FC236}">
                <a16:creationId xmlns:a16="http://schemas.microsoft.com/office/drawing/2014/main" id="{A782F366-25CC-40C0-87D0-8109DE1434D6}"/>
              </a:ext>
            </a:extLst>
          </p:cNvPr>
          <p:cNvSpPr>
            <a:spLocks noGrp="1"/>
          </p:cNvSpPr>
          <p:nvPr>
            <p:ph type="title"/>
          </p:nvPr>
        </p:nvSpPr>
        <p:spPr/>
        <p:txBody>
          <a:bodyPr/>
          <a:lstStyle/>
          <a:p>
            <a:r>
              <a:rPr lang="nl-BE" dirty="0"/>
              <a:t>Het </a:t>
            </a:r>
            <a:r>
              <a:rPr lang="nl-BE" dirty="0" err="1"/>
              <a:t>Ishango</a:t>
            </a:r>
            <a:r>
              <a:rPr lang="nl-BE" dirty="0"/>
              <a:t>-beentje</a:t>
            </a:r>
          </a:p>
        </p:txBody>
      </p:sp>
      <p:pic>
        <p:nvPicPr>
          <p:cNvPr id="6" name="Picture 5">
            <a:hlinkClick r:id="rId3"/>
            <a:extLst>
              <a:ext uri="{FF2B5EF4-FFF2-40B4-BE49-F238E27FC236}">
                <a16:creationId xmlns:a16="http://schemas.microsoft.com/office/drawing/2014/main" id="{0A953C39-D92E-4713-9BDE-A5C0483756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6839" y="0"/>
            <a:ext cx="3097161" cy="2064774"/>
          </a:xfrm>
          <a:prstGeom prst="rect">
            <a:avLst/>
          </a:prstGeom>
        </p:spPr>
      </p:pic>
      <p:pic>
        <p:nvPicPr>
          <p:cNvPr id="7" name="Content Placeholder 5" descr="Pejlare, J., Bråting, K. (2019). Writing the History of Mathematics: Interpretations of the Mathematics of the Past and Its Relation to the Mathematics of Today. In: Handbook of the Mathematics of the Arts and Sciences: 1-26, http://dx.doi.org/10.1007/978-3-319-70658-0">
            <a:extLst>
              <a:ext uri="{FF2B5EF4-FFF2-40B4-BE49-F238E27FC236}">
                <a16:creationId xmlns:a16="http://schemas.microsoft.com/office/drawing/2014/main" id="{EEB6E741-530E-4EA7-B1FF-0C37B787B30D}"/>
              </a:ext>
            </a:extLst>
          </p:cNvPr>
          <p:cNvPicPr>
            <a:picLocks noChangeAspect="1"/>
          </p:cNvPicPr>
          <p:nvPr/>
        </p:nvPicPr>
        <p:blipFill>
          <a:blip r:embed="rId5"/>
          <a:stretch>
            <a:fillRect/>
          </a:stretch>
        </p:blipFill>
        <p:spPr>
          <a:xfrm>
            <a:off x="4306529" y="2176641"/>
            <a:ext cx="4837472" cy="2630906"/>
          </a:xfrm>
          <a:prstGeom prst="rect">
            <a:avLst/>
          </a:prstGeom>
        </p:spPr>
      </p:pic>
    </p:spTree>
    <p:extLst>
      <p:ext uri="{BB962C8B-B14F-4D97-AF65-F5344CB8AC3E}">
        <p14:creationId xmlns:p14="http://schemas.microsoft.com/office/powerpoint/2010/main" val="285458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CB2130-9354-00A4-4D12-C02500419F93}"/>
              </a:ext>
            </a:extLst>
          </p:cNvPr>
          <p:cNvSpPr>
            <a:spLocks noGrp="1"/>
          </p:cNvSpPr>
          <p:nvPr>
            <p:ph type="sldNum" sz="quarter" idx="12"/>
          </p:nvPr>
        </p:nvSpPr>
        <p:spPr>
          <a:xfrm>
            <a:off x="128134" y="6234826"/>
            <a:ext cx="605388" cy="623174"/>
          </a:xfrm>
        </p:spPr>
        <p:txBody>
          <a:bodyPr/>
          <a:lstStyle/>
          <a:p>
            <a:fld id="{0A297500-7527-634B-90F4-69D0994C32B4}" type="slidenum">
              <a:rPr lang="nl-NL" smtClean="0"/>
              <a:pPr/>
              <a:t>50</a:t>
            </a:fld>
            <a:endParaRPr lang="nl-NL" dirty="0"/>
          </a:p>
        </p:txBody>
      </p:sp>
      <p:sp>
        <p:nvSpPr>
          <p:cNvPr id="3" name="Content Placeholder 2">
            <a:extLst>
              <a:ext uri="{FF2B5EF4-FFF2-40B4-BE49-F238E27FC236}">
                <a16:creationId xmlns:a16="http://schemas.microsoft.com/office/drawing/2014/main" id="{109A5E95-61E9-069E-BD32-6D66E6247C72}"/>
              </a:ext>
            </a:extLst>
          </p:cNvPr>
          <p:cNvSpPr>
            <a:spLocks noGrp="1"/>
          </p:cNvSpPr>
          <p:nvPr>
            <p:ph sz="quarter" idx="13"/>
          </p:nvPr>
        </p:nvSpPr>
        <p:spPr>
          <a:xfrm>
            <a:off x="129305" y="1291772"/>
            <a:ext cx="5145728" cy="5050413"/>
          </a:xfrm>
        </p:spPr>
        <p:txBody>
          <a:bodyPr>
            <a:normAutofit fontScale="77500" lnSpcReduction="20000"/>
          </a:bodyPr>
          <a:lstStyle/>
          <a:p>
            <a:pPr>
              <a:lnSpc>
                <a:spcPct val="120000"/>
              </a:lnSpc>
            </a:pPr>
            <a:r>
              <a:rPr lang="nl-BE" dirty="0"/>
              <a:t>verplaats de delen van de kleine vierkanten die </a:t>
            </a:r>
            <a:r>
              <a:rPr lang="nl-BE" u="sng" dirty="0"/>
              <a:t>buiten</a:t>
            </a:r>
            <a:r>
              <a:rPr lang="nl-BE" dirty="0"/>
              <a:t> het grote vierkant liggen naar </a:t>
            </a:r>
            <a:r>
              <a:rPr lang="nl-BE" u="sng" dirty="0"/>
              <a:t>binnen</a:t>
            </a:r>
            <a:r>
              <a:rPr lang="nl-BE" dirty="0"/>
              <a:t> het grote vierkant</a:t>
            </a:r>
          </a:p>
          <a:p>
            <a:pPr>
              <a:lnSpc>
                <a:spcPct val="120000"/>
              </a:lnSpc>
            </a:pPr>
            <a:r>
              <a:rPr lang="nl-BE" dirty="0"/>
              <a:t>… op de volgende manier</a:t>
            </a:r>
          </a:p>
          <a:p>
            <a:pPr>
              <a:lnSpc>
                <a:spcPct val="120000"/>
              </a:lnSpc>
            </a:pPr>
            <a:r>
              <a:rPr lang="nl-BE" dirty="0"/>
              <a:t>op basis van </a:t>
            </a:r>
            <a:r>
              <a:rPr lang="nl-BE" u="sng" dirty="0"/>
              <a:t>een</a:t>
            </a:r>
            <a:r>
              <a:rPr lang="nl-BE" dirty="0"/>
              <a:t> mogelijke interpretatie van de tekst bij de figuur in een later werk (</a:t>
            </a:r>
            <a:r>
              <a:rPr lang="en-US" dirty="0"/>
              <a:t>Jiu </a:t>
            </a:r>
            <a:r>
              <a:rPr lang="en-US" dirty="0" err="1"/>
              <a:t>zhang</a:t>
            </a:r>
            <a:r>
              <a:rPr lang="en-US" dirty="0"/>
              <a:t> </a:t>
            </a:r>
            <a:r>
              <a:rPr lang="en-US" dirty="0" err="1"/>
              <a:t>suan</a:t>
            </a:r>
            <a:r>
              <a:rPr lang="en-US" dirty="0"/>
              <a:t> </a:t>
            </a:r>
            <a:r>
              <a:rPr lang="en-US" dirty="0" err="1"/>
              <a:t>shu</a:t>
            </a:r>
            <a:r>
              <a:rPr lang="en-US" dirty="0"/>
              <a:t>, Nine Chapters on Mathematical Procedures, 3de </a:t>
            </a:r>
            <a:r>
              <a:rPr lang="en-US" dirty="0" err="1"/>
              <a:t>eeuw</a:t>
            </a:r>
            <a:r>
              <a:rPr lang="en-US" dirty="0"/>
              <a:t> </a:t>
            </a:r>
            <a:r>
              <a:rPr lang="en-US" dirty="0" err="1"/>
              <a:t>n.Chr</a:t>
            </a:r>
            <a:r>
              <a:rPr lang="en-US" dirty="0"/>
              <a:t>. op basis van </a:t>
            </a:r>
            <a:r>
              <a:rPr lang="en-US" dirty="0" err="1"/>
              <a:t>werk</a:t>
            </a:r>
            <a:r>
              <a:rPr lang="en-US" dirty="0"/>
              <a:t> </a:t>
            </a:r>
            <a:r>
              <a:rPr lang="en-US" dirty="0" err="1"/>
              <a:t>uit</a:t>
            </a:r>
            <a:r>
              <a:rPr lang="en-US" dirty="0"/>
              <a:t> de 1ste </a:t>
            </a:r>
            <a:r>
              <a:rPr lang="en-US" dirty="0" err="1"/>
              <a:t>eeuw</a:t>
            </a:r>
            <a:r>
              <a:rPr lang="en-US" dirty="0"/>
              <a:t> </a:t>
            </a:r>
            <a:r>
              <a:rPr lang="en-US" dirty="0" err="1"/>
              <a:t>v.Chr</a:t>
            </a:r>
            <a:r>
              <a:rPr lang="en-US" dirty="0"/>
              <a:t>.) die </a:t>
            </a:r>
            <a:r>
              <a:rPr lang="en-US" dirty="0" err="1"/>
              <a:t>verloren</a:t>
            </a:r>
            <a:r>
              <a:rPr lang="en-US" dirty="0"/>
              <a:t> </a:t>
            </a:r>
            <a:r>
              <a:rPr lang="en-US" dirty="0" err="1"/>
              <a:t>gegaan</a:t>
            </a:r>
            <a:r>
              <a:rPr lang="en-US" dirty="0"/>
              <a:t> is</a:t>
            </a:r>
            <a:endParaRPr lang="nl-BE" dirty="0"/>
          </a:p>
          <a:p>
            <a:pPr>
              <a:lnSpc>
                <a:spcPct val="120000"/>
              </a:lnSpc>
            </a:pPr>
            <a:endParaRPr lang="nl-BE" dirty="0"/>
          </a:p>
        </p:txBody>
      </p:sp>
      <p:sp>
        <p:nvSpPr>
          <p:cNvPr id="4" name="Title 3">
            <a:extLst>
              <a:ext uri="{FF2B5EF4-FFF2-40B4-BE49-F238E27FC236}">
                <a16:creationId xmlns:a16="http://schemas.microsoft.com/office/drawing/2014/main" id="{072D932E-06FB-5B61-C73A-1E88A3A2FBC0}"/>
              </a:ext>
            </a:extLst>
          </p:cNvPr>
          <p:cNvSpPr>
            <a:spLocks noGrp="1"/>
          </p:cNvSpPr>
          <p:nvPr>
            <p:ph type="title"/>
          </p:nvPr>
        </p:nvSpPr>
        <p:spPr/>
        <p:txBody>
          <a:bodyPr>
            <a:normAutofit fontScale="90000"/>
          </a:bodyPr>
          <a:lstStyle/>
          <a:p>
            <a:r>
              <a:rPr lang="nl-BE" dirty="0"/>
              <a:t>Bewijs van </a:t>
            </a:r>
            <a:r>
              <a:rPr lang="nl-BE" dirty="0" err="1"/>
              <a:t>gou</a:t>
            </a:r>
            <a:r>
              <a:rPr lang="nl-BE" dirty="0"/>
              <a:t>-</a:t>
            </a:r>
            <a:r>
              <a:rPr lang="nl-BE" dirty="0" err="1"/>
              <a:t>gu</a:t>
            </a:r>
            <a:r>
              <a:rPr lang="nl-BE" dirty="0"/>
              <a:t>-relatie</a:t>
            </a:r>
            <a:br>
              <a:rPr lang="nl-BE" dirty="0"/>
            </a:br>
            <a:r>
              <a:rPr lang="nl-BE" dirty="0"/>
              <a:t>via out-in-principe</a:t>
            </a:r>
          </a:p>
        </p:txBody>
      </p:sp>
      <p:pic>
        <p:nvPicPr>
          <p:cNvPr id="8" name="Picture 7">
            <a:hlinkClick r:id="rId3"/>
            <a:extLst>
              <a:ext uri="{FF2B5EF4-FFF2-40B4-BE49-F238E27FC236}">
                <a16:creationId xmlns:a16="http://schemas.microsoft.com/office/drawing/2014/main" id="{6F25C6C1-9A14-D46A-6ADD-C3001B80DE37}"/>
              </a:ext>
            </a:extLst>
          </p:cNvPr>
          <p:cNvPicPr>
            <a:picLocks noChangeAspect="1"/>
          </p:cNvPicPr>
          <p:nvPr/>
        </p:nvPicPr>
        <p:blipFill>
          <a:blip r:embed="rId4"/>
          <a:stretch>
            <a:fillRect/>
          </a:stretch>
        </p:blipFill>
        <p:spPr>
          <a:xfrm>
            <a:off x="5531846" y="0"/>
            <a:ext cx="1712827" cy="2187869"/>
          </a:xfrm>
          <a:prstGeom prst="rect">
            <a:avLst/>
          </a:prstGeom>
        </p:spPr>
      </p:pic>
      <p:pic>
        <p:nvPicPr>
          <p:cNvPr id="10" name="Picture 9">
            <a:hlinkClick r:id="rId3"/>
            <a:extLst>
              <a:ext uri="{FF2B5EF4-FFF2-40B4-BE49-F238E27FC236}">
                <a16:creationId xmlns:a16="http://schemas.microsoft.com/office/drawing/2014/main" id="{C771FF2D-A3A3-CCAC-25D8-58B02E5FFF04}"/>
              </a:ext>
            </a:extLst>
          </p:cNvPr>
          <p:cNvPicPr>
            <a:picLocks noChangeAspect="1"/>
          </p:cNvPicPr>
          <p:nvPr/>
        </p:nvPicPr>
        <p:blipFill>
          <a:blip r:embed="rId5"/>
          <a:stretch>
            <a:fillRect/>
          </a:stretch>
        </p:blipFill>
        <p:spPr>
          <a:xfrm>
            <a:off x="7245025" y="0"/>
            <a:ext cx="1793116" cy="2187869"/>
          </a:xfrm>
          <a:prstGeom prst="rect">
            <a:avLst/>
          </a:prstGeom>
        </p:spPr>
      </p:pic>
      <p:pic>
        <p:nvPicPr>
          <p:cNvPr id="12" name="Picture 11">
            <a:hlinkClick r:id="rId3"/>
            <a:extLst>
              <a:ext uri="{FF2B5EF4-FFF2-40B4-BE49-F238E27FC236}">
                <a16:creationId xmlns:a16="http://schemas.microsoft.com/office/drawing/2014/main" id="{2F6ABC42-B421-0DA1-929A-F1F7DE4F4EEE}"/>
              </a:ext>
            </a:extLst>
          </p:cNvPr>
          <p:cNvPicPr>
            <a:picLocks noChangeAspect="1"/>
          </p:cNvPicPr>
          <p:nvPr/>
        </p:nvPicPr>
        <p:blipFill>
          <a:blip r:embed="rId6"/>
          <a:srcRect l="2265" r="3102"/>
          <a:stretch>
            <a:fillRect/>
          </a:stretch>
        </p:blipFill>
        <p:spPr>
          <a:xfrm>
            <a:off x="5486845" y="2186197"/>
            <a:ext cx="3657155" cy="4671803"/>
          </a:xfrm>
          <a:prstGeom prst="rect">
            <a:avLst/>
          </a:prstGeom>
        </p:spPr>
      </p:pic>
      <p:sp>
        <p:nvSpPr>
          <p:cNvPr id="5" name="Rechthoek 3">
            <a:extLst>
              <a:ext uri="{FF2B5EF4-FFF2-40B4-BE49-F238E27FC236}">
                <a16:creationId xmlns:a16="http://schemas.microsoft.com/office/drawing/2014/main" id="{BF74329B-0C5C-55F9-5741-BD3634B84B0B}"/>
              </a:ext>
            </a:extLst>
          </p:cNvPr>
          <p:cNvSpPr/>
          <p:nvPr/>
        </p:nvSpPr>
        <p:spPr>
          <a:xfrm>
            <a:off x="5380892" y="2186197"/>
            <a:ext cx="3763108" cy="4671803"/>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92428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35AF9C-EF3B-4610-883B-2B368ED0359A}"/>
                  </a:ext>
                </a:extLst>
              </p:cNvPr>
              <p:cNvSpPr>
                <a:spLocks noGrp="1"/>
              </p:cNvSpPr>
              <p:nvPr>
                <p:ph sz="half" idx="1"/>
              </p:nvPr>
            </p:nvSpPr>
            <p:spPr>
              <a:xfrm>
                <a:off x="129305" y="1309945"/>
                <a:ext cx="8885390" cy="4825139"/>
              </a:xfrm>
            </p:spPr>
            <p:txBody>
              <a:bodyPr>
                <a:normAutofit fontScale="92500" lnSpcReduction="20000"/>
              </a:bodyPr>
              <a:lstStyle/>
              <a:p>
                <a:pPr>
                  <a:lnSpc>
                    <a:spcPct val="120000"/>
                  </a:lnSpc>
                </a:pPr>
                <a:r>
                  <a:rPr lang="nl-BE" dirty="0"/>
                  <a:t>Chinese wiskundigen toonden wel interesse voor het verantwoorden van hun methoden, maar anders dan de Grieken</a:t>
                </a:r>
              </a:p>
              <a:p>
                <a:pPr lvl="1">
                  <a:lnSpc>
                    <a:spcPct val="120000"/>
                  </a:lnSpc>
                </a:pPr>
                <a:r>
                  <a:rPr lang="nl-BE" dirty="0"/>
                  <a:t>geen axiomatisch opgebouwde theorie</a:t>
                </a:r>
              </a:p>
              <a:p>
                <a:pPr lvl="1">
                  <a:lnSpc>
                    <a:spcPct val="120000"/>
                  </a:lnSpc>
                </a:pPr>
                <a:r>
                  <a:rPr lang="nl-BE" dirty="0"/>
                  <a:t>wel via voorbeelden, figuren, verantwoorden waarom een methode werkt, soms enkel voor een bepaalde categorie, …</a:t>
                </a:r>
              </a:p>
              <a:p>
                <a:pPr>
                  <a:lnSpc>
                    <a:spcPct val="120000"/>
                  </a:lnSpc>
                </a:pPr>
                <a:r>
                  <a:rPr lang="nl-BE" dirty="0"/>
                  <a:t>‘bewijs’ voor de 3-4-5-driehoek alleen zou natuurlijk een beetje flauw zijn</a:t>
                </a:r>
              </a:p>
              <a:p>
                <a:pPr lvl="1">
                  <a:lnSpc>
                    <a:spcPct val="120000"/>
                  </a:lnSpc>
                </a:pPr>
                <a:r>
                  <a:rPr lang="nl-BE" dirty="0"/>
                  <a:t>klopt dit puzzelbewijs ook voor een algemene driehoek met rechthoekszijden </a:t>
                </a:r>
                <a14:m>
                  <m:oMath xmlns:m="http://schemas.openxmlformats.org/officeDocument/2006/math">
                    <m:r>
                      <a:rPr lang="nl-BE" b="0" i="1" smtClean="0">
                        <a:latin typeface="Cambria Math" panose="02040503050406030204" pitchFamily="18" charset="0"/>
                      </a:rPr>
                      <m:t>𝑎</m:t>
                    </m:r>
                    <m:r>
                      <a:rPr lang="nl-BE" b="0" i="1" smtClean="0">
                        <a:latin typeface="Cambria Math" panose="02040503050406030204" pitchFamily="18" charset="0"/>
                      </a:rPr>
                      <m:t>≥</m:t>
                    </m:r>
                    <m:r>
                      <a:rPr lang="nl-BE" b="0" i="1" smtClean="0">
                        <a:latin typeface="Cambria Math" panose="02040503050406030204" pitchFamily="18" charset="0"/>
                      </a:rPr>
                      <m:t>𝑏</m:t>
                    </m:r>
                  </m:oMath>
                </a14:m>
                <a:r>
                  <a:rPr lang="nl-BE" dirty="0"/>
                  <a:t> en schuine zijde </a:t>
                </a:r>
                <a14:m>
                  <m:oMath xmlns:m="http://schemas.openxmlformats.org/officeDocument/2006/math">
                    <m:r>
                      <a:rPr lang="nl-BE" b="0" i="1" smtClean="0">
                        <a:latin typeface="Cambria Math" panose="02040503050406030204" pitchFamily="18" charset="0"/>
                      </a:rPr>
                      <m:t>𝑐</m:t>
                    </m:r>
                  </m:oMath>
                </a14:m>
                <a:r>
                  <a:rPr lang="nl-BE" dirty="0"/>
                  <a:t>?</a:t>
                </a:r>
              </a:p>
              <a:p>
                <a:pPr lvl="1">
                  <a:lnSpc>
                    <a:spcPct val="120000"/>
                  </a:lnSpc>
                </a:pPr>
                <a:r>
                  <a:rPr lang="nl-BE" dirty="0"/>
                  <a:t>zie volgende slides!</a:t>
                </a:r>
              </a:p>
            </p:txBody>
          </p:sp>
        </mc:Choice>
        <mc:Fallback xmlns="">
          <p:sp>
            <p:nvSpPr>
              <p:cNvPr id="3" name="Content Placeholder 2">
                <a:extLst>
                  <a:ext uri="{FF2B5EF4-FFF2-40B4-BE49-F238E27FC236}">
                    <a16:creationId xmlns:a16="http://schemas.microsoft.com/office/drawing/2014/main" id="{4C35AF9C-EF3B-4610-883B-2B368ED0359A}"/>
                  </a:ext>
                </a:extLst>
              </p:cNvPr>
              <p:cNvSpPr>
                <a:spLocks noGrp="1" noRot="1" noChangeAspect="1" noMove="1" noResize="1" noEditPoints="1" noAdjustHandles="1" noChangeArrowheads="1" noChangeShapeType="1" noTextEdit="1"/>
              </p:cNvSpPr>
              <p:nvPr>
                <p:ph sz="half" idx="1"/>
              </p:nvPr>
            </p:nvSpPr>
            <p:spPr>
              <a:xfrm>
                <a:off x="129305" y="1309945"/>
                <a:ext cx="8885390" cy="4825139"/>
              </a:xfrm>
              <a:blipFill>
                <a:blip r:embed="rId2"/>
                <a:stretch>
                  <a:fillRect l="-1029" t="-1138"/>
                </a:stretch>
              </a:blipFill>
            </p:spPr>
            <p:txBody>
              <a:bodyPr/>
              <a:lstStyle/>
              <a:p>
                <a:r>
                  <a:rPr lang="nl-BE">
                    <a:noFill/>
                  </a:rPr>
                  <a:t> </a:t>
                </a:r>
              </a:p>
            </p:txBody>
          </p:sp>
        </mc:Fallback>
      </mc:AlternateContent>
      <p:sp>
        <p:nvSpPr>
          <p:cNvPr id="2" name="Slide Number Placeholder 1">
            <a:extLst>
              <a:ext uri="{FF2B5EF4-FFF2-40B4-BE49-F238E27FC236}">
                <a16:creationId xmlns:a16="http://schemas.microsoft.com/office/drawing/2014/main" id="{9953D696-EE92-4F8B-829C-820BD8801E46}"/>
              </a:ext>
            </a:extLst>
          </p:cNvPr>
          <p:cNvSpPr>
            <a:spLocks noGrp="1"/>
          </p:cNvSpPr>
          <p:nvPr>
            <p:ph type="sldNum" sz="quarter" idx="12"/>
          </p:nvPr>
        </p:nvSpPr>
        <p:spPr/>
        <p:txBody>
          <a:bodyPr/>
          <a:lstStyle/>
          <a:p>
            <a:fld id="{0A297500-7527-634B-90F4-69D0994C32B4}" type="slidenum">
              <a:rPr lang="nl-NL" smtClean="0"/>
              <a:pPr/>
              <a:t>51</a:t>
            </a:fld>
            <a:endParaRPr lang="nl-NL" dirty="0"/>
          </a:p>
        </p:txBody>
      </p:sp>
      <p:sp>
        <p:nvSpPr>
          <p:cNvPr id="4" name="Title 3">
            <a:extLst>
              <a:ext uri="{FF2B5EF4-FFF2-40B4-BE49-F238E27FC236}">
                <a16:creationId xmlns:a16="http://schemas.microsoft.com/office/drawing/2014/main" id="{BECAE520-6ECE-4446-B350-7B112C2EB794}"/>
              </a:ext>
            </a:extLst>
          </p:cNvPr>
          <p:cNvSpPr>
            <a:spLocks noGrp="1"/>
          </p:cNvSpPr>
          <p:nvPr>
            <p:ph type="title"/>
          </p:nvPr>
        </p:nvSpPr>
        <p:spPr/>
        <p:txBody>
          <a:bodyPr>
            <a:normAutofit/>
          </a:bodyPr>
          <a:lstStyle/>
          <a:p>
            <a:r>
              <a:rPr lang="nl-BE" dirty="0" err="1"/>
              <a:t>Gou</a:t>
            </a:r>
            <a:r>
              <a:rPr lang="nl-BE" dirty="0"/>
              <a:t>-</a:t>
            </a:r>
            <a:r>
              <a:rPr lang="nl-BE" dirty="0" err="1"/>
              <a:t>gu</a:t>
            </a:r>
            <a:r>
              <a:rPr lang="nl-BE" dirty="0"/>
              <a:t>-relatie en het out-in-principe </a:t>
            </a:r>
          </a:p>
        </p:txBody>
      </p:sp>
    </p:spTree>
    <p:extLst>
      <p:ext uri="{BB962C8B-B14F-4D97-AF65-F5344CB8AC3E}">
        <p14:creationId xmlns:p14="http://schemas.microsoft.com/office/powerpoint/2010/main" val="421382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a:extLst>
              <a:ext uri="{FF2B5EF4-FFF2-40B4-BE49-F238E27FC236}">
                <a16:creationId xmlns:a16="http://schemas.microsoft.com/office/drawing/2014/main" id="{A079F382-E07C-772E-ECC2-2629A42955E9}"/>
              </a:ext>
            </a:extLst>
          </p:cNvPr>
          <p:cNvPicPr>
            <a:picLocks noChangeAspect="1"/>
          </p:cNvPicPr>
          <p:nvPr/>
        </p:nvPicPr>
        <p:blipFill>
          <a:blip r:embed="rId4"/>
          <a:stretch>
            <a:fillRect/>
          </a:stretch>
        </p:blipFill>
        <p:spPr>
          <a:xfrm>
            <a:off x="3142412" y="923097"/>
            <a:ext cx="6001588" cy="5934903"/>
          </a:xfrm>
          <a:prstGeom prst="rect">
            <a:avLst/>
          </a:prstGeom>
        </p:spPr>
      </p:pic>
      <p:sp>
        <p:nvSpPr>
          <p:cNvPr id="2" name="Slide Number Placeholder 1">
            <a:extLst>
              <a:ext uri="{FF2B5EF4-FFF2-40B4-BE49-F238E27FC236}">
                <a16:creationId xmlns:a16="http://schemas.microsoft.com/office/drawing/2014/main" id="{8D5ED848-E6F4-7266-7F91-FB2CF765BE06}"/>
              </a:ext>
            </a:extLst>
          </p:cNvPr>
          <p:cNvSpPr>
            <a:spLocks noGrp="1"/>
          </p:cNvSpPr>
          <p:nvPr>
            <p:ph type="sldNum" sz="quarter" idx="12"/>
          </p:nvPr>
        </p:nvSpPr>
        <p:spPr/>
        <p:txBody>
          <a:bodyPr/>
          <a:lstStyle/>
          <a:p>
            <a:fld id="{0A297500-7527-634B-90F4-69D0994C32B4}" type="slidenum">
              <a:rPr lang="nl-NL" smtClean="0"/>
              <a:pPr/>
              <a:t>52</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556093-4D2F-85AF-66CC-E0EBA81481F8}"/>
                  </a:ext>
                </a:extLst>
              </p:cNvPr>
              <p:cNvSpPr>
                <a:spLocks noGrp="1"/>
              </p:cNvSpPr>
              <p:nvPr>
                <p:ph sz="quarter" idx="13"/>
              </p:nvPr>
            </p:nvSpPr>
            <p:spPr>
              <a:xfrm>
                <a:off x="129305" y="1291772"/>
                <a:ext cx="2955949" cy="4745613"/>
              </a:xfrm>
            </p:spPr>
            <p:txBody>
              <a:bodyPr>
                <a:normAutofit fontScale="70000" lnSpcReduction="20000"/>
              </a:bodyPr>
              <a:lstStyle/>
              <a:p>
                <a:pPr>
                  <a:lnSpc>
                    <a:spcPct val="120000"/>
                  </a:lnSpc>
                </a:pPr>
                <a:r>
                  <a:rPr lang="nl-BE" dirty="0"/>
                  <a:t>d.w.z. voor rechthoekige driehoeken met rechtszijden </a:t>
                </a:r>
                <a14:m>
                  <m:oMath xmlns:m="http://schemas.openxmlformats.org/officeDocument/2006/math">
                    <m:r>
                      <a:rPr lang="nl-BE" b="0" i="1" smtClean="0">
                        <a:latin typeface="Cambria Math" panose="02040503050406030204" pitchFamily="18" charset="0"/>
                      </a:rPr>
                      <m:t>𝑎</m:t>
                    </m:r>
                    <m:r>
                      <a:rPr lang="nl-BE" b="0" i="1" smtClean="0">
                        <a:latin typeface="Cambria Math" panose="02040503050406030204" pitchFamily="18" charset="0"/>
                      </a:rPr>
                      <m:t>≥</m:t>
                    </m:r>
                    <m:r>
                      <a:rPr lang="nl-BE" b="0" i="1" smtClean="0">
                        <a:latin typeface="Cambria Math" panose="02040503050406030204" pitchFamily="18" charset="0"/>
                      </a:rPr>
                      <m:t>𝑏</m:t>
                    </m:r>
                  </m:oMath>
                </a14:m>
                <a:r>
                  <a:rPr lang="nl-BE" dirty="0"/>
                  <a:t> en schuine zijde </a:t>
                </a:r>
                <a14:m>
                  <m:oMath xmlns:m="http://schemas.openxmlformats.org/officeDocument/2006/math">
                    <m:r>
                      <a:rPr lang="nl-BE" b="0" i="1" smtClean="0">
                        <a:latin typeface="Cambria Math" panose="02040503050406030204" pitchFamily="18" charset="0"/>
                      </a:rPr>
                      <m:t>𝑐</m:t>
                    </m:r>
                  </m:oMath>
                </a14:m>
                <a:r>
                  <a:rPr lang="nl-BE" dirty="0"/>
                  <a:t>?</a:t>
                </a:r>
              </a:p>
              <a:p>
                <a:pPr>
                  <a:lnSpc>
                    <a:spcPct val="120000"/>
                  </a:lnSpc>
                </a:pPr>
                <a:r>
                  <a:rPr lang="nl-BE" dirty="0"/>
                  <a:t>zie </a:t>
                </a:r>
                <a:r>
                  <a:rPr lang="nl-BE" dirty="0" err="1"/>
                  <a:t>Geogebrabestand</a:t>
                </a:r>
                <a:endParaRPr lang="nl-BE" dirty="0"/>
              </a:p>
              <a:p>
                <a:pPr>
                  <a:lnSpc>
                    <a:spcPct val="120000"/>
                  </a:lnSpc>
                </a:pPr>
                <a:r>
                  <a:rPr lang="nl-BE" dirty="0"/>
                  <a:t>niet volledig algemeen</a:t>
                </a:r>
              </a:p>
              <a:p>
                <a:pPr>
                  <a:lnSpc>
                    <a:spcPct val="120000"/>
                  </a:lnSpc>
                </a:pPr>
                <a:r>
                  <a:rPr lang="nl-BE" dirty="0"/>
                  <a:t>lukt enkel als </a:t>
                </a:r>
                <a14:m>
                  <m:oMath xmlns:m="http://schemas.openxmlformats.org/officeDocument/2006/math">
                    <m:r>
                      <a:rPr lang="nl-BE" b="0" i="1" smtClean="0">
                        <a:latin typeface="Cambria Math" panose="02040503050406030204" pitchFamily="18" charset="0"/>
                      </a:rPr>
                      <m:t>𝑎</m:t>
                    </m:r>
                    <m:r>
                      <a:rPr lang="nl-BE" b="0" i="1" smtClean="0">
                        <a:latin typeface="Cambria Math" panose="02040503050406030204" pitchFamily="18" charset="0"/>
                      </a:rPr>
                      <m:t>&lt;2</m:t>
                    </m:r>
                    <m:r>
                      <a:rPr lang="nl-BE" b="0" i="1" smtClean="0">
                        <a:latin typeface="Cambria Math" panose="02040503050406030204" pitchFamily="18" charset="0"/>
                      </a:rPr>
                      <m:t>𝑏</m:t>
                    </m:r>
                  </m:oMath>
                </a14:m>
                <a:endParaRPr lang="nl-BE" dirty="0"/>
              </a:p>
              <a:p>
                <a:pPr>
                  <a:lnSpc>
                    <a:spcPct val="120000"/>
                  </a:lnSpc>
                </a:pPr>
                <a:r>
                  <a:rPr lang="nl-BE" dirty="0"/>
                  <a:t>gelijkaardig bewijs dat </a:t>
                </a:r>
                <a:r>
                  <a:rPr lang="nl-BE" dirty="0" err="1"/>
                  <a:t>wèl</a:t>
                </a:r>
                <a:r>
                  <a:rPr lang="nl-BE" dirty="0"/>
                  <a:t> algemeen geldt op volgende slide</a:t>
                </a:r>
              </a:p>
              <a:p>
                <a:pPr>
                  <a:lnSpc>
                    <a:spcPct val="120000"/>
                  </a:lnSpc>
                </a:pPr>
                <a:endParaRPr lang="nl-BE" dirty="0"/>
              </a:p>
            </p:txBody>
          </p:sp>
        </mc:Choice>
        <mc:Fallback xmlns="">
          <p:sp>
            <p:nvSpPr>
              <p:cNvPr id="3" name="Content Placeholder 2">
                <a:extLst>
                  <a:ext uri="{FF2B5EF4-FFF2-40B4-BE49-F238E27FC236}">
                    <a16:creationId xmlns:a16="http://schemas.microsoft.com/office/drawing/2014/main" id="{AC556093-4D2F-85AF-66CC-E0EBA81481F8}"/>
                  </a:ext>
                </a:extLst>
              </p:cNvPr>
              <p:cNvSpPr>
                <a:spLocks noGrp="1" noRot="1" noChangeAspect="1" noMove="1" noResize="1" noEditPoints="1" noAdjustHandles="1" noChangeArrowheads="1" noChangeShapeType="1" noTextEdit="1"/>
              </p:cNvSpPr>
              <p:nvPr>
                <p:ph sz="quarter" idx="13"/>
              </p:nvPr>
            </p:nvSpPr>
            <p:spPr>
              <a:xfrm>
                <a:off x="129305" y="1291772"/>
                <a:ext cx="2955949" cy="4745613"/>
              </a:xfrm>
              <a:blipFill>
                <a:blip r:embed="rId5"/>
                <a:stretch>
                  <a:fillRect l="-1856" t="-643" r="-1649" b="-771"/>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30C8BF35-BA9A-FC00-79FB-3A31BB4EB620}"/>
              </a:ext>
            </a:extLst>
          </p:cNvPr>
          <p:cNvSpPr>
            <a:spLocks noGrp="1"/>
          </p:cNvSpPr>
          <p:nvPr>
            <p:ph type="title"/>
          </p:nvPr>
        </p:nvSpPr>
        <p:spPr/>
        <p:txBody>
          <a:bodyPr/>
          <a:lstStyle/>
          <a:p>
            <a:r>
              <a:rPr lang="nl-BE" dirty="0"/>
              <a:t>Klopt het bewijs in het algemeen?</a:t>
            </a:r>
          </a:p>
        </p:txBody>
      </p:sp>
      <p:sp>
        <p:nvSpPr>
          <p:cNvPr id="9" name="Rechthoek 3">
            <a:extLst>
              <a:ext uri="{FF2B5EF4-FFF2-40B4-BE49-F238E27FC236}">
                <a16:creationId xmlns:a16="http://schemas.microsoft.com/office/drawing/2014/main" id="{FF7C6228-E79B-358A-A073-E3C76FD48910}"/>
              </a:ext>
            </a:extLst>
          </p:cNvPr>
          <p:cNvSpPr/>
          <p:nvPr/>
        </p:nvSpPr>
        <p:spPr>
          <a:xfrm>
            <a:off x="5534450" y="1431829"/>
            <a:ext cx="632439" cy="244432"/>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3">
            <a:extLst>
              <a:ext uri="{FF2B5EF4-FFF2-40B4-BE49-F238E27FC236}">
                <a16:creationId xmlns:a16="http://schemas.microsoft.com/office/drawing/2014/main" id="{13ACEA51-A024-B874-A1E1-40C3CEEABA5B}"/>
              </a:ext>
            </a:extLst>
          </p:cNvPr>
          <p:cNvSpPr/>
          <p:nvPr/>
        </p:nvSpPr>
        <p:spPr>
          <a:xfrm>
            <a:off x="8332716" y="4061709"/>
            <a:ext cx="524213" cy="223225"/>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3">
            <a:extLst>
              <a:ext uri="{FF2B5EF4-FFF2-40B4-BE49-F238E27FC236}">
                <a16:creationId xmlns:a16="http://schemas.microsoft.com/office/drawing/2014/main" id="{2004AE11-BC67-F665-F818-49ABD5AC9592}"/>
              </a:ext>
            </a:extLst>
          </p:cNvPr>
          <p:cNvSpPr/>
          <p:nvPr/>
        </p:nvSpPr>
        <p:spPr>
          <a:xfrm>
            <a:off x="8332716" y="5670940"/>
            <a:ext cx="524213" cy="223225"/>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3">
            <a:extLst>
              <a:ext uri="{FF2B5EF4-FFF2-40B4-BE49-F238E27FC236}">
                <a16:creationId xmlns:a16="http://schemas.microsoft.com/office/drawing/2014/main" id="{2CD522F8-1188-2368-E1F3-90EC25644770}"/>
              </a:ext>
            </a:extLst>
          </p:cNvPr>
          <p:cNvSpPr/>
          <p:nvPr/>
        </p:nvSpPr>
        <p:spPr>
          <a:xfrm>
            <a:off x="8332716" y="4860736"/>
            <a:ext cx="524213" cy="223225"/>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3">
            <a:extLst>
              <a:ext uri="{FF2B5EF4-FFF2-40B4-BE49-F238E27FC236}">
                <a16:creationId xmlns:a16="http://schemas.microsoft.com/office/drawing/2014/main" id="{EA413E28-F3EC-B394-2FC2-EDC047210C07}"/>
              </a:ext>
            </a:extLst>
          </p:cNvPr>
          <p:cNvSpPr/>
          <p:nvPr/>
        </p:nvSpPr>
        <p:spPr>
          <a:xfrm>
            <a:off x="128134" y="2998382"/>
            <a:ext cx="2955949" cy="430618"/>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3">
            <a:extLst>
              <a:ext uri="{FF2B5EF4-FFF2-40B4-BE49-F238E27FC236}">
                <a16:creationId xmlns:a16="http://schemas.microsoft.com/office/drawing/2014/main" id="{AB5AA9B5-BDEF-875B-2A9E-6A7D739BC0EF}"/>
              </a:ext>
            </a:extLst>
          </p:cNvPr>
          <p:cNvSpPr/>
          <p:nvPr/>
        </p:nvSpPr>
        <p:spPr>
          <a:xfrm>
            <a:off x="128134" y="3503611"/>
            <a:ext cx="2955949" cy="603099"/>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3">
            <a:extLst>
              <a:ext uri="{FF2B5EF4-FFF2-40B4-BE49-F238E27FC236}">
                <a16:creationId xmlns:a16="http://schemas.microsoft.com/office/drawing/2014/main" id="{3E645194-CE1F-8E62-2117-9C9BEB1CDF13}"/>
              </a:ext>
            </a:extLst>
          </p:cNvPr>
          <p:cNvSpPr/>
          <p:nvPr/>
        </p:nvSpPr>
        <p:spPr>
          <a:xfrm>
            <a:off x="128134" y="4725631"/>
            <a:ext cx="2955949" cy="1291849"/>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hthoek 3">
            <a:extLst>
              <a:ext uri="{FF2B5EF4-FFF2-40B4-BE49-F238E27FC236}">
                <a16:creationId xmlns:a16="http://schemas.microsoft.com/office/drawing/2014/main" id="{ADDB1224-5919-DE2C-A4E2-9B3A416233A5}"/>
              </a:ext>
            </a:extLst>
          </p:cNvPr>
          <p:cNvSpPr/>
          <p:nvPr/>
        </p:nvSpPr>
        <p:spPr>
          <a:xfrm>
            <a:off x="128134" y="4175621"/>
            <a:ext cx="2955949" cy="456225"/>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246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7" grpId="0" animBg="1"/>
      <p:bldP spid="13" grpId="0" animBg="1"/>
      <p:bldP spid="14" grpId="0" animBg="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EC7EF8-D0F6-081E-5CE3-C3CAF0D211D9}"/>
              </a:ext>
            </a:extLst>
          </p:cNvPr>
          <p:cNvSpPr>
            <a:spLocks noGrp="1"/>
          </p:cNvSpPr>
          <p:nvPr>
            <p:ph type="sldNum" sz="quarter" idx="12"/>
          </p:nvPr>
        </p:nvSpPr>
        <p:spPr/>
        <p:txBody>
          <a:bodyPr/>
          <a:lstStyle/>
          <a:p>
            <a:fld id="{0A297500-7527-634B-90F4-69D0994C32B4}" type="slidenum">
              <a:rPr lang="nl-NL" smtClean="0"/>
              <a:pPr/>
              <a:t>53</a:t>
            </a:fld>
            <a:endParaRPr lang="nl-NL" dirty="0"/>
          </a:p>
        </p:txBody>
      </p:sp>
      <p:sp>
        <p:nvSpPr>
          <p:cNvPr id="3" name="Content Placeholder 2">
            <a:extLst>
              <a:ext uri="{FF2B5EF4-FFF2-40B4-BE49-F238E27FC236}">
                <a16:creationId xmlns:a16="http://schemas.microsoft.com/office/drawing/2014/main" id="{5B752E82-1457-E1EA-671B-C8FEC592C8BF}"/>
              </a:ext>
            </a:extLst>
          </p:cNvPr>
          <p:cNvSpPr>
            <a:spLocks noGrp="1"/>
          </p:cNvSpPr>
          <p:nvPr>
            <p:ph sz="quarter" idx="13"/>
          </p:nvPr>
        </p:nvSpPr>
        <p:spPr>
          <a:xfrm>
            <a:off x="129305" y="1291772"/>
            <a:ext cx="3352449" cy="4874685"/>
          </a:xfrm>
        </p:spPr>
        <p:txBody>
          <a:bodyPr/>
          <a:lstStyle/>
          <a:p>
            <a:r>
              <a:rPr lang="nl-BE" dirty="0"/>
              <a:t>een andere interpretatie van de beschrijving leidt tot een andere figuur</a:t>
            </a:r>
          </a:p>
          <a:p>
            <a:r>
              <a:rPr lang="nl-BE" dirty="0"/>
              <a:t>Zie je waar het belangrijkste verschil zit?</a:t>
            </a:r>
          </a:p>
        </p:txBody>
      </p:sp>
      <p:sp>
        <p:nvSpPr>
          <p:cNvPr id="4" name="Title 3">
            <a:extLst>
              <a:ext uri="{FF2B5EF4-FFF2-40B4-BE49-F238E27FC236}">
                <a16:creationId xmlns:a16="http://schemas.microsoft.com/office/drawing/2014/main" id="{647808CD-57CD-2E58-F6AC-62462D822310}"/>
              </a:ext>
            </a:extLst>
          </p:cNvPr>
          <p:cNvSpPr>
            <a:spLocks noGrp="1"/>
          </p:cNvSpPr>
          <p:nvPr>
            <p:ph type="title"/>
          </p:nvPr>
        </p:nvSpPr>
        <p:spPr/>
        <p:txBody>
          <a:bodyPr/>
          <a:lstStyle/>
          <a:p>
            <a:r>
              <a:rPr lang="nl-BE" dirty="0"/>
              <a:t>Nog een puzzelbewijs</a:t>
            </a:r>
          </a:p>
        </p:txBody>
      </p:sp>
      <p:pic>
        <p:nvPicPr>
          <p:cNvPr id="8" name="Picture 7">
            <a:hlinkClick r:id="rId2"/>
            <a:extLst>
              <a:ext uri="{FF2B5EF4-FFF2-40B4-BE49-F238E27FC236}">
                <a16:creationId xmlns:a16="http://schemas.microsoft.com/office/drawing/2014/main" id="{4DB54785-7B60-84AC-7DDD-819F625B36D8}"/>
              </a:ext>
            </a:extLst>
          </p:cNvPr>
          <p:cNvPicPr>
            <a:picLocks noChangeAspect="1"/>
          </p:cNvPicPr>
          <p:nvPr/>
        </p:nvPicPr>
        <p:blipFill>
          <a:blip r:embed="rId3"/>
          <a:stretch>
            <a:fillRect/>
          </a:stretch>
        </p:blipFill>
        <p:spPr>
          <a:xfrm>
            <a:off x="3104707" y="1017805"/>
            <a:ext cx="6039293" cy="5840195"/>
          </a:xfrm>
          <a:prstGeom prst="rect">
            <a:avLst/>
          </a:prstGeom>
        </p:spPr>
      </p:pic>
    </p:spTree>
    <p:extLst>
      <p:ext uri="{BB962C8B-B14F-4D97-AF65-F5344CB8AC3E}">
        <p14:creationId xmlns:p14="http://schemas.microsoft.com/office/powerpoint/2010/main" val="9486940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94D4EA-22C2-4018-8A54-5D98A1504543}"/>
              </a:ext>
            </a:extLst>
          </p:cNvPr>
          <p:cNvSpPr>
            <a:spLocks noGrp="1"/>
          </p:cNvSpPr>
          <p:nvPr>
            <p:ph type="sldNum" sz="quarter" idx="12"/>
          </p:nvPr>
        </p:nvSpPr>
        <p:spPr/>
        <p:txBody>
          <a:bodyPr/>
          <a:lstStyle/>
          <a:p>
            <a:fld id="{0A297500-7527-634B-90F4-69D0994C32B4}" type="slidenum">
              <a:rPr lang="nl-NL" smtClean="0"/>
              <a:pPr/>
              <a:t>54</a:t>
            </a:fld>
            <a:endParaRPr lang="nl-NL" dirty="0"/>
          </a:p>
        </p:txBody>
      </p:sp>
      <p:pic>
        <p:nvPicPr>
          <p:cNvPr id="6" name="Content Placeholder 5" descr="A picture containing shape&#10;&#10;Description automatically generated">
            <a:hlinkClick r:id="rId2"/>
            <a:extLst>
              <a:ext uri="{FF2B5EF4-FFF2-40B4-BE49-F238E27FC236}">
                <a16:creationId xmlns:a16="http://schemas.microsoft.com/office/drawing/2014/main" id="{41C46F32-A472-4524-B127-B4DE7CD178AC}"/>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8588" y="1793723"/>
            <a:ext cx="8886825" cy="3870628"/>
          </a:xfrm>
        </p:spPr>
      </p:pic>
      <p:sp>
        <p:nvSpPr>
          <p:cNvPr id="4" name="Title 3">
            <a:extLst>
              <a:ext uri="{FF2B5EF4-FFF2-40B4-BE49-F238E27FC236}">
                <a16:creationId xmlns:a16="http://schemas.microsoft.com/office/drawing/2014/main" id="{27FD1B70-8A23-416E-8A05-7122D2C59F15}"/>
              </a:ext>
            </a:extLst>
          </p:cNvPr>
          <p:cNvSpPr>
            <a:spLocks noGrp="1"/>
          </p:cNvSpPr>
          <p:nvPr>
            <p:ph type="title"/>
          </p:nvPr>
        </p:nvSpPr>
        <p:spPr/>
        <p:txBody>
          <a:bodyPr>
            <a:normAutofit fontScale="90000"/>
          </a:bodyPr>
          <a:lstStyle/>
          <a:p>
            <a:r>
              <a:rPr lang="nl-BE" dirty="0"/>
              <a:t>Een bewijs uit India (</a:t>
            </a:r>
            <a:r>
              <a:rPr lang="nl-BE" dirty="0" err="1"/>
              <a:t>Bhaskara</a:t>
            </a:r>
            <a:r>
              <a:rPr lang="nl-BE" dirty="0"/>
              <a:t> II, 12de eeuw)</a:t>
            </a:r>
          </a:p>
        </p:txBody>
      </p:sp>
    </p:spTree>
    <p:extLst>
      <p:ext uri="{BB962C8B-B14F-4D97-AF65-F5344CB8AC3E}">
        <p14:creationId xmlns:p14="http://schemas.microsoft.com/office/powerpoint/2010/main" val="41298925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1761C9-A502-D4A2-F1A0-E887268733F6}"/>
              </a:ext>
            </a:extLst>
          </p:cNvPr>
          <p:cNvSpPr>
            <a:spLocks noGrp="1"/>
          </p:cNvSpPr>
          <p:nvPr>
            <p:ph type="sldNum" sz="quarter" idx="12"/>
          </p:nvPr>
        </p:nvSpPr>
        <p:spPr/>
        <p:txBody>
          <a:bodyPr/>
          <a:lstStyle/>
          <a:p>
            <a:fld id="{0A297500-7527-634B-90F4-69D0994C32B4}" type="slidenum">
              <a:rPr lang="nl-NL" smtClean="0"/>
              <a:pPr/>
              <a:t>55</a:t>
            </a:fld>
            <a:endParaRPr lang="nl-NL" dirty="0"/>
          </a:p>
        </p:txBody>
      </p:sp>
      <p:sp>
        <p:nvSpPr>
          <p:cNvPr id="3" name="Content Placeholder 2">
            <a:extLst>
              <a:ext uri="{FF2B5EF4-FFF2-40B4-BE49-F238E27FC236}">
                <a16:creationId xmlns:a16="http://schemas.microsoft.com/office/drawing/2014/main" id="{57A289D4-5026-5A05-4D9F-040898EA09F9}"/>
              </a:ext>
            </a:extLst>
          </p:cNvPr>
          <p:cNvSpPr>
            <a:spLocks noGrp="1"/>
          </p:cNvSpPr>
          <p:nvPr>
            <p:ph sz="quarter" idx="13"/>
          </p:nvPr>
        </p:nvSpPr>
        <p:spPr/>
        <p:txBody>
          <a:bodyPr/>
          <a:lstStyle/>
          <a:p>
            <a:r>
              <a:rPr lang="nl-BE" dirty="0"/>
              <a:t>Wat wij de stelling van Pythagoras noemen, was bekend in tal van culturen.</a:t>
            </a:r>
          </a:p>
          <a:p>
            <a:r>
              <a:rPr lang="nl-BE" dirty="0"/>
              <a:t>Het toont dat heel veel culturen bijgedragen hebben aan de wiskunde en dat wiskunde niet louter een Europees product is.</a:t>
            </a:r>
          </a:p>
        </p:txBody>
      </p:sp>
      <p:sp>
        <p:nvSpPr>
          <p:cNvPr id="4" name="Title 3">
            <a:extLst>
              <a:ext uri="{FF2B5EF4-FFF2-40B4-BE49-F238E27FC236}">
                <a16:creationId xmlns:a16="http://schemas.microsoft.com/office/drawing/2014/main" id="{4E65A1FE-BEE4-49D4-24A9-86D23494FE57}"/>
              </a:ext>
            </a:extLst>
          </p:cNvPr>
          <p:cNvSpPr>
            <a:spLocks noGrp="1"/>
          </p:cNvSpPr>
          <p:nvPr>
            <p:ph type="title"/>
          </p:nvPr>
        </p:nvSpPr>
        <p:spPr/>
        <p:txBody>
          <a:bodyPr/>
          <a:lstStyle/>
          <a:p>
            <a:r>
              <a:rPr lang="nl-BE" dirty="0"/>
              <a:t>Terugblik</a:t>
            </a:r>
          </a:p>
        </p:txBody>
      </p:sp>
    </p:spTree>
    <p:extLst>
      <p:ext uri="{BB962C8B-B14F-4D97-AF65-F5344CB8AC3E}">
        <p14:creationId xmlns:p14="http://schemas.microsoft.com/office/powerpoint/2010/main" val="14611838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D0996-CB3F-4F34-238B-1D89EBC0DA08}"/>
              </a:ext>
            </a:extLst>
          </p:cNvPr>
          <p:cNvSpPr>
            <a:spLocks noGrp="1"/>
          </p:cNvSpPr>
          <p:nvPr>
            <p:ph type="title"/>
          </p:nvPr>
        </p:nvSpPr>
        <p:spPr/>
        <p:txBody>
          <a:bodyPr/>
          <a:lstStyle/>
          <a:p>
            <a:r>
              <a:rPr lang="nl-BE" dirty="0"/>
              <a:t>Een meetkundig voorbeeld uit de Islamitisch-Arabische cultuur</a:t>
            </a:r>
          </a:p>
        </p:txBody>
      </p:sp>
      <p:sp>
        <p:nvSpPr>
          <p:cNvPr id="3" name="Text Placeholder 2">
            <a:extLst>
              <a:ext uri="{FF2B5EF4-FFF2-40B4-BE49-F238E27FC236}">
                <a16:creationId xmlns:a16="http://schemas.microsoft.com/office/drawing/2014/main" id="{B20E729B-4D14-85F7-5954-2249107FFC08}"/>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510D0D40-D573-5D69-28C1-63B94A86B1D4}"/>
              </a:ext>
            </a:extLst>
          </p:cNvPr>
          <p:cNvSpPr>
            <a:spLocks noGrp="1"/>
          </p:cNvSpPr>
          <p:nvPr>
            <p:ph type="sldNum" sz="quarter" idx="17"/>
          </p:nvPr>
        </p:nvSpPr>
        <p:spPr/>
        <p:txBody>
          <a:bodyPr/>
          <a:lstStyle/>
          <a:p>
            <a:fld id="{0A297500-7527-634B-90F4-69D0994C32B4}" type="slidenum">
              <a:rPr lang="nl-NL" smtClean="0"/>
              <a:pPr/>
              <a:t>56</a:t>
            </a:fld>
            <a:endParaRPr lang="nl-NL" dirty="0"/>
          </a:p>
        </p:txBody>
      </p:sp>
    </p:spTree>
    <p:extLst>
      <p:ext uri="{BB962C8B-B14F-4D97-AF65-F5344CB8AC3E}">
        <p14:creationId xmlns:p14="http://schemas.microsoft.com/office/powerpoint/2010/main" val="20658323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40EFC5-F37B-4EDA-9E75-E1D97606E413}"/>
              </a:ext>
            </a:extLst>
          </p:cNvPr>
          <p:cNvSpPr>
            <a:spLocks noGrp="1"/>
          </p:cNvSpPr>
          <p:nvPr>
            <p:ph type="title"/>
          </p:nvPr>
        </p:nvSpPr>
        <p:spPr/>
        <p:txBody>
          <a:bodyPr/>
          <a:lstStyle/>
          <a:p>
            <a:r>
              <a:rPr lang="nl-BE" dirty="0"/>
              <a:t>Context</a:t>
            </a:r>
          </a:p>
        </p:txBody>
      </p:sp>
      <p:sp>
        <p:nvSpPr>
          <p:cNvPr id="3" name="Content Placeholder 2">
            <a:extLst>
              <a:ext uri="{FF2B5EF4-FFF2-40B4-BE49-F238E27FC236}">
                <a16:creationId xmlns:a16="http://schemas.microsoft.com/office/drawing/2014/main" id="{96F05FD0-3FE7-43F8-A1EC-593C4C1E1D39}"/>
              </a:ext>
            </a:extLst>
          </p:cNvPr>
          <p:cNvSpPr>
            <a:spLocks noGrp="1"/>
          </p:cNvSpPr>
          <p:nvPr>
            <p:ph sz="half" idx="1"/>
          </p:nvPr>
        </p:nvSpPr>
        <p:spPr>
          <a:xfrm>
            <a:off x="129304" y="973014"/>
            <a:ext cx="5005403" cy="5709140"/>
          </a:xfrm>
        </p:spPr>
        <p:txBody>
          <a:bodyPr>
            <a:normAutofit fontScale="77500" lnSpcReduction="20000"/>
          </a:bodyPr>
          <a:lstStyle/>
          <a:p>
            <a:pPr>
              <a:lnSpc>
                <a:spcPct val="120000"/>
              </a:lnSpc>
            </a:pPr>
            <a:r>
              <a:rPr lang="nl-BE" dirty="0"/>
              <a:t>622 AD: Mohammed wordt naast religieuze ook militaire leider</a:t>
            </a:r>
          </a:p>
          <a:p>
            <a:pPr>
              <a:lnSpc>
                <a:spcPct val="120000"/>
              </a:lnSpc>
            </a:pPr>
            <a:r>
              <a:rPr lang="en-US" dirty="0" err="1"/>
              <a:t>Islamitische</a:t>
            </a:r>
            <a:r>
              <a:rPr lang="en-US" dirty="0"/>
              <a:t> </a:t>
            </a:r>
            <a:r>
              <a:rPr lang="en-US" dirty="0" err="1"/>
              <a:t>rijk</a:t>
            </a:r>
            <a:r>
              <a:rPr lang="en-US" dirty="0"/>
              <a:t> </a:t>
            </a:r>
            <a:r>
              <a:rPr lang="en-US" dirty="0" err="1"/>
              <a:t>omvat</a:t>
            </a:r>
            <a:r>
              <a:rPr lang="en-US" dirty="0"/>
              <a:t> of </a:t>
            </a:r>
            <a:r>
              <a:rPr lang="en-US" dirty="0" err="1"/>
              <a:t>grenst</a:t>
            </a:r>
            <a:r>
              <a:rPr lang="en-US" dirty="0"/>
              <a:t> </a:t>
            </a:r>
            <a:r>
              <a:rPr lang="en-US" dirty="0" err="1"/>
              <a:t>aan</a:t>
            </a:r>
            <a:r>
              <a:rPr lang="en-US" dirty="0"/>
              <a:t> alle </a:t>
            </a:r>
            <a:r>
              <a:rPr lang="en-US" dirty="0" err="1"/>
              <a:t>oude</a:t>
            </a:r>
            <a:r>
              <a:rPr lang="en-US" dirty="0"/>
              <a:t> </a:t>
            </a:r>
            <a:r>
              <a:rPr lang="en-US" dirty="0" err="1"/>
              <a:t>culturen</a:t>
            </a:r>
            <a:r>
              <a:rPr lang="en-US" dirty="0"/>
              <a:t> </a:t>
            </a:r>
            <a:r>
              <a:rPr lang="en-US" dirty="0" err="1"/>
              <a:t>en</a:t>
            </a:r>
            <a:r>
              <a:rPr lang="en-US" dirty="0"/>
              <a:t> </a:t>
            </a:r>
            <a:r>
              <a:rPr lang="en-US" dirty="0" err="1"/>
              <a:t>aan</a:t>
            </a:r>
            <a:r>
              <a:rPr lang="en-US" dirty="0"/>
              <a:t> Oost-</a:t>
            </a:r>
            <a:r>
              <a:rPr lang="en-US" dirty="0" err="1"/>
              <a:t>Romeinse</a:t>
            </a:r>
            <a:r>
              <a:rPr lang="en-US" dirty="0"/>
              <a:t> Rijk</a:t>
            </a:r>
          </a:p>
          <a:p>
            <a:pPr>
              <a:lnSpc>
                <a:spcPct val="120000"/>
              </a:lnSpc>
            </a:pPr>
            <a:r>
              <a:rPr lang="nl-BE" dirty="0"/>
              <a:t>bloeiperiode: 750 – 1258, </a:t>
            </a:r>
            <a:r>
              <a:rPr lang="nl-BE" dirty="0" err="1"/>
              <a:t>Abbasidische</a:t>
            </a:r>
            <a:r>
              <a:rPr lang="nl-BE" dirty="0"/>
              <a:t> kalifaat, Bagdad </a:t>
            </a:r>
            <a:r>
              <a:rPr lang="en-US" dirty="0" err="1"/>
              <a:t>als</a:t>
            </a:r>
            <a:r>
              <a:rPr lang="en-US" dirty="0"/>
              <a:t> </a:t>
            </a:r>
            <a:r>
              <a:rPr lang="en-US" dirty="0" err="1"/>
              <a:t>culturele</a:t>
            </a:r>
            <a:r>
              <a:rPr lang="en-US" dirty="0"/>
              <a:t> centrum: Huis van de </a:t>
            </a:r>
            <a:r>
              <a:rPr lang="en-US" dirty="0" err="1"/>
              <a:t>Wijsheid</a:t>
            </a:r>
            <a:r>
              <a:rPr lang="en-US" dirty="0"/>
              <a:t> (</a:t>
            </a:r>
            <a:r>
              <a:rPr lang="en-US" dirty="0" err="1"/>
              <a:t>bibliotheek</a:t>
            </a:r>
            <a:r>
              <a:rPr lang="en-US" dirty="0"/>
              <a:t>, </a:t>
            </a:r>
            <a:r>
              <a:rPr lang="en-US" dirty="0" err="1"/>
              <a:t>observatorium</a:t>
            </a:r>
            <a:r>
              <a:rPr lang="en-US" dirty="0"/>
              <a:t>)</a:t>
            </a:r>
          </a:p>
          <a:p>
            <a:pPr>
              <a:lnSpc>
                <a:spcPct val="120000"/>
              </a:lnSpc>
            </a:pPr>
            <a:r>
              <a:rPr lang="en-US" dirty="0" err="1"/>
              <a:t>praktische</a:t>
            </a:r>
            <a:r>
              <a:rPr lang="en-US" dirty="0"/>
              <a:t> maar </a:t>
            </a:r>
            <a:r>
              <a:rPr lang="en-US" dirty="0" err="1"/>
              <a:t>ook</a:t>
            </a:r>
            <a:r>
              <a:rPr lang="en-US" dirty="0"/>
              <a:t> </a:t>
            </a:r>
            <a:r>
              <a:rPr lang="en-US" dirty="0" err="1"/>
              <a:t>theoretische</a:t>
            </a:r>
            <a:r>
              <a:rPr lang="en-US" dirty="0"/>
              <a:t> </a:t>
            </a:r>
            <a:r>
              <a:rPr lang="en-US" dirty="0" err="1"/>
              <a:t>wiskunde</a:t>
            </a:r>
            <a:r>
              <a:rPr lang="en-US" dirty="0"/>
              <a:t>: </a:t>
            </a:r>
            <a:r>
              <a:rPr lang="en-US" dirty="0" err="1"/>
              <a:t>verzamelen</a:t>
            </a:r>
            <a:r>
              <a:rPr lang="en-US" dirty="0"/>
              <a:t>, </a:t>
            </a:r>
            <a:r>
              <a:rPr lang="en-US" dirty="0" err="1"/>
              <a:t>vertalen</a:t>
            </a:r>
            <a:r>
              <a:rPr lang="en-US" dirty="0"/>
              <a:t>, </a:t>
            </a:r>
            <a:r>
              <a:rPr lang="en-US" dirty="0" err="1"/>
              <a:t>bestuderen</a:t>
            </a:r>
            <a:r>
              <a:rPr lang="en-US" dirty="0"/>
              <a:t> van </a:t>
            </a:r>
            <a:r>
              <a:rPr lang="en-US" dirty="0" err="1"/>
              <a:t>bronnen</a:t>
            </a:r>
            <a:r>
              <a:rPr lang="en-US" dirty="0"/>
              <a:t> </a:t>
            </a:r>
            <a:r>
              <a:rPr lang="en-US" dirty="0" err="1"/>
              <a:t>uit</a:t>
            </a:r>
            <a:r>
              <a:rPr lang="en-US" dirty="0"/>
              <a:t> Griekenland, India, </a:t>
            </a:r>
            <a:r>
              <a:rPr lang="en-US" dirty="0" err="1"/>
              <a:t>Perzië</a:t>
            </a:r>
            <a:r>
              <a:rPr lang="en-US" dirty="0"/>
              <a:t>, …</a:t>
            </a:r>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nl-BE" dirty="0"/>
          </a:p>
          <a:p>
            <a:pPr>
              <a:lnSpc>
                <a:spcPct val="120000"/>
              </a:lnSpc>
            </a:pPr>
            <a:endParaRPr lang="nl-BE" dirty="0"/>
          </a:p>
        </p:txBody>
      </p:sp>
      <p:sp>
        <p:nvSpPr>
          <p:cNvPr id="5" name="Tijdelijke aanduiding voor inhoud 4">
            <a:extLst>
              <a:ext uri="{FF2B5EF4-FFF2-40B4-BE49-F238E27FC236}">
                <a16:creationId xmlns:a16="http://schemas.microsoft.com/office/drawing/2014/main" id="{6C10205D-EC14-D01E-50EB-00622C102F2D}"/>
              </a:ext>
            </a:extLst>
          </p:cNvPr>
          <p:cNvSpPr>
            <a:spLocks noGrp="1"/>
          </p:cNvSpPr>
          <p:nvPr>
            <p:ph sz="half" idx="2"/>
          </p:nvPr>
        </p:nvSpPr>
        <p:spPr>
          <a:xfrm>
            <a:off x="4979893" y="1981723"/>
            <a:ext cx="4034801" cy="4383908"/>
          </a:xfrm>
        </p:spPr>
        <p:txBody>
          <a:bodyPr>
            <a:normAutofit fontScale="77500" lnSpcReduction="20000"/>
          </a:bodyPr>
          <a:lstStyle/>
          <a:p>
            <a:pPr>
              <a:lnSpc>
                <a:spcPct val="120000"/>
              </a:lnSpc>
            </a:pPr>
            <a:r>
              <a:rPr lang="nl-BE" dirty="0"/>
              <a:t>1258: invasie Mongolen, Huis van de Wijsheid vernield, boeken in de rivier</a:t>
            </a:r>
          </a:p>
          <a:p>
            <a:pPr>
              <a:lnSpc>
                <a:spcPct val="120000"/>
              </a:lnSpc>
            </a:pPr>
            <a:r>
              <a:rPr lang="nl-BE" dirty="0"/>
              <a:t>Islamitisch of Arabisch? </a:t>
            </a:r>
          </a:p>
          <a:p>
            <a:pPr>
              <a:lnSpc>
                <a:spcPct val="120000"/>
              </a:lnSpc>
            </a:pPr>
            <a:r>
              <a:rPr lang="nl-BE" dirty="0"/>
              <a:t>rol van Arabische / Islamitische wiskunde lange tijd gereduceerd tot doorgeefluik, maar visie is sinds de jaren 1950 veranderd</a:t>
            </a:r>
          </a:p>
          <a:p>
            <a:pPr>
              <a:lnSpc>
                <a:spcPct val="120000"/>
              </a:lnSpc>
            </a:pPr>
            <a:endParaRPr lang="nl-BE" dirty="0"/>
          </a:p>
        </p:txBody>
      </p:sp>
      <p:sp>
        <p:nvSpPr>
          <p:cNvPr id="2" name="Slide Number Placeholder 1">
            <a:extLst>
              <a:ext uri="{FF2B5EF4-FFF2-40B4-BE49-F238E27FC236}">
                <a16:creationId xmlns:a16="http://schemas.microsoft.com/office/drawing/2014/main" id="{F7AE57D3-18E8-4B12-A764-141C4D571F12}"/>
              </a:ext>
            </a:extLst>
          </p:cNvPr>
          <p:cNvSpPr>
            <a:spLocks noGrp="1"/>
          </p:cNvSpPr>
          <p:nvPr>
            <p:ph type="sldNum" sz="quarter" idx="12"/>
          </p:nvPr>
        </p:nvSpPr>
        <p:spPr/>
        <p:txBody>
          <a:bodyPr/>
          <a:lstStyle/>
          <a:p>
            <a:fld id="{0A297500-7527-634B-90F4-69D0994C32B4}" type="slidenum">
              <a:rPr lang="nl-NL" smtClean="0"/>
              <a:pPr/>
              <a:t>57</a:t>
            </a:fld>
            <a:endParaRPr lang="nl-NL" dirty="0"/>
          </a:p>
        </p:txBody>
      </p:sp>
      <p:pic>
        <p:nvPicPr>
          <p:cNvPr id="6" name="Picture 5" descr="Map&#10;&#10;Description automatically generated">
            <a:hlinkClick r:id="rId2"/>
            <a:extLst>
              <a:ext uri="{FF2B5EF4-FFF2-40B4-BE49-F238E27FC236}">
                <a16:creationId xmlns:a16="http://schemas.microsoft.com/office/drawing/2014/main" id="{7050F0C4-638D-4A1F-9527-73A7107A2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9893" y="1"/>
            <a:ext cx="4164106" cy="1910862"/>
          </a:xfrm>
          <a:prstGeom prst="rect">
            <a:avLst/>
          </a:prstGeom>
        </p:spPr>
      </p:pic>
    </p:spTree>
    <p:extLst>
      <p:ext uri="{BB962C8B-B14F-4D97-AF65-F5344CB8AC3E}">
        <p14:creationId xmlns:p14="http://schemas.microsoft.com/office/powerpoint/2010/main" val="111047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F7C38-2B8C-473E-A588-2C376BBE254D}"/>
              </a:ext>
            </a:extLst>
          </p:cNvPr>
          <p:cNvSpPr>
            <a:spLocks noGrp="1"/>
          </p:cNvSpPr>
          <p:nvPr>
            <p:ph type="sldNum" sz="quarter" idx="12"/>
          </p:nvPr>
        </p:nvSpPr>
        <p:spPr/>
        <p:txBody>
          <a:bodyPr/>
          <a:lstStyle/>
          <a:p>
            <a:fld id="{0A297500-7527-634B-90F4-69D0994C32B4}" type="slidenum">
              <a:rPr lang="nl-NL" smtClean="0"/>
              <a:pPr/>
              <a:t>58</a:t>
            </a:fld>
            <a:endParaRPr lang="nl-NL" dirty="0"/>
          </a:p>
        </p:txBody>
      </p:sp>
      <p:sp>
        <p:nvSpPr>
          <p:cNvPr id="3" name="Content Placeholder 2">
            <a:extLst>
              <a:ext uri="{FF2B5EF4-FFF2-40B4-BE49-F238E27FC236}">
                <a16:creationId xmlns:a16="http://schemas.microsoft.com/office/drawing/2014/main" id="{1BAED976-825A-483B-90F5-AC13987A729D}"/>
              </a:ext>
            </a:extLst>
          </p:cNvPr>
          <p:cNvSpPr>
            <a:spLocks noGrp="1"/>
          </p:cNvSpPr>
          <p:nvPr>
            <p:ph sz="quarter" idx="13"/>
          </p:nvPr>
        </p:nvSpPr>
        <p:spPr>
          <a:xfrm>
            <a:off x="129305" y="1291772"/>
            <a:ext cx="8885390" cy="5083628"/>
          </a:xfrm>
        </p:spPr>
        <p:txBody>
          <a:bodyPr>
            <a:normAutofit fontScale="92500" lnSpcReduction="20000"/>
          </a:bodyPr>
          <a:lstStyle/>
          <a:p>
            <a:r>
              <a:rPr lang="nl-BE" dirty="0"/>
              <a:t>940-997</a:t>
            </a:r>
          </a:p>
          <a:p>
            <a:r>
              <a:rPr lang="nl-BE" dirty="0"/>
              <a:t>uit </a:t>
            </a:r>
            <a:r>
              <a:rPr lang="nl-BE" dirty="0" err="1"/>
              <a:t>Buzhgan</a:t>
            </a:r>
            <a:r>
              <a:rPr lang="nl-BE" dirty="0"/>
              <a:t> in </a:t>
            </a:r>
            <a:r>
              <a:rPr lang="nl-BE" dirty="0" err="1"/>
              <a:t>Khorasan</a:t>
            </a:r>
            <a:r>
              <a:rPr lang="nl-BE" dirty="0"/>
              <a:t> in huidige Iran</a:t>
            </a:r>
          </a:p>
          <a:p>
            <a:r>
              <a:rPr lang="nl-BE" dirty="0"/>
              <a:t>werkte in Bagdad</a:t>
            </a:r>
          </a:p>
          <a:p>
            <a:r>
              <a:rPr lang="nl-BE" dirty="0"/>
              <a:t>wordt omschreven als Perzische wiskundige</a:t>
            </a:r>
          </a:p>
          <a:p>
            <a:r>
              <a:rPr lang="nl-BE" dirty="0"/>
              <a:t>On the </a:t>
            </a:r>
            <a:r>
              <a:rPr lang="nl-BE" dirty="0" err="1"/>
              <a:t>Geometric</a:t>
            </a:r>
            <a:r>
              <a:rPr lang="nl-BE" dirty="0"/>
              <a:t> </a:t>
            </a:r>
            <a:r>
              <a:rPr lang="nl-BE" dirty="0" err="1"/>
              <a:t>Constructions</a:t>
            </a:r>
            <a:r>
              <a:rPr lang="nl-BE" dirty="0"/>
              <a:t> </a:t>
            </a:r>
            <a:r>
              <a:rPr lang="nl-BE" dirty="0" err="1"/>
              <a:t>Necessary</a:t>
            </a:r>
            <a:r>
              <a:rPr lang="nl-BE" dirty="0"/>
              <a:t> </a:t>
            </a:r>
            <a:r>
              <a:rPr lang="nl-BE" dirty="0" err="1"/>
              <a:t>for</a:t>
            </a:r>
            <a:r>
              <a:rPr lang="nl-BE" dirty="0"/>
              <a:t> the </a:t>
            </a:r>
            <a:r>
              <a:rPr lang="nl-BE" dirty="0" err="1"/>
              <a:t>Artisan</a:t>
            </a:r>
            <a:r>
              <a:rPr lang="nl-BE" dirty="0"/>
              <a:t>: brug tussen de theoretische en de praktische meetkunde (uit Katz, p. 61 e.v.)</a:t>
            </a:r>
          </a:p>
          <a:p>
            <a:pPr marL="576000" lvl="2" indent="0">
              <a:buNone/>
            </a:pPr>
            <a:r>
              <a:rPr lang="nl-BE" dirty="0"/>
              <a:t>Een aantal meetkundigen en ambachtslieden hebben zich vergist in de kwestie van deze vierkanten en hun samenstelling. De meetkundigen [hebben zich vergist] omdat ze weinig ervaring hebben met het construeren ervan, en de ambachtslieden [hebben zich vergist] omdat ze geen kennis hebben van bewijzen.</a:t>
            </a:r>
            <a:r>
              <a:rPr lang="en-US" dirty="0"/>
              <a:t> […] </a:t>
            </a:r>
          </a:p>
          <a:p>
            <a:pPr marL="576000" lvl="2" indent="0">
              <a:buNone/>
            </a:pPr>
            <a:r>
              <a:rPr lang="en-US" dirty="0"/>
              <a:t>…</a:t>
            </a:r>
          </a:p>
          <a:p>
            <a:endParaRPr lang="en-US" dirty="0"/>
          </a:p>
        </p:txBody>
      </p:sp>
      <p:sp>
        <p:nvSpPr>
          <p:cNvPr id="4" name="Title 3">
            <a:extLst>
              <a:ext uri="{FF2B5EF4-FFF2-40B4-BE49-F238E27FC236}">
                <a16:creationId xmlns:a16="http://schemas.microsoft.com/office/drawing/2014/main" id="{29F9D883-666D-44BA-BC60-F2FACECF956C}"/>
              </a:ext>
            </a:extLst>
          </p:cNvPr>
          <p:cNvSpPr>
            <a:spLocks noGrp="1"/>
          </p:cNvSpPr>
          <p:nvPr>
            <p:ph type="title"/>
          </p:nvPr>
        </p:nvSpPr>
        <p:spPr/>
        <p:txBody>
          <a:bodyPr>
            <a:normAutofit/>
          </a:bodyPr>
          <a:lstStyle/>
          <a:p>
            <a:r>
              <a:rPr lang="nl-BE" dirty="0"/>
              <a:t>Abu al-</a:t>
            </a:r>
            <a:r>
              <a:rPr lang="nl-BE" dirty="0" err="1"/>
              <a:t>Wafa</a:t>
            </a:r>
            <a:r>
              <a:rPr lang="nl-BE" dirty="0"/>
              <a:t> al-</a:t>
            </a:r>
            <a:r>
              <a:rPr lang="nl-BE" dirty="0" err="1"/>
              <a:t>Buzjani</a:t>
            </a:r>
            <a:endParaRPr lang="nl-BE" dirty="0"/>
          </a:p>
        </p:txBody>
      </p:sp>
      <p:pic>
        <p:nvPicPr>
          <p:cNvPr id="6" name="Picture 5" descr="A picture containing text&#10;&#10;Description automatically generated">
            <a:hlinkClick r:id="rId3"/>
            <a:extLst>
              <a:ext uri="{FF2B5EF4-FFF2-40B4-BE49-F238E27FC236}">
                <a16:creationId xmlns:a16="http://schemas.microsoft.com/office/drawing/2014/main" id="{E253B1D6-D9FE-4408-BC1B-0AA23947BC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0671" y="0"/>
            <a:ext cx="1563329" cy="2251194"/>
          </a:xfrm>
          <a:prstGeom prst="rect">
            <a:avLst/>
          </a:prstGeom>
        </p:spPr>
      </p:pic>
    </p:spTree>
    <p:extLst>
      <p:ext uri="{BB962C8B-B14F-4D97-AF65-F5344CB8AC3E}">
        <p14:creationId xmlns:p14="http://schemas.microsoft.com/office/powerpoint/2010/main" val="72938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F7C38-2B8C-473E-A588-2C376BBE254D}"/>
              </a:ext>
            </a:extLst>
          </p:cNvPr>
          <p:cNvSpPr>
            <a:spLocks noGrp="1"/>
          </p:cNvSpPr>
          <p:nvPr>
            <p:ph type="sldNum" sz="quarter" idx="12"/>
          </p:nvPr>
        </p:nvSpPr>
        <p:spPr/>
        <p:txBody>
          <a:bodyPr/>
          <a:lstStyle/>
          <a:p>
            <a:fld id="{0A297500-7527-634B-90F4-69D0994C32B4}" type="slidenum">
              <a:rPr lang="nl-NL" smtClean="0"/>
              <a:pPr/>
              <a:t>59</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AED976-825A-483B-90F5-AC13987A729D}"/>
                  </a:ext>
                </a:extLst>
              </p:cNvPr>
              <p:cNvSpPr>
                <a:spLocks noGrp="1"/>
              </p:cNvSpPr>
              <p:nvPr>
                <p:ph sz="quarter" idx="13"/>
              </p:nvPr>
            </p:nvSpPr>
            <p:spPr/>
            <p:txBody>
              <a:bodyPr>
                <a:normAutofit/>
              </a:bodyPr>
              <a:lstStyle/>
              <a:p>
                <a:pPr marL="576000" lvl="2" indent="0">
                  <a:buNone/>
                </a:pPr>
                <a:r>
                  <a:rPr lang="en-US" dirty="0"/>
                  <a:t>…</a:t>
                </a:r>
              </a:p>
              <a:p>
                <a:pPr marL="576000" lvl="2" indent="0">
                  <a:buNone/>
                </a:pPr>
                <a:r>
                  <a:rPr lang="nl-BE" dirty="0"/>
                  <a:t>Ik was aanwezig bij een aantal bijeenkomsten waaraan een groep meetkundigen en ambachtslieden deelnam. Hen werd gevraagd naar de constructie van een vierkant uit drie vierkanten. Een meetkundige construeerde gemakkelijk een lijn waarvan het kwadraat gelijk is aan de drie vierkanten</a:t>
                </a:r>
                <a:r>
                  <a:rPr lang="nl-BE" baseline="30000" dirty="0"/>
                  <a:t>(1)</a:t>
                </a:r>
                <a:r>
                  <a:rPr lang="nl-BE" dirty="0"/>
                  <a:t>, maar geen van de ambachtslieden was tevreden met wat hij had gedaan. De ambachtsman wil die vierkanten verdelen in stukken waaruit één vierkant kan worden samengesteld.</a:t>
                </a:r>
                <a:r>
                  <a:rPr lang="en-US" dirty="0"/>
                  <a:t> […]</a:t>
                </a:r>
              </a:p>
              <a:p>
                <a:pPr marL="288000" lvl="1" indent="0">
                  <a:buNone/>
                </a:pPr>
                <a:endParaRPr lang="en-US" dirty="0"/>
              </a:p>
              <a:p>
                <a:pPr marL="288000" lvl="1" indent="0">
                  <a:buNone/>
                </a:pPr>
                <a:r>
                  <a:rPr lang="en-US" dirty="0"/>
                  <a:t>(1) Welke </a:t>
                </a:r>
                <a:r>
                  <a:rPr lang="en-US" dirty="0" err="1"/>
                  <a:t>constructie</a:t>
                </a:r>
                <a:r>
                  <a:rPr lang="en-US" dirty="0"/>
                  <a:t> </a:t>
                </a:r>
                <a:r>
                  <a:rPr lang="en-US" dirty="0" err="1"/>
                  <a:t>maakte</a:t>
                </a:r>
                <a:r>
                  <a:rPr lang="en-US" dirty="0"/>
                  <a:t> de ‘</a:t>
                </a:r>
                <a:r>
                  <a:rPr lang="en-US" dirty="0" err="1"/>
                  <a:t>meetkundige</a:t>
                </a:r>
                <a:r>
                  <a:rPr lang="en-US" dirty="0"/>
                  <a:t>’?</a:t>
                </a:r>
              </a:p>
              <a:p>
                <a:pPr marL="864000" lvl="3" indent="0">
                  <a:buNone/>
                </a:pPr>
                <a:r>
                  <a:rPr lang="en-US" dirty="0" err="1"/>
                  <a:t>constructie</a:t>
                </a:r>
                <a:r>
                  <a:rPr lang="en-US" dirty="0"/>
                  <a:t> met passer </a:t>
                </a:r>
                <a:r>
                  <a:rPr lang="en-US" dirty="0" err="1"/>
                  <a:t>en</a:t>
                </a:r>
                <a:r>
                  <a:rPr lang="en-US" dirty="0"/>
                  <a:t> </a:t>
                </a:r>
                <a:r>
                  <a:rPr lang="en-US" dirty="0" err="1"/>
                  <a:t>liniaal</a:t>
                </a:r>
                <a:r>
                  <a:rPr lang="en-US" dirty="0"/>
                  <a:t> van </a:t>
                </a:r>
                <a14:m>
                  <m:oMath xmlns:m="http://schemas.openxmlformats.org/officeDocument/2006/math">
                    <m:rad>
                      <m:radPr>
                        <m:degHide m:val="on"/>
                        <m:ctrlPr>
                          <a:rPr lang="nl-BE" b="0" i="1" smtClean="0">
                            <a:latin typeface="Cambria Math" panose="02040503050406030204" pitchFamily="18" charset="0"/>
                          </a:rPr>
                        </m:ctrlPr>
                      </m:radPr>
                      <m:deg/>
                      <m:e>
                        <m:r>
                          <a:rPr lang="nl-BE" b="0" i="1" smtClean="0">
                            <a:latin typeface="Cambria Math" panose="02040503050406030204" pitchFamily="18" charset="0"/>
                          </a:rPr>
                          <m:t>3</m:t>
                        </m:r>
                      </m:e>
                    </m:rad>
                  </m:oMath>
                </a14:m>
                <a:r>
                  <a:rPr lang="en-US" dirty="0"/>
                  <a:t>.</a:t>
                </a:r>
              </a:p>
            </p:txBody>
          </p:sp>
        </mc:Choice>
        <mc:Fallback xmlns="">
          <p:sp>
            <p:nvSpPr>
              <p:cNvPr id="3" name="Content Placeholder 2">
                <a:extLst>
                  <a:ext uri="{FF2B5EF4-FFF2-40B4-BE49-F238E27FC236}">
                    <a16:creationId xmlns:a16="http://schemas.microsoft.com/office/drawing/2014/main" id="{1BAED976-825A-483B-90F5-AC13987A729D}"/>
                  </a:ext>
                </a:extLst>
              </p:cNvPr>
              <p:cNvSpPr>
                <a:spLocks noGrp="1" noRot="1" noChangeAspect="1" noMove="1" noResize="1" noEditPoints="1" noAdjustHandles="1" noChangeArrowheads="1" noChangeShapeType="1" noTextEdit="1"/>
              </p:cNvSpPr>
              <p:nvPr>
                <p:ph sz="quarter" idx="13"/>
              </p:nvPr>
            </p:nvSpPr>
            <p:spPr>
              <a:blipFill>
                <a:blip r:embed="rId2"/>
                <a:stretch>
                  <a:fillRect t="-750" r="-1578"/>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29F9D883-666D-44BA-BC60-F2FACECF956C}"/>
              </a:ext>
            </a:extLst>
          </p:cNvPr>
          <p:cNvSpPr>
            <a:spLocks noGrp="1"/>
          </p:cNvSpPr>
          <p:nvPr>
            <p:ph type="title"/>
          </p:nvPr>
        </p:nvSpPr>
        <p:spPr/>
        <p:txBody>
          <a:bodyPr>
            <a:normAutofit fontScale="90000"/>
          </a:bodyPr>
          <a:lstStyle/>
          <a:p>
            <a:r>
              <a:rPr lang="nl-BE" dirty="0"/>
              <a:t>Abu al-</a:t>
            </a:r>
            <a:r>
              <a:rPr lang="nl-BE" dirty="0" err="1"/>
              <a:t>Wafa</a:t>
            </a:r>
            <a:r>
              <a:rPr lang="nl-BE" dirty="0"/>
              <a:t> al-</a:t>
            </a:r>
            <a:r>
              <a:rPr lang="nl-BE" dirty="0" err="1"/>
              <a:t>Buzjani</a:t>
            </a:r>
            <a:r>
              <a:rPr lang="nl-BE" dirty="0"/>
              <a:t>, On </a:t>
            </a:r>
            <a:r>
              <a:rPr lang="nl-BE" dirty="0" err="1"/>
              <a:t>the</a:t>
            </a:r>
            <a:r>
              <a:rPr lang="nl-BE" dirty="0"/>
              <a:t> </a:t>
            </a:r>
            <a:r>
              <a:rPr lang="nl-BE" dirty="0" err="1"/>
              <a:t>Geometric</a:t>
            </a:r>
            <a:r>
              <a:rPr lang="nl-BE" dirty="0"/>
              <a:t> </a:t>
            </a:r>
            <a:r>
              <a:rPr lang="nl-BE" dirty="0" err="1"/>
              <a:t>Constructions</a:t>
            </a:r>
            <a:r>
              <a:rPr lang="nl-BE" dirty="0"/>
              <a:t> </a:t>
            </a:r>
            <a:r>
              <a:rPr lang="nl-BE" dirty="0" err="1"/>
              <a:t>Necessary</a:t>
            </a:r>
            <a:r>
              <a:rPr lang="nl-BE" dirty="0"/>
              <a:t> </a:t>
            </a:r>
            <a:r>
              <a:rPr lang="nl-BE" dirty="0" err="1"/>
              <a:t>for</a:t>
            </a:r>
            <a:r>
              <a:rPr lang="nl-BE" dirty="0"/>
              <a:t> </a:t>
            </a:r>
            <a:r>
              <a:rPr lang="nl-BE" dirty="0" err="1"/>
              <a:t>the</a:t>
            </a:r>
            <a:r>
              <a:rPr lang="nl-BE" dirty="0"/>
              <a:t> </a:t>
            </a:r>
            <a:r>
              <a:rPr lang="nl-BE" dirty="0" err="1"/>
              <a:t>Artisan</a:t>
            </a:r>
            <a:endParaRPr lang="nl-BE" dirty="0"/>
          </a:p>
        </p:txBody>
      </p:sp>
      <p:sp>
        <p:nvSpPr>
          <p:cNvPr id="5" name="Rechthoek 3">
            <a:extLst>
              <a:ext uri="{FF2B5EF4-FFF2-40B4-BE49-F238E27FC236}">
                <a16:creationId xmlns:a16="http://schemas.microsoft.com/office/drawing/2014/main" id="{60E7E1B0-F611-4BA5-AAB7-29B23B79E9A1}"/>
              </a:ext>
            </a:extLst>
          </p:cNvPr>
          <p:cNvSpPr/>
          <p:nvPr/>
        </p:nvSpPr>
        <p:spPr>
          <a:xfrm>
            <a:off x="982607" y="5490426"/>
            <a:ext cx="5221543" cy="368878"/>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74353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95B43-6766-4B24-AFB3-FC200B1139D4}"/>
              </a:ext>
            </a:extLst>
          </p:cNvPr>
          <p:cNvSpPr>
            <a:spLocks noGrp="1"/>
          </p:cNvSpPr>
          <p:nvPr>
            <p:ph sz="half" idx="1"/>
          </p:nvPr>
        </p:nvSpPr>
        <p:spPr/>
        <p:txBody>
          <a:bodyPr>
            <a:normAutofit fontScale="70000" lnSpcReduction="20000"/>
          </a:bodyPr>
          <a:lstStyle/>
          <a:p>
            <a:r>
              <a:rPr lang="nl-BE" dirty="0"/>
              <a:t>wellicht niet: gewoon tellen</a:t>
            </a:r>
          </a:p>
          <a:p>
            <a:r>
              <a:rPr lang="nl-BE" dirty="0"/>
              <a:t>rij 1</a:t>
            </a:r>
          </a:p>
          <a:p>
            <a:pPr lvl="1"/>
            <a:r>
              <a:rPr lang="nl-BE" dirty="0"/>
              <a:t>verdubbeling / verdelen in twee, </a:t>
            </a:r>
          </a:p>
          <a:p>
            <a:pPr lvl="1"/>
            <a:r>
              <a:rPr lang="nl-BE" dirty="0"/>
              <a:t>voorloper van vermenigvuldigen en delen</a:t>
            </a:r>
          </a:p>
          <a:p>
            <a:r>
              <a:rPr lang="nl-BE" dirty="0"/>
              <a:t>rij 3</a:t>
            </a:r>
          </a:p>
          <a:p>
            <a:pPr lvl="1"/>
            <a:r>
              <a:rPr lang="nl-BE" dirty="0"/>
              <a:t>10 en 20 plus of min 1</a:t>
            </a:r>
          </a:p>
          <a:p>
            <a:pPr lvl="1"/>
            <a:r>
              <a:rPr lang="nl-BE" dirty="0"/>
              <a:t>verwijzing naar talstelsel met basis 10 of 20?</a:t>
            </a:r>
          </a:p>
          <a:p>
            <a:r>
              <a:rPr lang="nl-BE" dirty="0"/>
              <a:t>rij 2 (en laatste groepje van rij 1)</a:t>
            </a:r>
          </a:p>
          <a:p>
            <a:pPr lvl="1"/>
            <a:r>
              <a:rPr lang="nl-BE" dirty="0"/>
              <a:t>priemgetallen?</a:t>
            </a:r>
          </a:p>
          <a:p>
            <a:pPr marL="576000" lvl="2" indent="0">
              <a:buNone/>
            </a:pPr>
            <a:r>
              <a:rPr lang="nl-BE" dirty="0"/>
              <a:t>echter: verder geen indicaties dat concept van deling in die tijd begrepen was</a:t>
            </a:r>
          </a:p>
          <a:p>
            <a:pPr lvl="1"/>
            <a:r>
              <a:rPr lang="nl-BE" dirty="0"/>
              <a:t>alternatieve interpretatie: talstelsel met basis 12 (en 3 en 4 en 60)?</a:t>
            </a:r>
          </a:p>
          <a:p>
            <a:pPr marL="576000" lvl="2" indent="0">
              <a:buNone/>
            </a:pPr>
            <a:r>
              <a:rPr lang="nl-BE" dirty="0"/>
              <a:t>zie: 12 en 18 (en 6) plus of min 1, som per rij (48, 60, 60)</a:t>
            </a:r>
          </a:p>
        </p:txBody>
      </p:sp>
      <p:sp>
        <p:nvSpPr>
          <p:cNvPr id="5" name="Content Placeholder 4">
            <a:extLst>
              <a:ext uri="{FF2B5EF4-FFF2-40B4-BE49-F238E27FC236}">
                <a16:creationId xmlns:a16="http://schemas.microsoft.com/office/drawing/2014/main" id="{4673B84E-3B9C-4CAA-B1A5-8849605CE20D}"/>
              </a:ext>
            </a:extLst>
          </p:cNvPr>
          <p:cNvSpPr>
            <a:spLocks noGrp="1"/>
          </p:cNvSpPr>
          <p:nvPr>
            <p:ph sz="half" idx="2"/>
          </p:nvPr>
        </p:nvSpPr>
        <p:spPr/>
        <p:txBody>
          <a:bodyPr>
            <a:normAutofit fontScale="47500" lnSpcReduction="20000"/>
          </a:bodyPr>
          <a:lstStyle/>
          <a:p>
            <a:endParaRPr lang="nl-BE" dirty="0"/>
          </a:p>
          <a:p>
            <a:endParaRPr lang="nl-BE" dirty="0"/>
          </a:p>
          <a:p>
            <a:endParaRPr lang="nl-BE" dirty="0"/>
          </a:p>
          <a:p>
            <a:endParaRPr lang="nl-BE" dirty="0"/>
          </a:p>
          <a:p>
            <a:endParaRPr lang="nl-BE" dirty="0"/>
          </a:p>
          <a:p>
            <a:endParaRPr lang="nl-BE" dirty="0"/>
          </a:p>
          <a:p>
            <a:endParaRPr lang="nl-BE" dirty="0"/>
          </a:p>
          <a:p>
            <a:endParaRPr lang="en-US" dirty="0"/>
          </a:p>
          <a:p>
            <a:endParaRPr lang="en-US" dirty="0"/>
          </a:p>
          <a:p>
            <a:endParaRPr lang="en-US" dirty="0"/>
          </a:p>
          <a:p>
            <a:endParaRPr lang="en-US" dirty="0"/>
          </a:p>
          <a:p>
            <a:endParaRPr lang="en-US" dirty="0"/>
          </a:p>
          <a:p>
            <a:pPr marL="0" indent="0">
              <a:buNone/>
            </a:pPr>
            <a:r>
              <a:rPr lang="en-US" dirty="0" err="1"/>
              <a:t>Figuur</a:t>
            </a:r>
            <a:r>
              <a:rPr lang="en-US" dirty="0"/>
              <a:t> </a:t>
            </a:r>
            <a:r>
              <a:rPr lang="en-US" dirty="0" err="1"/>
              <a:t>onderaan</a:t>
            </a:r>
            <a:r>
              <a:rPr lang="en-US" dirty="0"/>
              <a:t> </a:t>
            </a:r>
            <a:r>
              <a:rPr lang="en-US" dirty="0" err="1"/>
              <a:t>uit</a:t>
            </a:r>
            <a:r>
              <a:rPr lang="en-US" dirty="0"/>
              <a:t>: </a:t>
            </a:r>
            <a:r>
              <a:rPr lang="en-US" dirty="0" err="1"/>
              <a:t>Pejlare</a:t>
            </a:r>
            <a:r>
              <a:rPr lang="en-US" dirty="0"/>
              <a:t>, J., </a:t>
            </a:r>
            <a:r>
              <a:rPr lang="en-US" dirty="0" err="1"/>
              <a:t>Bråting</a:t>
            </a:r>
            <a:r>
              <a:rPr lang="en-US" dirty="0"/>
              <a:t>, K. (2019). Writing the History of Mathematics: Interpretations of the Mathematics of the Past and Its Relation to the Mathematics of Today. In: Handbook of the Mathematics of the Arts and Sciences: 1-26.</a:t>
            </a:r>
            <a:endParaRPr lang="nl-BE" dirty="0"/>
          </a:p>
        </p:txBody>
      </p:sp>
      <p:sp>
        <p:nvSpPr>
          <p:cNvPr id="2" name="Slide Number Placeholder 1">
            <a:extLst>
              <a:ext uri="{FF2B5EF4-FFF2-40B4-BE49-F238E27FC236}">
                <a16:creationId xmlns:a16="http://schemas.microsoft.com/office/drawing/2014/main" id="{A5CEB960-9F6E-4221-85EC-415719C6302A}"/>
              </a:ext>
            </a:extLst>
          </p:cNvPr>
          <p:cNvSpPr>
            <a:spLocks noGrp="1"/>
          </p:cNvSpPr>
          <p:nvPr>
            <p:ph type="sldNum" sz="quarter" idx="12"/>
          </p:nvPr>
        </p:nvSpPr>
        <p:spPr/>
        <p:txBody>
          <a:bodyPr/>
          <a:lstStyle/>
          <a:p>
            <a:fld id="{0A297500-7527-634B-90F4-69D0994C32B4}" type="slidenum">
              <a:rPr lang="nl-NL" smtClean="0"/>
              <a:pPr/>
              <a:t>6</a:t>
            </a:fld>
            <a:endParaRPr lang="nl-NL" dirty="0"/>
          </a:p>
        </p:txBody>
      </p:sp>
      <p:sp>
        <p:nvSpPr>
          <p:cNvPr id="4" name="Title 3">
            <a:extLst>
              <a:ext uri="{FF2B5EF4-FFF2-40B4-BE49-F238E27FC236}">
                <a16:creationId xmlns:a16="http://schemas.microsoft.com/office/drawing/2014/main" id="{A782F366-25CC-40C0-87D0-8109DE1434D6}"/>
              </a:ext>
            </a:extLst>
          </p:cNvPr>
          <p:cNvSpPr>
            <a:spLocks noGrp="1"/>
          </p:cNvSpPr>
          <p:nvPr>
            <p:ph type="title"/>
          </p:nvPr>
        </p:nvSpPr>
        <p:spPr/>
        <p:txBody>
          <a:bodyPr>
            <a:normAutofit fontScale="90000"/>
          </a:bodyPr>
          <a:lstStyle/>
          <a:p>
            <a:r>
              <a:rPr lang="nl-BE" dirty="0"/>
              <a:t>Het </a:t>
            </a:r>
            <a:r>
              <a:rPr lang="nl-BE" dirty="0" err="1"/>
              <a:t>Ishango</a:t>
            </a:r>
            <a:r>
              <a:rPr lang="nl-BE" dirty="0"/>
              <a:t>-beentje: </a:t>
            </a:r>
            <a:br>
              <a:rPr lang="nl-BE" dirty="0"/>
            </a:br>
            <a:r>
              <a:rPr lang="nl-BE" dirty="0"/>
              <a:t>interpretaties</a:t>
            </a:r>
          </a:p>
        </p:txBody>
      </p:sp>
      <p:pic>
        <p:nvPicPr>
          <p:cNvPr id="6" name="Picture 5">
            <a:hlinkClick r:id="rId3"/>
            <a:extLst>
              <a:ext uri="{FF2B5EF4-FFF2-40B4-BE49-F238E27FC236}">
                <a16:creationId xmlns:a16="http://schemas.microsoft.com/office/drawing/2014/main" id="{0A953C39-D92E-4713-9BDE-A5C0483756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6839" y="0"/>
            <a:ext cx="3097161" cy="2064774"/>
          </a:xfrm>
          <a:prstGeom prst="rect">
            <a:avLst/>
          </a:prstGeom>
        </p:spPr>
      </p:pic>
      <p:pic>
        <p:nvPicPr>
          <p:cNvPr id="7" name="Content Placeholder 5" descr="Pejlare, J., Bråting, K. (2019). Writing the History of Mathematics: Interpretations of the Mathematics of the Past and Its Relation to the Mathematics of Today. In: Handbook of the Mathematics of the Arts and Sciences: 1-26, http://dx.doi.org/10.1007/978-3-319-70658-0">
            <a:extLst>
              <a:ext uri="{FF2B5EF4-FFF2-40B4-BE49-F238E27FC236}">
                <a16:creationId xmlns:a16="http://schemas.microsoft.com/office/drawing/2014/main" id="{EEB6E741-530E-4EA7-B1FF-0C37B787B30D}"/>
              </a:ext>
            </a:extLst>
          </p:cNvPr>
          <p:cNvPicPr>
            <a:picLocks noChangeAspect="1"/>
          </p:cNvPicPr>
          <p:nvPr/>
        </p:nvPicPr>
        <p:blipFill rotWithShape="1">
          <a:blip r:embed="rId5"/>
          <a:srcRect l="2510" r="745"/>
          <a:stretch/>
        </p:blipFill>
        <p:spPr>
          <a:xfrm>
            <a:off x="4428000" y="2176641"/>
            <a:ext cx="4680000" cy="2630906"/>
          </a:xfrm>
          <a:prstGeom prst="rect">
            <a:avLst/>
          </a:prstGeom>
        </p:spPr>
      </p:pic>
      <p:sp>
        <p:nvSpPr>
          <p:cNvPr id="8" name="Rechthoek 3">
            <a:extLst>
              <a:ext uri="{FF2B5EF4-FFF2-40B4-BE49-F238E27FC236}">
                <a16:creationId xmlns:a16="http://schemas.microsoft.com/office/drawing/2014/main" id="{243010F8-20CC-4E10-93F3-6BE5E1A05BDE}"/>
              </a:ext>
            </a:extLst>
          </p:cNvPr>
          <p:cNvSpPr/>
          <p:nvPr/>
        </p:nvSpPr>
        <p:spPr>
          <a:xfrm>
            <a:off x="432619" y="2064775"/>
            <a:ext cx="3982066" cy="737420"/>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3">
            <a:extLst>
              <a:ext uri="{FF2B5EF4-FFF2-40B4-BE49-F238E27FC236}">
                <a16:creationId xmlns:a16="http://schemas.microsoft.com/office/drawing/2014/main" id="{DCDD6E34-6B19-450B-984B-E529CDC94F45}"/>
              </a:ext>
            </a:extLst>
          </p:cNvPr>
          <p:cNvSpPr/>
          <p:nvPr/>
        </p:nvSpPr>
        <p:spPr>
          <a:xfrm>
            <a:off x="432619" y="3259391"/>
            <a:ext cx="3982066" cy="737420"/>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3">
            <a:extLst>
              <a:ext uri="{FF2B5EF4-FFF2-40B4-BE49-F238E27FC236}">
                <a16:creationId xmlns:a16="http://schemas.microsoft.com/office/drawing/2014/main" id="{0236E5F6-9A80-4185-9D66-E255ED787F9E}"/>
              </a:ext>
            </a:extLst>
          </p:cNvPr>
          <p:cNvSpPr/>
          <p:nvPr/>
        </p:nvSpPr>
        <p:spPr>
          <a:xfrm>
            <a:off x="432619" y="4382693"/>
            <a:ext cx="3982066" cy="1752392"/>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9097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F7C38-2B8C-473E-A588-2C376BBE254D}"/>
              </a:ext>
            </a:extLst>
          </p:cNvPr>
          <p:cNvSpPr>
            <a:spLocks noGrp="1"/>
          </p:cNvSpPr>
          <p:nvPr>
            <p:ph type="sldNum" sz="quarter" idx="12"/>
          </p:nvPr>
        </p:nvSpPr>
        <p:spPr/>
        <p:txBody>
          <a:bodyPr/>
          <a:lstStyle/>
          <a:p>
            <a:fld id="{0A297500-7527-634B-90F4-69D0994C32B4}" type="slidenum">
              <a:rPr lang="nl-NL" smtClean="0"/>
              <a:pPr/>
              <a:t>60</a:t>
            </a:fld>
            <a:endParaRPr lang="nl-NL" dirty="0"/>
          </a:p>
        </p:txBody>
      </p:sp>
      <p:sp>
        <p:nvSpPr>
          <p:cNvPr id="3" name="Content Placeholder 2">
            <a:extLst>
              <a:ext uri="{FF2B5EF4-FFF2-40B4-BE49-F238E27FC236}">
                <a16:creationId xmlns:a16="http://schemas.microsoft.com/office/drawing/2014/main" id="{1BAED976-825A-483B-90F5-AC13987A729D}"/>
              </a:ext>
            </a:extLst>
          </p:cNvPr>
          <p:cNvSpPr>
            <a:spLocks noGrp="1"/>
          </p:cNvSpPr>
          <p:nvPr>
            <p:ph sz="quarter" idx="13"/>
          </p:nvPr>
        </p:nvSpPr>
        <p:spPr>
          <a:xfrm>
            <a:off x="129305" y="1115927"/>
            <a:ext cx="8885390" cy="4874685"/>
          </a:xfrm>
        </p:spPr>
        <p:txBody>
          <a:bodyPr>
            <a:normAutofit/>
          </a:bodyPr>
          <a:lstStyle/>
          <a:p>
            <a:pPr marL="576000" lvl="2" indent="0">
              <a:buNone/>
            </a:pPr>
            <a:r>
              <a:rPr lang="en-US" dirty="0"/>
              <a:t>…</a:t>
            </a:r>
          </a:p>
          <a:p>
            <a:pPr marL="576000" lvl="2" indent="0">
              <a:buNone/>
            </a:pPr>
            <a:r>
              <a:rPr lang="nl-BE" dirty="0"/>
              <a:t>De ambachtslieden stelden een aantal methoden voor, waarvan sommige bewezen kunnen worden en andere onjuist zijn. De methoden die niet bewezen kunnen worden, lijken echter waar te zijn, waardoor iemand die ernaar kijkt, zou kunnen denken dat ze juist zijn. We zullen deze methoden presenteren, zodat de juiste van de onjuiste onderscheiden kunnen worden en iemand die zich in dit onderwerp verdiept, hopelijk geen fout maakt door een onjuiste methode te accepteren.</a:t>
            </a:r>
            <a:endParaRPr lang="en-US" dirty="0"/>
          </a:p>
          <a:p>
            <a:endParaRPr lang="en-US" dirty="0"/>
          </a:p>
        </p:txBody>
      </p:sp>
      <p:sp>
        <p:nvSpPr>
          <p:cNvPr id="4" name="Title 3">
            <a:extLst>
              <a:ext uri="{FF2B5EF4-FFF2-40B4-BE49-F238E27FC236}">
                <a16:creationId xmlns:a16="http://schemas.microsoft.com/office/drawing/2014/main" id="{29F9D883-666D-44BA-BC60-F2FACECF956C}"/>
              </a:ext>
            </a:extLst>
          </p:cNvPr>
          <p:cNvSpPr>
            <a:spLocks noGrp="1"/>
          </p:cNvSpPr>
          <p:nvPr>
            <p:ph type="title"/>
          </p:nvPr>
        </p:nvSpPr>
        <p:spPr/>
        <p:txBody>
          <a:bodyPr>
            <a:normAutofit fontScale="90000"/>
          </a:bodyPr>
          <a:lstStyle/>
          <a:p>
            <a:r>
              <a:rPr lang="nl-BE" dirty="0"/>
              <a:t>Abu al-</a:t>
            </a:r>
            <a:r>
              <a:rPr lang="nl-BE" dirty="0" err="1"/>
              <a:t>Wafa</a:t>
            </a:r>
            <a:r>
              <a:rPr lang="nl-BE" dirty="0"/>
              <a:t> al-</a:t>
            </a:r>
            <a:r>
              <a:rPr lang="nl-BE" dirty="0" err="1"/>
              <a:t>Buzjani</a:t>
            </a:r>
            <a:r>
              <a:rPr lang="nl-BE" dirty="0"/>
              <a:t>, On </a:t>
            </a:r>
            <a:r>
              <a:rPr lang="nl-BE" dirty="0" err="1"/>
              <a:t>the</a:t>
            </a:r>
            <a:r>
              <a:rPr lang="nl-BE" dirty="0"/>
              <a:t> </a:t>
            </a:r>
            <a:r>
              <a:rPr lang="nl-BE" dirty="0" err="1"/>
              <a:t>Geometric</a:t>
            </a:r>
            <a:r>
              <a:rPr lang="nl-BE" dirty="0"/>
              <a:t> </a:t>
            </a:r>
            <a:r>
              <a:rPr lang="nl-BE" dirty="0" err="1"/>
              <a:t>Constructions</a:t>
            </a:r>
            <a:r>
              <a:rPr lang="nl-BE" dirty="0"/>
              <a:t> </a:t>
            </a:r>
            <a:r>
              <a:rPr lang="nl-BE" dirty="0" err="1"/>
              <a:t>Necessary</a:t>
            </a:r>
            <a:r>
              <a:rPr lang="nl-BE" dirty="0"/>
              <a:t> </a:t>
            </a:r>
            <a:r>
              <a:rPr lang="nl-BE" dirty="0" err="1"/>
              <a:t>for</a:t>
            </a:r>
            <a:r>
              <a:rPr lang="nl-BE" dirty="0"/>
              <a:t> </a:t>
            </a:r>
            <a:r>
              <a:rPr lang="nl-BE" dirty="0" err="1"/>
              <a:t>the</a:t>
            </a:r>
            <a:r>
              <a:rPr lang="nl-BE" dirty="0"/>
              <a:t> </a:t>
            </a:r>
            <a:r>
              <a:rPr lang="nl-BE" dirty="0" err="1"/>
              <a:t>Artisan</a:t>
            </a:r>
            <a:endParaRPr lang="nl-BE" dirty="0"/>
          </a:p>
        </p:txBody>
      </p:sp>
      <p:pic>
        <p:nvPicPr>
          <p:cNvPr id="8" name="Picture 7" descr="A picture containing colorful, outdoor object&#10;&#10;Description automatically generated">
            <a:hlinkClick r:id="rId2"/>
            <a:extLst>
              <a:ext uri="{FF2B5EF4-FFF2-40B4-BE49-F238E27FC236}">
                <a16:creationId xmlns:a16="http://schemas.microsoft.com/office/drawing/2014/main" id="{C08685D2-35A5-4F31-84A1-99BEBEE28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303" y="4344629"/>
            <a:ext cx="4021394" cy="2513371"/>
          </a:xfrm>
          <a:prstGeom prst="rect">
            <a:avLst/>
          </a:prstGeom>
        </p:spPr>
      </p:pic>
    </p:spTree>
    <p:extLst>
      <p:ext uri="{BB962C8B-B14F-4D97-AF65-F5344CB8AC3E}">
        <p14:creationId xmlns:p14="http://schemas.microsoft.com/office/powerpoint/2010/main" val="15279529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F7C38-2B8C-473E-A588-2C376BBE254D}"/>
              </a:ext>
            </a:extLst>
          </p:cNvPr>
          <p:cNvSpPr>
            <a:spLocks noGrp="1"/>
          </p:cNvSpPr>
          <p:nvPr>
            <p:ph type="sldNum" sz="quarter" idx="12"/>
          </p:nvPr>
        </p:nvSpPr>
        <p:spPr/>
        <p:txBody>
          <a:bodyPr/>
          <a:lstStyle/>
          <a:p>
            <a:fld id="{0A297500-7527-634B-90F4-69D0994C32B4}" type="slidenum">
              <a:rPr lang="nl-NL" smtClean="0"/>
              <a:pPr/>
              <a:t>61</a:t>
            </a:fld>
            <a:endParaRPr lang="nl-NL" dirty="0"/>
          </a:p>
        </p:txBody>
      </p:sp>
      <p:sp>
        <p:nvSpPr>
          <p:cNvPr id="3" name="Content Placeholder 2">
            <a:extLst>
              <a:ext uri="{FF2B5EF4-FFF2-40B4-BE49-F238E27FC236}">
                <a16:creationId xmlns:a16="http://schemas.microsoft.com/office/drawing/2014/main" id="{1BAED976-825A-483B-90F5-AC13987A729D}"/>
              </a:ext>
            </a:extLst>
          </p:cNvPr>
          <p:cNvSpPr>
            <a:spLocks noGrp="1"/>
          </p:cNvSpPr>
          <p:nvPr>
            <p:ph sz="quarter" idx="13"/>
          </p:nvPr>
        </p:nvSpPr>
        <p:spPr>
          <a:xfrm>
            <a:off x="129305" y="1115927"/>
            <a:ext cx="4615690" cy="5155920"/>
          </a:xfrm>
        </p:spPr>
        <p:txBody>
          <a:bodyPr>
            <a:normAutofit fontScale="77500" lnSpcReduction="20000"/>
          </a:bodyPr>
          <a:lstStyle/>
          <a:p>
            <a:pPr marL="0" indent="0">
              <a:lnSpc>
                <a:spcPct val="120000"/>
              </a:lnSpc>
              <a:buNone/>
            </a:pPr>
            <a:r>
              <a:rPr lang="nl-BE" dirty="0"/>
              <a:t>Een van de ambachtslieden plaatste een van de vierkanten in het midden, deelde het tweede vierkant diagonaal doormidden en plaatste het daar.</a:t>
            </a:r>
            <a:r>
              <a:rPr lang="en-US" dirty="0"/>
              <a:t> […] </a:t>
            </a:r>
            <a:r>
              <a:rPr lang="nl-BE" dirty="0"/>
              <a:t>Hij trok vanuit het middelpunt van het derde vierkant twee rechte lijnen naar twee van de hoeken, niet op één diagonaal, en hij trok een lijn vanuit het middelpunt naar het middelpunt van de zijde tegenover de driehoek […]. Zo wordt het vierkant verdeeld in twee trapeziums en een driehoek. Vervolgens plaatste hij </a:t>
            </a:r>
            <a:r>
              <a:rPr lang="en-US" dirty="0"/>
              <a:t>[…]</a:t>
            </a:r>
          </a:p>
        </p:txBody>
      </p:sp>
      <p:sp>
        <p:nvSpPr>
          <p:cNvPr id="4" name="Title 3">
            <a:extLst>
              <a:ext uri="{FF2B5EF4-FFF2-40B4-BE49-F238E27FC236}">
                <a16:creationId xmlns:a16="http://schemas.microsoft.com/office/drawing/2014/main" id="{29F9D883-666D-44BA-BC60-F2FACECF956C}"/>
              </a:ext>
            </a:extLst>
          </p:cNvPr>
          <p:cNvSpPr>
            <a:spLocks noGrp="1"/>
          </p:cNvSpPr>
          <p:nvPr>
            <p:ph type="title"/>
          </p:nvPr>
        </p:nvSpPr>
        <p:spPr/>
        <p:txBody>
          <a:bodyPr>
            <a:normAutofit fontScale="90000"/>
          </a:bodyPr>
          <a:lstStyle/>
          <a:p>
            <a:r>
              <a:rPr lang="nl-BE" dirty="0"/>
              <a:t>Abu al-</a:t>
            </a:r>
            <a:r>
              <a:rPr lang="nl-BE" dirty="0" err="1"/>
              <a:t>Wafa</a:t>
            </a:r>
            <a:r>
              <a:rPr lang="nl-BE" dirty="0"/>
              <a:t> al-</a:t>
            </a:r>
            <a:r>
              <a:rPr lang="nl-BE" dirty="0" err="1"/>
              <a:t>Buzjani</a:t>
            </a:r>
            <a:r>
              <a:rPr lang="nl-BE" dirty="0"/>
              <a:t>, On </a:t>
            </a:r>
            <a:r>
              <a:rPr lang="nl-BE" dirty="0" err="1"/>
              <a:t>the</a:t>
            </a:r>
            <a:r>
              <a:rPr lang="nl-BE" dirty="0"/>
              <a:t> </a:t>
            </a:r>
            <a:r>
              <a:rPr lang="nl-BE" dirty="0" err="1"/>
              <a:t>Geometric</a:t>
            </a:r>
            <a:r>
              <a:rPr lang="nl-BE" dirty="0"/>
              <a:t> </a:t>
            </a:r>
            <a:r>
              <a:rPr lang="nl-BE" dirty="0" err="1"/>
              <a:t>Constructions</a:t>
            </a:r>
            <a:r>
              <a:rPr lang="nl-BE" dirty="0"/>
              <a:t> </a:t>
            </a:r>
            <a:r>
              <a:rPr lang="nl-BE" dirty="0" err="1"/>
              <a:t>Necessary</a:t>
            </a:r>
            <a:r>
              <a:rPr lang="nl-BE" dirty="0"/>
              <a:t> </a:t>
            </a:r>
            <a:r>
              <a:rPr lang="nl-BE" dirty="0" err="1"/>
              <a:t>for</a:t>
            </a:r>
            <a:r>
              <a:rPr lang="nl-BE" dirty="0"/>
              <a:t> </a:t>
            </a:r>
            <a:r>
              <a:rPr lang="nl-BE" dirty="0" err="1"/>
              <a:t>the</a:t>
            </a:r>
            <a:r>
              <a:rPr lang="nl-BE" dirty="0"/>
              <a:t> </a:t>
            </a:r>
            <a:r>
              <a:rPr lang="nl-BE" dirty="0" err="1"/>
              <a:t>Artisan</a:t>
            </a:r>
            <a:endParaRPr lang="nl-BE" dirty="0"/>
          </a:p>
        </p:txBody>
      </p:sp>
      <p:pic>
        <p:nvPicPr>
          <p:cNvPr id="6" name="Picture 5">
            <a:extLst>
              <a:ext uri="{FF2B5EF4-FFF2-40B4-BE49-F238E27FC236}">
                <a16:creationId xmlns:a16="http://schemas.microsoft.com/office/drawing/2014/main" id="{984FB2E3-38D7-477F-B71C-09A49CDB4E99}"/>
              </a:ext>
            </a:extLst>
          </p:cNvPr>
          <p:cNvPicPr>
            <a:picLocks noChangeAspect="1"/>
          </p:cNvPicPr>
          <p:nvPr/>
        </p:nvPicPr>
        <p:blipFill>
          <a:blip r:embed="rId2"/>
          <a:stretch>
            <a:fillRect/>
          </a:stretch>
        </p:blipFill>
        <p:spPr>
          <a:xfrm>
            <a:off x="4658498" y="1354218"/>
            <a:ext cx="4485502" cy="4717983"/>
          </a:xfrm>
          <a:prstGeom prst="rect">
            <a:avLst/>
          </a:prstGeom>
        </p:spPr>
      </p:pic>
    </p:spTree>
    <p:extLst>
      <p:ext uri="{BB962C8B-B14F-4D97-AF65-F5344CB8AC3E}">
        <p14:creationId xmlns:p14="http://schemas.microsoft.com/office/powerpoint/2010/main" val="36632395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F7C38-2B8C-473E-A588-2C376BBE254D}"/>
              </a:ext>
            </a:extLst>
          </p:cNvPr>
          <p:cNvSpPr>
            <a:spLocks noGrp="1"/>
          </p:cNvSpPr>
          <p:nvPr>
            <p:ph type="sldNum" sz="quarter" idx="12"/>
          </p:nvPr>
        </p:nvSpPr>
        <p:spPr/>
        <p:txBody>
          <a:bodyPr/>
          <a:lstStyle/>
          <a:p>
            <a:fld id="{0A297500-7527-634B-90F4-69D0994C32B4}" type="slidenum">
              <a:rPr lang="nl-NL" smtClean="0"/>
              <a:pPr/>
              <a:t>62</a:t>
            </a:fld>
            <a:endParaRPr lang="nl-NL" dirty="0"/>
          </a:p>
        </p:txBody>
      </p:sp>
      <p:sp>
        <p:nvSpPr>
          <p:cNvPr id="3" name="Content Placeholder 2">
            <a:extLst>
              <a:ext uri="{FF2B5EF4-FFF2-40B4-BE49-F238E27FC236}">
                <a16:creationId xmlns:a16="http://schemas.microsoft.com/office/drawing/2014/main" id="{1BAED976-825A-483B-90F5-AC13987A729D}"/>
              </a:ext>
            </a:extLst>
          </p:cNvPr>
          <p:cNvSpPr>
            <a:spLocks noGrp="1"/>
          </p:cNvSpPr>
          <p:nvPr>
            <p:ph sz="quarter" idx="13"/>
          </p:nvPr>
        </p:nvSpPr>
        <p:spPr>
          <a:xfrm>
            <a:off x="129305" y="1221434"/>
            <a:ext cx="4615690" cy="5109028"/>
          </a:xfrm>
        </p:spPr>
        <p:txBody>
          <a:bodyPr>
            <a:normAutofit fontScale="62500" lnSpcReduction="20000"/>
          </a:bodyPr>
          <a:lstStyle/>
          <a:p>
            <a:pPr marL="0" indent="0">
              <a:lnSpc>
                <a:spcPct val="120000"/>
              </a:lnSpc>
              <a:buNone/>
            </a:pPr>
            <a:r>
              <a:rPr lang="en-US" dirty="0"/>
              <a:t>Abu al-Wafa’ </a:t>
            </a:r>
            <a:r>
              <a:rPr lang="en-US" dirty="0" err="1"/>
              <a:t>zei</a:t>
            </a:r>
            <a:r>
              <a:rPr lang="en-US" dirty="0"/>
              <a:t>: </a:t>
            </a:r>
            <a:r>
              <a:rPr lang="nl-BE" dirty="0"/>
              <a:t>Maar deze figuur die hij construeerde is ingebeeld, en iemand die geen ervaring heeft met de kunst of de meetkunde […] zou zich kunnen voorstellen dat deze correct is vanwege de correctheid van de hoeken en de gelijkheid van de zijden. […] Elk van de hoeken van de [drie] driehoeken, namelijk G, B en D, die [ook] hoeken van het vierkant zijn, is een rechte hoek; en de vierde hoek is samengesteld uit twee hoeken die elk een halve rechte hoek zijn […] De zijden zijn recht en gelijk, aangezien elk van deze zijden is samengesteld uit een zijde van een van de vierkanten plus de helft van de diagonaal, die gelijk zijn. Het is ook duidelijk dat ze rechte [lijnen] vormen wanneer ze samengevoegd worden […]</a:t>
            </a:r>
            <a:endParaRPr lang="en-US" dirty="0"/>
          </a:p>
        </p:txBody>
      </p:sp>
      <p:sp>
        <p:nvSpPr>
          <p:cNvPr id="4" name="Title 3">
            <a:extLst>
              <a:ext uri="{FF2B5EF4-FFF2-40B4-BE49-F238E27FC236}">
                <a16:creationId xmlns:a16="http://schemas.microsoft.com/office/drawing/2014/main" id="{29F9D883-666D-44BA-BC60-F2FACECF956C}"/>
              </a:ext>
            </a:extLst>
          </p:cNvPr>
          <p:cNvSpPr>
            <a:spLocks noGrp="1"/>
          </p:cNvSpPr>
          <p:nvPr>
            <p:ph type="title"/>
          </p:nvPr>
        </p:nvSpPr>
        <p:spPr/>
        <p:txBody>
          <a:bodyPr>
            <a:normAutofit fontScale="90000"/>
          </a:bodyPr>
          <a:lstStyle/>
          <a:p>
            <a:r>
              <a:rPr lang="nl-BE" dirty="0"/>
              <a:t>Abu al-</a:t>
            </a:r>
            <a:r>
              <a:rPr lang="nl-BE" dirty="0" err="1"/>
              <a:t>Wafa</a:t>
            </a:r>
            <a:r>
              <a:rPr lang="nl-BE" dirty="0"/>
              <a:t> al-</a:t>
            </a:r>
            <a:r>
              <a:rPr lang="nl-BE" dirty="0" err="1"/>
              <a:t>Buzjani</a:t>
            </a:r>
            <a:r>
              <a:rPr lang="nl-BE" dirty="0"/>
              <a:t>, On </a:t>
            </a:r>
            <a:r>
              <a:rPr lang="nl-BE" dirty="0" err="1"/>
              <a:t>the</a:t>
            </a:r>
            <a:r>
              <a:rPr lang="nl-BE" dirty="0"/>
              <a:t> </a:t>
            </a:r>
            <a:r>
              <a:rPr lang="nl-BE" dirty="0" err="1"/>
              <a:t>Geometric</a:t>
            </a:r>
            <a:r>
              <a:rPr lang="nl-BE" dirty="0"/>
              <a:t> </a:t>
            </a:r>
            <a:r>
              <a:rPr lang="nl-BE" dirty="0" err="1"/>
              <a:t>Constructions</a:t>
            </a:r>
            <a:r>
              <a:rPr lang="nl-BE" dirty="0"/>
              <a:t> </a:t>
            </a:r>
            <a:r>
              <a:rPr lang="nl-BE" dirty="0" err="1"/>
              <a:t>Necessary</a:t>
            </a:r>
            <a:r>
              <a:rPr lang="nl-BE" dirty="0"/>
              <a:t> </a:t>
            </a:r>
            <a:r>
              <a:rPr lang="nl-BE" dirty="0" err="1"/>
              <a:t>for</a:t>
            </a:r>
            <a:r>
              <a:rPr lang="nl-BE" dirty="0"/>
              <a:t> </a:t>
            </a:r>
            <a:r>
              <a:rPr lang="nl-BE" dirty="0" err="1"/>
              <a:t>the</a:t>
            </a:r>
            <a:r>
              <a:rPr lang="nl-BE" dirty="0"/>
              <a:t> </a:t>
            </a:r>
            <a:r>
              <a:rPr lang="nl-BE" dirty="0" err="1"/>
              <a:t>Artisan</a:t>
            </a:r>
            <a:endParaRPr lang="nl-BE" dirty="0"/>
          </a:p>
        </p:txBody>
      </p:sp>
      <p:pic>
        <p:nvPicPr>
          <p:cNvPr id="6" name="Picture 5">
            <a:extLst>
              <a:ext uri="{FF2B5EF4-FFF2-40B4-BE49-F238E27FC236}">
                <a16:creationId xmlns:a16="http://schemas.microsoft.com/office/drawing/2014/main" id="{984FB2E3-38D7-477F-B71C-09A49CDB4E99}"/>
              </a:ext>
            </a:extLst>
          </p:cNvPr>
          <p:cNvPicPr>
            <a:picLocks noChangeAspect="1"/>
          </p:cNvPicPr>
          <p:nvPr/>
        </p:nvPicPr>
        <p:blipFill>
          <a:blip r:embed="rId2"/>
          <a:stretch>
            <a:fillRect/>
          </a:stretch>
        </p:blipFill>
        <p:spPr>
          <a:xfrm>
            <a:off x="4658498" y="1354218"/>
            <a:ext cx="4485502" cy="4717983"/>
          </a:xfrm>
          <a:prstGeom prst="rect">
            <a:avLst/>
          </a:prstGeom>
        </p:spPr>
      </p:pic>
    </p:spTree>
    <p:extLst>
      <p:ext uri="{BB962C8B-B14F-4D97-AF65-F5344CB8AC3E}">
        <p14:creationId xmlns:p14="http://schemas.microsoft.com/office/powerpoint/2010/main" val="2297784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F7C38-2B8C-473E-A588-2C376BBE254D}"/>
              </a:ext>
            </a:extLst>
          </p:cNvPr>
          <p:cNvSpPr>
            <a:spLocks noGrp="1"/>
          </p:cNvSpPr>
          <p:nvPr>
            <p:ph type="sldNum" sz="quarter" idx="12"/>
          </p:nvPr>
        </p:nvSpPr>
        <p:spPr/>
        <p:txBody>
          <a:bodyPr/>
          <a:lstStyle/>
          <a:p>
            <a:fld id="{0A297500-7527-634B-90F4-69D0994C32B4}" type="slidenum">
              <a:rPr lang="nl-NL" smtClean="0"/>
              <a:pPr/>
              <a:t>63</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AED976-825A-483B-90F5-AC13987A729D}"/>
                  </a:ext>
                </a:extLst>
              </p:cNvPr>
              <p:cNvSpPr>
                <a:spLocks noGrp="1"/>
              </p:cNvSpPr>
              <p:nvPr>
                <p:ph sz="quarter" idx="13"/>
              </p:nvPr>
            </p:nvSpPr>
            <p:spPr>
              <a:xfrm>
                <a:off x="129305" y="1291772"/>
                <a:ext cx="4615690" cy="5132474"/>
              </a:xfrm>
            </p:spPr>
            <p:txBody>
              <a:bodyPr>
                <a:normAutofit fontScale="70000" lnSpcReduction="20000"/>
              </a:bodyPr>
              <a:lstStyle/>
              <a:p>
                <a:pPr marL="0" indent="0">
                  <a:lnSpc>
                    <a:spcPct val="120000"/>
                  </a:lnSpc>
                  <a:buNone/>
                </a:pPr>
                <a:r>
                  <a:rPr lang="nl-BE" dirty="0"/>
                  <a:t>Maar ze merken niet op waar de fout […] optreedt […] Als we de zijde van elk [</a:t>
                </a:r>
                <a:r>
                  <a:rPr lang="nl-BE" dirty="0" err="1"/>
                  <a:t>eenheids</a:t>
                </a:r>
                <a:r>
                  <a:rPr lang="nl-BE" dirty="0"/>
                  <a:t>]vierkant ongeveer tien el maken […] is de zijde van het [grote] vierkant bij benadering zeventien en een derde el</a:t>
                </a:r>
                <a:r>
                  <a:rPr lang="nl-BE" baseline="30000" dirty="0"/>
                  <a:t>(2)</a:t>
                </a:r>
                <a:r>
                  <a:rPr lang="nl-BE" dirty="0"/>
                  <a:t>. Maar de zijde van dit vierkant […] is zeventien en een veertiende</a:t>
                </a:r>
                <a:r>
                  <a:rPr lang="nl-BE" baseline="30000" dirty="0"/>
                  <a:t>(3)</a:t>
                </a:r>
                <a:r>
                  <a:rPr lang="nl-BE" dirty="0"/>
                  <a:t> el […].</a:t>
                </a:r>
                <a:endParaRPr lang="en-US" dirty="0"/>
              </a:p>
              <a:p>
                <a:pPr marL="0" indent="0">
                  <a:lnSpc>
                    <a:spcPct val="120000"/>
                  </a:lnSpc>
                  <a:buNone/>
                </a:pPr>
                <a:endParaRPr lang="en-US" dirty="0"/>
              </a:p>
              <a:p>
                <a:pPr marL="0" indent="0">
                  <a:lnSpc>
                    <a:spcPct val="120000"/>
                  </a:lnSpc>
                  <a:buNone/>
                </a:pPr>
                <a:r>
                  <a:rPr lang="en-US" dirty="0"/>
                  <a:t>(2) </a:t>
                </a:r>
                <a:r>
                  <a:rPr lang="en-US" dirty="0" err="1"/>
                  <a:t>en</a:t>
                </a:r>
                <a:r>
                  <a:rPr lang="en-US" dirty="0"/>
                  <a:t> (3) Leg </a:t>
                </a:r>
                <a:r>
                  <a:rPr lang="en-US" dirty="0" err="1"/>
                  <a:t>uit</a:t>
                </a:r>
                <a:r>
                  <a:rPr lang="en-US" dirty="0"/>
                  <a:t>!</a:t>
                </a:r>
              </a:p>
              <a:p>
                <a:pPr marL="576000" lvl="2" indent="0">
                  <a:lnSpc>
                    <a:spcPct val="120000"/>
                  </a:lnSpc>
                  <a:buNone/>
                </a:pPr>
                <a:r>
                  <a:rPr lang="en-US" dirty="0" err="1"/>
                  <a:t>oppervlakte</a:t>
                </a:r>
                <a:r>
                  <a:rPr lang="en-US" dirty="0"/>
                  <a:t> 300, </a:t>
                </a:r>
                <a:r>
                  <a:rPr lang="en-US" dirty="0" err="1"/>
                  <a:t>zijde</a:t>
                </a:r>
                <a:r>
                  <a:rPr lang="en-US" dirty="0"/>
                  <a:t> </a:t>
                </a:r>
                <a14:m>
                  <m:oMath xmlns:m="http://schemas.openxmlformats.org/officeDocument/2006/math">
                    <m:rad>
                      <m:radPr>
                        <m:degHide m:val="on"/>
                        <m:ctrlPr>
                          <a:rPr lang="nl-BE" b="0" i="1" smtClean="0">
                            <a:latin typeface="Cambria Math" panose="02040503050406030204" pitchFamily="18" charset="0"/>
                          </a:rPr>
                        </m:ctrlPr>
                      </m:radPr>
                      <m:deg/>
                      <m:e>
                        <m:r>
                          <a:rPr lang="nl-BE" b="0" i="1" smtClean="0">
                            <a:latin typeface="Cambria Math" panose="02040503050406030204" pitchFamily="18" charset="0"/>
                          </a:rPr>
                          <m:t>300</m:t>
                        </m:r>
                      </m:e>
                    </m:rad>
                    <m:r>
                      <a:rPr lang="nl-BE" b="0" i="1" smtClean="0">
                        <a:latin typeface="Cambria Math" panose="02040503050406030204" pitchFamily="18" charset="0"/>
                        <a:ea typeface="Cambria Math" panose="02040503050406030204" pitchFamily="18" charset="0"/>
                      </a:rPr>
                      <m:t>≈17+</m:t>
                    </m:r>
                    <m:f>
                      <m:fPr>
                        <m:ctrlPr>
                          <a:rPr lang="nl-BE" b="0" i="1" smtClean="0">
                            <a:latin typeface="Cambria Math" panose="02040503050406030204" pitchFamily="18" charset="0"/>
                            <a:ea typeface="Cambria Math" panose="02040503050406030204" pitchFamily="18" charset="0"/>
                          </a:rPr>
                        </m:ctrlPr>
                      </m:fPr>
                      <m:num>
                        <m:r>
                          <a:rPr lang="nl-BE" b="0" i="1" smtClean="0">
                            <a:latin typeface="Cambria Math" panose="02040503050406030204" pitchFamily="18" charset="0"/>
                            <a:ea typeface="Cambria Math" panose="02040503050406030204" pitchFamily="18" charset="0"/>
                          </a:rPr>
                          <m:t>1</m:t>
                        </m:r>
                      </m:num>
                      <m:den>
                        <m:r>
                          <a:rPr lang="nl-BE" b="0" i="1" smtClean="0">
                            <a:latin typeface="Cambria Math" panose="02040503050406030204" pitchFamily="18" charset="0"/>
                            <a:ea typeface="Cambria Math" panose="02040503050406030204" pitchFamily="18" charset="0"/>
                          </a:rPr>
                          <m:t>3</m:t>
                        </m:r>
                      </m:den>
                    </m:f>
                  </m:oMath>
                </a14:m>
                <a:endParaRPr lang="en-US" dirty="0"/>
              </a:p>
              <a:p>
                <a:pPr marL="576000" lvl="2" indent="0">
                  <a:lnSpc>
                    <a:spcPct val="120000"/>
                  </a:lnSpc>
                  <a:buNone/>
                </a:pPr>
                <a:r>
                  <a:rPr lang="en-US" dirty="0" err="1"/>
                  <a:t>zijde</a:t>
                </a:r>
                <a:r>
                  <a:rPr lang="en-US" dirty="0"/>
                  <a:t> + halve </a:t>
                </a:r>
                <a:r>
                  <a:rPr lang="en-US" dirty="0" err="1"/>
                  <a:t>diagonaal</a:t>
                </a:r>
                <a:r>
                  <a:rPr lang="en-US" dirty="0"/>
                  <a:t> </a:t>
                </a:r>
                <a:r>
                  <a:rPr lang="en-US" dirty="0" err="1"/>
                  <a:t>kleine</a:t>
                </a:r>
                <a:r>
                  <a:rPr lang="en-US" dirty="0"/>
                  <a:t> </a:t>
                </a:r>
                <a:r>
                  <a:rPr lang="en-US" dirty="0" err="1"/>
                  <a:t>vierkant</a:t>
                </a:r>
                <a:r>
                  <a:rPr lang="en-US" dirty="0"/>
                  <a:t> </a:t>
                </a:r>
                <a:r>
                  <a:rPr lang="en-US" dirty="0" err="1"/>
                  <a:t>geeft</a:t>
                </a:r>
                <a:r>
                  <a:rPr lang="en-US" dirty="0"/>
                  <a:t> </a:t>
                </a:r>
                <a14:m>
                  <m:oMath xmlns:m="http://schemas.openxmlformats.org/officeDocument/2006/math">
                    <m:r>
                      <a:rPr lang="nl-BE" b="0" i="1" smtClean="0">
                        <a:latin typeface="Cambria Math" panose="02040503050406030204" pitchFamily="18" charset="0"/>
                      </a:rPr>
                      <m:t>10+10⋅</m:t>
                    </m:r>
                    <m:f>
                      <m:fPr>
                        <m:ctrlPr>
                          <a:rPr lang="nl-BE" b="0" i="1" smtClean="0">
                            <a:latin typeface="Cambria Math" panose="02040503050406030204" pitchFamily="18" charset="0"/>
                          </a:rPr>
                        </m:ctrlPr>
                      </m:fPr>
                      <m:num>
                        <m:rad>
                          <m:radPr>
                            <m:degHide m:val="on"/>
                            <m:ctrlPr>
                              <a:rPr lang="nl-BE" b="0" i="1" smtClean="0">
                                <a:latin typeface="Cambria Math" panose="02040503050406030204" pitchFamily="18" charset="0"/>
                              </a:rPr>
                            </m:ctrlPr>
                          </m:radPr>
                          <m:deg/>
                          <m:e>
                            <m:r>
                              <a:rPr lang="nl-BE" b="0" i="1" smtClean="0">
                                <a:latin typeface="Cambria Math" panose="02040503050406030204" pitchFamily="18" charset="0"/>
                              </a:rPr>
                              <m:t>2</m:t>
                            </m:r>
                          </m:e>
                        </m:rad>
                      </m:num>
                      <m:den>
                        <m:r>
                          <a:rPr lang="nl-BE" b="0" i="1" smtClean="0">
                            <a:latin typeface="Cambria Math" panose="02040503050406030204" pitchFamily="18" charset="0"/>
                          </a:rPr>
                          <m:t>2</m:t>
                        </m:r>
                      </m:den>
                    </m:f>
                    <m:r>
                      <a:rPr lang="nl-BE" b="0" i="1" smtClean="0">
                        <a:latin typeface="Cambria Math" panose="02040503050406030204" pitchFamily="18" charset="0"/>
                      </a:rPr>
                      <m:t>=17, 07…</m:t>
                    </m:r>
                    <m:r>
                      <a:rPr lang="nl-BE" b="0" i="1" smtClean="0">
                        <a:latin typeface="Cambria Math" panose="02040503050406030204" pitchFamily="18" charset="0"/>
                        <a:ea typeface="Cambria Math" panose="02040503050406030204" pitchFamily="18" charset="0"/>
                      </a:rPr>
                      <m:t>≈17+</m:t>
                    </m:r>
                    <m:f>
                      <m:fPr>
                        <m:ctrlPr>
                          <a:rPr lang="nl-BE" b="0" i="1" smtClean="0">
                            <a:latin typeface="Cambria Math" panose="02040503050406030204" pitchFamily="18" charset="0"/>
                            <a:ea typeface="Cambria Math" panose="02040503050406030204" pitchFamily="18" charset="0"/>
                          </a:rPr>
                        </m:ctrlPr>
                      </m:fPr>
                      <m:num>
                        <m:r>
                          <a:rPr lang="nl-BE" b="0" i="1" smtClean="0">
                            <a:latin typeface="Cambria Math" panose="02040503050406030204" pitchFamily="18" charset="0"/>
                            <a:ea typeface="Cambria Math" panose="02040503050406030204" pitchFamily="18" charset="0"/>
                          </a:rPr>
                          <m:t>1</m:t>
                        </m:r>
                      </m:num>
                      <m:den>
                        <m:r>
                          <a:rPr lang="nl-BE" b="0" i="1" smtClean="0">
                            <a:latin typeface="Cambria Math" panose="02040503050406030204" pitchFamily="18" charset="0"/>
                            <a:ea typeface="Cambria Math" panose="02040503050406030204" pitchFamily="18" charset="0"/>
                          </a:rPr>
                          <m:t>14</m:t>
                        </m:r>
                      </m:den>
                    </m:f>
                  </m:oMath>
                </a14:m>
                <a:endParaRPr lang="en-US" dirty="0"/>
              </a:p>
              <a:p>
                <a:pPr marL="576000" lvl="2" indent="0">
                  <a:lnSpc>
                    <a:spcPct val="120000"/>
                  </a:lnSpc>
                  <a:buNone/>
                </a:pPr>
                <a:r>
                  <a:rPr lang="en-US" dirty="0"/>
                  <a:t>(3) In Katz </a:t>
                </a:r>
                <a:r>
                  <a:rPr lang="en-US" dirty="0" err="1"/>
                  <a:t>staat</a:t>
                </a:r>
                <a:r>
                  <a:rPr lang="en-US" dirty="0"/>
                  <a:t> ‘one fourth’</a:t>
                </a:r>
              </a:p>
            </p:txBody>
          </p:sp>
        </mc:Choice>
        <mc:Fallback xmlns="">
          <p:sp>
            <p:nvSpPr>
              <p:cNvPr id="3" name="Content Placeholder 2">
                <a:extLst>
                  <a:ext uri="{FF2B5EF4-FFF2-40B4-BE49-F238E27FC236}">
                    <a16:creationId xmlns:a16="http://schemas.microsoft.com/office/drawing/2014/main" id="{1BAED976-825A-483B-90F5-AC13987A729D}"/>
                  </a:ext>
                </a:extLst>
              </p:cNvPr>
              <p:cNvSpPr>
                <a:spLocks noGrp="1" noRot="1" noChangeAspect="1" noMove="1" noResize="1" noEditPoints="1" noAdjustHandles="1" noChangeArrowheads="1" noChangeShapeType="1" noTextEdit="1"/>
              </p:cNvSpPr>
              <p:nvPr>
                <p:ph sz="quarter" idx="13"/>
              </p:nvPr>
            </p:nvSpPr>
            <p:spPr>
              <a:xfrm>
                <a:off x="129305" y="1291772"/>
                <a:ext cx="4615690" cy="5132474"/>
              </a:xfrm>
              <a:blipFill>
                <a:blip r:embed="rId2"/>
                <a:stretch>
                  <a:fillRect l="-1321" t="-594" r="-793"/>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29F9D883-666D-44BA-BC60-F2FACECF956C}"/>
              </a:ext>
            </a:extLst>
          </p:cNvPr>
          <p:cNvSpPr>
            <a:spLocks noGrp="1"/>
          </p:cNvSpPr>
          <p:nvPr>
            <p:ph type="title"/>
          </p:nvPr>
        </p:nvSpPr>
        <p:spPr/>
        <p:txBody>
          <a:bodyPr>
            <a:normAutofit fontScale="90000"/>
          </a:bodyPr>
          <a:lstStyle/>
          <a:p>
            <a:r>
              <a:rPr lang="nl-BE" dirty="0"/>
              <a:t>Abu al-</a:t>
            </a:r>
            <a:r>
              <a:rPr lang="nl-BE" dirty="0" err="1"/>
              <a:t>Wafa</a:t>
            </a:r>
            <a:r>
              <a:rPr lang="nl-BE" dirty="0"/>
              <a:t> al-</a:t>
            </a:r>
            <a:r>
              <a:rPr lang="nl-BE" dirty="0" err="1"/>
              <a:t>Buzjani</a:t>
            </a:r>
            <a:r>
              <a:rPr lang="nl-BE" dirty="0"/>
              <a:t>, On </a:t>
            </a:r>
            <a:r>
              <a:rPr lang="nl-BE" dirty="0" err="1"/>
              <a:t>the</a:t>
            </a:r>
            <a:r>
              <a:rPr lang="nl-BE" dirty="0"/>
              <a:t> </a:t>
            </a:r>
            <a:r>
              <a:rPr lang="nl-BE" dirty="0" err="1"/>
              <a:t>Geometric</a:t>
            </a:r>
            <a:r>
              <a:rPr lang="nl-BE" dirty="0"/>
              <a:t> </a:t>
            </a:r>
            <a:r>
              <a:rPr lang="nl-BE" dirty="0" err="1"/>
              <a:t>Constructions</a:t>
            </a:r>
            <a:r>
              <a:rPr lang="nl-BE" dirty="0"/>
              <a:t> </a:t>
            </a:r>
            <a:r>
              <a:rPr lang="nl-BE" dirty="0" err="1"/>
              <a:t>Necessary</a:t>
            </a:r>
            <a:r>
              <a:rPr lang="nl-BE" dirty="0"/>
              <a:t> </a:t>
            </a:r>
            <a:r>
              <a:rPr lang="nl-BE" dirty="0" err="1"/>
              <a:t>for</a:t>
            </a:r>
            <a:r>
              <a:rPr lang="nl-BE" dirty="0"/>
              <a:t> </a:t>
            </a:r>
            <a:r>
              <a:rPr lang="nl-BE" dirty="0" err="1"/>
              <a:t>the</a:t>
            </a:r>
            <a:r>
              <a:rPr lang="nl-BE" dirty="0"/>
              <a:t> </a:t>
            </a:r>
            <a:r>
              <a:rPr lang="nl-BE" dirty="0" err="1"/>
              <a:t>Artisan</a:t>
            </a:r>
            <a:endParaRPr lang="nl-BE" dirty="0"/>
          </a:p>
        </p:txBody>
      </p:sp>
      <p:pic>
        <p:nvPicPr>
          <p:cNvPr id="6" name="Picture 5">
            <a:extLst>
              <a:ext uri="{FF2B5EF4-FFF2-40B4-BE49-F238E27FC236}">
                <a16:creationId xmlns:a16="http://schemas.microsoft.com/office/drawing/2014/main" id="{984FB2E3-38D7-477F-B71C-09A49CDB4E99}"/>
              </a:ext>
            </a:extLst>
          </p:cNvPr>
          <p:cNvPicPr>
            <a:picLocks noChangeAspect="1"/>
          </p:cNvPicPr>
          <p:nvPr/>
        </p:nvPicPr>
        <p:blipFill>
          <a:blip r:embed="rId3"/>
          <a:stretch>
            <a:fillRect/>
          </a:stretch>
        </p:blipFill>
        <p:spPr>
          <a:xfrm>
            <a:off x="4658498" y="1354218"/>
            <a:ext cx="4485502" cy="4717983"/>
          </a:xfrm>
          <a:prstGeom prst="rect">
            <a:avLst/>
          </a:prstGeom>
        </p:spPr>
      </p:pic>
      <p:sp>
        <p:nvSpPr>
          <p:cNvPr id="7" name="Rechthoek 3">
            <a:extLst>
              <a:ext uri="{FF2B5EF4-FFF2-40B4-BE49-F238E27FC236}">
                <a16:creationId xmlns:a16="http://schemas.microsoft.com/office/drawing/2014/main" id="{B0849404-D172-4538-B76E-418212F0BE21}"/>
              </a:ext>
            </a:extLst>
          </p:cNvPr>
          <p:cNvSpPr/>
          <p:nvPr/>
        </p:nvSpPr>
        <p:spPr>
          <a:xfrm>
            <a:off x="776134" y="4865702"/>
            <a:ext cx="5221543" cy="1282107"/>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8319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F7C38-2B8C-473E-A588-2C376BBE254D}"/>
              </a:ext>
            </a:extLst>
          </p:cNvPr>
          <p:cNvSpPr>
            <a:spLocks noGrp="1"/>
          </p:cNvSpPr>
          <p:nvPr>
            <p:ph type="sldNum" sz="quarter" idx="12"/>
          </p:nvPr>
        </p:nvSpPr>
        <p:spPr/>
        <p:txBody>
          <a:bodyPr/>
          <a:lstStyle/>
          <a:p>
            <a:fld id="{0A297500-7527-634B-90F4-69D0994C32B4}" type="slidenum">
              <a:rPr lang="nl-NL" smtClean="0"/>
              <a:pPr/>
              <a:t>64</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AED976-825A-483B-90F5-AC13987A729D}"/>
                  </a:ext>
                </a:extLst>
              </p:cNvPr>
              <p:cNvSpPr>
                <a:spLocks noGrp="1"/>
              </p:cNvSpPr>
              <p:nvPr>
                <p:ph sz="quarter" idx="13"/>
              </p:nvPr>
            </p:nvSpPr>
            <p:spPr>
              <a:xfrm>
                <a:off x="129305" y="1291772"/>
                <a:ext cx="4618542" cy="4874685"/>
              </a:xfrm>
            </p:spPr>
            <p:txBody>
              <a:bodyPr>
                <a:normAutofit fontScale="85000" lnSpcReduction="20000"/>
              </a:bodyPr>
              <a:lstStyle/>
              <a:p>
                <a:pPr marL="0" indent="0">
                  <a:lnSpc>
                    <a:spcPct val="120000"/>
                  </a:lnSpc>
                  <a:buNone/>
                </a:pPr>
                <a:r>
                  <a:rPr lang="nl-BE" dirty="0"/>
                  <a:t>Nogmaals, […] twee lijnen, HI en TK […] de diagonaal van vierkant BG is bij benadering veertien en een zevende</a:t>
                </a:r>
                <a:r>
                  <a:rPr lang="nl-BE" baseline="30000" dirty="0"/>
                  <a:t>(4)</a:t>
                </a:r>
                <a:r>
                  <a:rPr lang="nl-BE" dirty="0"/>
                  <a:t>, en zijde HI is vijftien</a:t>
                </a:r>
                <a:r>
                  <a:rPr lang="nl-BE" baseline="30000" dirty="0"/>
                  <a:t>(5)</a:t>
                </a:r>
                <a:r>
                  <a:rPr lang="nl-BE" dirty="0"/>
                  <a:t>.</a:t>
                </a:r>
                <a:endParaRPr lang="en-US" dirty="0"/>
              </a:p>
              <a:p>
                <a:pPr marL="0" indent="0">
                  <a:buNone/>
                </a:pPr>
                <a:endParaRPr lang="en-US" dirty="0"/>
              </a:p>
              <a:p>
                <a:pPr marL="0" indent="0">
                  <a:buNone/>
                </a:pPr>
                <a:endParaRPr lang="en-US" dirty="0"/>
              </a:p>
              <a:p>
                <a:pPr marL="0" indent="0">
                  <a:buNone/>
                </a:pPr>
                <a:r>
                  <a:rPr lang="en-US" dirty="0"/>
                  <a:t>(4) </a:t>
                </a:r>
                <a:r>
                  <a:rPr lang="en-US" dirty="0" err="1"/>
                  <a:t>en</a:t>
                </a:r>
                <a:r>
                  <a:rPr lang="en-US" dirty="0"/>
                  <a:t> (5) Leg </a:t>
                </a:r>
                <a:r>
                  <a:rPr lang="en-US" dirty="0" err="1"/>
                  <a:t>uit</a:t>
                </a:r>
                <a:r>
                  <a:rPr lang="en-US" dirty="0"/>
                  <a:t>!</a:t>
                </a:r>
              </a:p>
              <a:p>
                <a:pPr marL="576000" lvl="2" indent="0">
                  <a:buNone/>
                </a:pPr>
                <a:endParaRPr lang="en-US" dirty="0"/>
              </a:p>
              <a:p>
                <a:pPr marL="576000" lvl="2" indent="0">
                  <a:buNone/>
                </a:pPr>
                <a:r>
                  <a:rPr lang="en-US" dirty="0" err="1"/>
                  <a:t>diagonaal</a:t>
                </a:r>
                <a:r>
                  <a:rPr lang="en-US" dirty="0"/>
                  <a:t> is </a:t>
                </a:r>
                <a14:m>
                  <m:oMath xmlns:m="http://schemas.openxmlformats.org/officeDocument/2006/math">
                    <m:r>
                      <a:rPr lang="nl-BE" b="0" i="1" smtClean="0">
                        <a:latin typeface="Cambria Math" panose="02040503050406030204" pitchFamily="18" charset="0"/>
                      </a:rPr>
                      <m:t>10⋅</m:t>
                    </m:r>
                    <m:rad>
                      <m:radPr>
                        <m:degHide m:val="on"/>
                        <m:ctrlPr>
                          <a:rPr lang="nl-BE" b="0" i="1" smtClean="0">
                            <a:latin typeface="Cambria Math" panose="02040503050406030204" pitchFamily="18" charset="0"/>
                          </a:rPr>
                        </m:ctrlPr>
                      </m:radPr>
                      <m:deg/>
                      <m:e>
                        <m:r>
                          <a:rPr lang="nl-BE" b="0" i="1" smtClean="0">
                            <a:latin typeface="Cambria Math" panose="02040503050406030204" pitchFamily="18" charset="0"/>
                          </a:rPr>
                          <m:t>2</m:t>
                        </m:r>
                      </m:e>
                    </m:rad>
                    <m:r>
                      <a:rPr lang="nl-BE" b="0" i="1" smtClean="0">
                        <a:latin typeface="Cambria Math" panose="02040503050406030204" pitchFamily="18" charset="0"/>
                      </a:rPr>
                      <m:t>=14,14…</m:t>
                    </m:r>
                    <m:r>
                      <a:rPr lang="nl-BE" b="0" i="1" smtClean="0">
                        <a:latin typeface="Cambria Math" panose="02040503050406030204" pitchFamily="18" charset="0"/>
                        <a:ea typeface="Cambria Math" panose="02040503050406030204" pitchFamily="18" charset="0"/>
                      </a:rPr>
                      <m:t>≈14+</m:t>
                    </m:r>
                    <m:f>
                      <m:fPr>
                        <m:ctrlPr>
                          <a:rPr lang="nl-BE" b="0" i="1" smtClean="0">
                            <a:latin typeface="Cambria Math" panose="02040503050406030204" pitchFamily="18" charset="0"/>
                            <a:ea typeface="Cambria Math" panose="02040503050406030204" pitchFamily="18" charset="0"/>
                          </a:rPr>
                        </m:ctrlPr>
                      </m:fPr>
                      <m:num>
                        <m:r>
                          <a:rPr lang="nl-BE" b="0" i="1" smtClean="0">
                            <a:latin typeface="Cambria Math" panose="02040503050406030204" pitchFamily="18" charset="0"/>
                            <a:ea typeface="Cambria Math" panose="02040503050406030204" pitchFamily="18" charset="0"/>
                          </a:rPr>
                          <m:t>1</m:t>
                        </m:r>
                      </m:num>
                      <m:den>
                        <m:r>
                          <a:rPr lang="nl-BE" b="0" i="1" smtClean="0">
                            <a:latin typeface="Cambria Math" panose="02040503050406030204" pitchFamily="18" charset="0"/>
                            <a:ea typeface="Cambria Math" panose="02040503050406030204" pitchFamily="18" charset="0"/>
                          </a:rPr>
                          <m:t>7</m:t>
                        </m:r>
                      </m:den>
                    </m:f>
                  </m:oMath>
                </a14:m>
                <a:endParaRPr lang="en-US" dirty="0"/>
              </a:p>
              <a:p>
                <a:pPr marL="576000" lvl="2" indent="0">
                  <a:buNone/>
                </a:pPr>
                <a:r>
                  <a:rPr lang="en-US" dirty="0" err="1"/>
                  <a:t>zijde</a:t>
                </a:r>
                <a:r>
                  <a:rPr lang="en-US" dirty="0"/>
                  <a:t> + halve </a:t>
                </a:r>
                <a:r>
                  <a:rPr lang="en-US" dirty="0" err="1"/>
                  <a:t>zijde</a:t>
                </a:r>
                <a:r>
                  <a:rPr lang="en-US" dirty="0"/>
                  <a:t> </a:t>
                </a:r>
                <a:r>
                  <a:rPr lang="en-US" dirty="0" err="1"/>
                  <a:t>geeft</a:t>
                </a:r>
                <a:r>
                  <a:rPr lang="en-US" dirty="0"/>
                  <a:t> </a:t>
                </a:r>
                <a14:m>
                  <m:oMath xmlns:m="http://schemas.openxmlformats.org/officeDocument/2006/math">
                    <m:r>
                      <a:rPr lang="nl-BE" b="0" i="1" smtClean="0">
                        <a:latin typeface="Cambria Math" panose="02040503050406030204" pitchFamily="18" charset="0"/>
                      </a:rPr>
                      <m:t>10+5=15</m:t>
                    </m:r>
                  </m:oMath>
                </a14:m>
                <a:endParaRPr lang="en-US" dirty="0"/>
              </a:p>
            </p:txBody>
          </p:sp>
        </mc:Choice>
        <mc:Fallback xmlns="">
          <p:sp>
            <p:nvSpPr>
              <p:cNvPr id="3" name="Content Placeholder 2">
                <a:extLst>
                  <a:ext uri="{FF2B5EF4-FFF2-40B4-BE49-F238E27FC236}">
                    <a16:creationId xmlns:a16="http://schemas.microsoft.com/office/drawing/2014/main" id="{1BAED976-825A-483B-90F5-AC13987A729D}"/>
                  </a:ext>
                </a:extLst>
              </p:cNvPr>
              <p:cNvSpPr>
                <a:spLocks noGrp="1" noRot="1" noChangeAspect="1" noMove="1" noResize="1" noEditPoints="1" noAdjustHandles="1" noChangeArrowheads="1" noChangeShapeType="1" noTextEdit="1"/>
              </p:cNvSpPr>
              <p:nvPr>
                <p:ph sz="quarter" idx="13"/>
              </p:nvPr>
            </p:nvSpPr>
            <p:spPr>
              <a:xfrm>
                <a:off x="129305" y="1291772"/>
                <a:ext cx="4618542" cy="4874685"/>
              </a:xfrm>
              <a:blipFill>
                <a:blip r:embed="rId2"/>
                <a:stretch>
                  <a:fillRect l="-1979" t="-875"/>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29F9D883-666D-44BA-BC60-F2FACECF956C}"/>
              </a:ext>
            </a:extLst>
          </p:cNvPr>
          <p:cNvSpPr>
            <a:spLocks noGrp="1"/>
          </p:cNvSpPr>
          <p:nvPr>
            <p:ph type="title"/>
          </p:nvPr>
        </p:nvSpPr>
        <p:spPr/>
        <p:txBody>
          <a:bodyPr>
            <a:normAutofit fontScale="90000"/>
          </a:bodyPr>
          <a:lstStyle/>
          <a:p>
            <a:r>
              <a:rPr lang="nl-BE" dirty="0"/>
              <a:t>Abu al-</a:t>
            </a:r>
            <a:r>
              <a:rPr lang="nl-BE" dirty="0" err="1"/>
              <a:t>Wafa</a:t>
            </a:r>
            <a:r>
              <a:rPr lang="nl-BE" dirty="0"/>
              <a:t> al-</a:t>
            </a:r>
            <a:r>
              <a:rPr lang="nl-BE" dirty="0" err="1"/>
              <a:t>Buzjani</a:t>
            </a:r>
            <a:r>
              <a:rPr lang="nl-BE" dirty="0"/>
              <a:t>, On </a:t>
            </a:r>
            <a:r>
              <a:rPr lang="nl-BE" dirty="0" err="1"/>
              <a:t>the</a:t>
            </a:r>
            <a:r>
              <a:rPr lang="nl-BE" dirty="0"/>
              <a:t> </a:t>
            </a:r>
            <a:r>
              <a:rPr lang="nl-BE" dirty="0" err="1"/>
              <a:t>Geometric</a:t>
            </a:r>
            <a:r>
              <a:rPr lang="nl-BE" dirty="0"/>
              <a:t> </a:t>
            </a:r>
            <a:r>
              <a:rPr lang="nl-BE" dirty="0" err="1"/>
              <a:t>Constructions</a:t>
            </a:r>
            <a:r>
              <a:rPr lang="nl-BE" dirty="0"/>
              <a:t> </a:t>
            </a:r>
            <a:r>
              <a:rPr lang="nl-BE" dirty="0" err="1"/>
              <a:t>Necessary</a:t>
            </a:r>
            <a:r>
              <a:rPr lang="nl-BE" dirty="0"/>
              <a:t> </a:t>
            </a:r>
            <a:r>
              <a:rPr lang="nl-BE" dirty="0" err="1"/>
              <a:t>for</a:t>
            </a:r>
            <a:r>
              <a:rPr lang="nl-BE" dirty="0"/>
              <a:t> </a:t>
            </a:r>
            <a:r>
              <a:rPr lang="nl-BE" dirty="0" err="1"/>
              <a:t>the</a:t>
            </a:r>
            <a:r>
              <a:rPr lang="nl-BE" dirty="0"/>
              <a:t> </a:t>
            </a:r>
            <a:r>
              <a:rPr lang="nl-BE" dirty="0" err="1"/>
              <a:t>Artisan</a:t>
            </a:r>
            <a:endParaRPr lang="nl-BE" dirty="0"/>
          </a:p>
        </p:txBody>
      </p:sp>
      <p:pic>
        <p:nvPicPr>
          <p:cNvPr id="6" name="Picture 5">
            <a:extLst>
              <a:ext uri="{FF2B5EF4-FFF2-40B4-BE49-F238E27FC236}">
                <a16:creationId xmlns:a16="http://schemas.microsoft.com/office/drawing/2014/main" id="{984FB2E3-38D7-477F-B71C-09A49CDB4E99}"/>
              </a:ext>
            </a:extLst>
          </p:cNvPr>
          <p:cNvPicPr>
            <a:picLocks noChangeAspect="1"/>
          </p:cNvPicPr>
          <p:nvPr/>
        </p:nvPicPr>
        <p:blipFill>
          <a:blip r:embed="rId3"/>
          <a:stretch>
            <a:fillRect/>
          </a:stretch>
        </p:blipFill>
        <p:spPr>
          <a:xfrm>
            <a:off x="4658498" y="1354218"/>
            <a:ext cx="4485502" cy="4717983"/>
          </a:xfrm>
          <a:prstGeom prst="rect">
            <a:avLst/>
          </a:prstGeom>
        </p:spPr>
      </p:pic>
      <p:sp>
        <p:nvSpPr>
          <p:cNvPr id="7" name="Rechthoek 3">
            <a:extLst>
              <a:ext uri="{FF2B5EF4-FFF2-40B4-BE49-F238E27FC236}">
                <a16:creationId xmlns:a16="http://schemas.microsoft.com/office/drawing/2014/main" id="{C420E6E2-971C-4EFD-86A4-2DEBF81F67E4}"/>
              </a:ext>
            </a:extLst>
          </p:cNvPr>
          <p:cNvSpPr/>
          <p:nvPr/>
        </p:nvSpPr>
        <p:spPr>
          <a:xfrm>
            <a:off x="776134" y="4911262"/>
            <a:ext cx="5221543" cy="1160939"/>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67005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EB1FA5-4CE5-A946-5D0F-26E3BAB971E4}"/>
              </a:ext>
            </a:extLst>
          </p:cNvPr>
          <p:cNvSpPr>
            <a:spLocks noGrp="1"/>
          </p:cNvSpPr>
          <p:nvPr>
            <p:ph type="sldNum" sz="quarter" idx="12"/>
          </p:nvPr>
        </p:nvSpPr>
        <p:spPr/>
        <p:txBody>
          <a:bodyPr/>
          <a:lstStyle/>
          <a:p>
            <a:fld id="{0A297500-7527-634B-90F4-69D0994C32B4}" type="slidenum">
              <a:rPr lang="nl-NL" smtClean="0"/>
              <a:pPr/>
              <a:t>65</a:t>
            </a:fld>
            <a:endParaRPr lang="nl-NL" dirty="0"/>
          </a:p>
        </p:txBody>
      </p:sp>
      <p:sp>
        <p:nvSpPr>
          <p:cNvPr id="3" name="Content Placeholder 2">
            <a:extLst>
              <a:ext uri="{FF2B5EF4-FFF2-40B4-BE49-F238E27FC236}">
                <a16:creationId xmlns:a16="http://schemas.microsoft.com/office/drawing/2014/main" id="{217AF2B0-A94C-64E0-6EFB-88B029F1E366}"/>
              </a:ext>
            </a:extLst>
          </p:cNvPr>
          <p:cNvSpPr>
            <a:spLocks noGrp="1"/>
          </p:cNvSpPr>
          <p:nvPr>
            <p:ph sz="quarter" idx="13"/>
          </p:nvPr>
        </p:nvSpPr>
        <p:spPr/>
        <p:txBody>
          <a:bodyPr/>
          <a:lstStyle/>
          <a:p>
            <a:r>
              <a:rPr lang="nl-BE" dirty="0"/>
              <a:t>gebruik van originele teksten geeft het integreren van geschiedenis in een wiskundeles extra kleur</a:t>
            </a:r>
          </a:p>
          <a:p>
            <a:r>
              <a:rPr lang="nl-BE" dirty="0"/>
              <a:t>in dit voorbeeld zie je hoe twee verschillende manieren om aan wiskunde te doen met elkaar in contact komen</a:t>
            </a:r>
          </a:p>
        </p:txBody>
      </p:sp>
      <p:sp>
        <p:nvSpPr>
          <p:cNvPr id="4" name="Title 3">
            <a:extLst>
              <a:ext uri="{FF2B5EF4-FFF2-40B4-BE49-F238E27FC236}">
                <a16:creationId xmlns:a16="http://schemas.microsoft.com/office/drawing/2014/main" id="{E7E6D453-5F58-DD28-3496-B81E3C8FD1B7}"/>
              </a:ext>
            </a:extLst>
          </p:cNvPr>
          <p:cNvSpPr>
            <a:spLocks noGrp="1"/>
          </p:cNvSpPr>
          <p:nvPr>
            <p:ph type="title"/>
          </p:nvPr>
        </p:nvSpPr>
        <p:spPr/>
        <p:txBody>
          <a:bodyPr/>
          <a:lstStyle/>
          <a:p>
            <a:r>
              <a:rPr lang="nl-BE" dirty="0"/>
              <a:t>Terugblik</a:t>
            </a:r>
          </a:p>
        </p:txBody>
      </p:sp>
    </p:spTree>
    <p:extLst>
      <p:ext uri="{BB962C8B-B14F-4D97-AF65-F5344CB8AC3E}">
        <p14:creationId xmlns:p14="http://schemas.microsoft.com/office/powerpoint/2010/main" val="22733934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6DBB9C-047C-524A-8D22-44EDAEA1C1DA}"/>
              </a:ext>
            </a:extLst>
          </p:cNvPr>
          <p:cNvSpPr>
            <a:spLocks noGrp="1"/>
          </p:cNvSpPr>
          <p:nvPr>
            <p:ph type="sldNum" sz="quarter" idx="12"/>
          </p:nvPr>
        </p:nvSpPr>
        <p:spPr/>
        <p:txBody>
          <a:bodyPr/>
          <a:lstStyle/>
          <a:p>
            <a:fld id="{0A297500-7527-634B-90F4-69D0994C32B4}" type="slidenum">
              <a:rPr lang="nl-NL" smtClean="0"/>
              <a:pPr/>
              <a:t>66</a:t>
            </a:fld>
            <a:endParaRPr lang="nl-NL" dirty="0"/>
          </a:p>
        </p:txBody>
      </p:sp>
      <p:sp>
        <p:nvSpPr>
          <p:cNvPr id="3" name="Content Placeholder 2">
            <a:extLst>
              <a:ext uri="{FF2B5EF4-FFF2-40B4-BE49-F238E27FC236}">
                <a16:creationId xmlns:a16="http://schemas.microsoft.com/office/drawing/2014/main" id="{50FF0BEF-50E9-33BF-359B-130BED8C93E7}"/>
              </a:ext>
            </a:extLst>
          </p:cNvPr>
          <p:cNvSpPr>
            <a:spLocks noGrp="1"/>
          </p:cNvSpPr>
          <p:nvPr>
            <p:ph sz="quarter" idx="13"/>
          </p:nvPr>
        </p:nvSpPr>
        <p:spPr>
          <a:xfrm>
            <a:off x="129305" y="1043353"/>
            <a:ext cx="8885390" cy="5556739"/>
          </a:xfrm>
        </p:spPr>
        <p:txBody>
          <a:bodyPr>
            <a:normAutofit fontScale="92500" lnSpcReduction="20000"/>
          </a:bodyPr>
          <a:lstStyle/>
          <a:p>
            <a:pPr>
              <a:lnSpc>
                <a:spcPct val="120000"/>
              </a:lnSpc>
            </a:pPr>
            <a:r>
              <a:rPr lang="nl-BE" dirty="0"/>
              <a:t>erfenis van de Oude Grieken (niet alleen Euclides, maar ook bv. Apollonius) blijft heel lang dominant in de Islamitisch-Arabische cultuur en in Europa als ideaalbeeld van de wiskunde</a:t>
            </a:r>
          </a:p>
          <a:p>
            <a:pPr>
              <a:lnSpc>
                <a:spcPct val="120000"/>
              </a:lnSpc>
            </a:pPr>
            <a:r>
              <a:rPr lang="nl-BE" dirty="0"/>
              <a:t>twijfels over vijfde postulaat van Euclides leiden tot het ontstaan van niet-Euclidische meetkunde in de 19de eeuw en dit leidt op zijn beurt tot een nieuwe opvatting over axiomastelsels aan te kijken</a:t>
            </a:r>
          </a:p>
          <a:p>
            <a:pPr>
              <a:lnSpc>
                <a:spcPct val="120000"/>
              </a:lnSpc>
            </a:pPr>
            <a:r>
              <a:rPr lang="nl-BE" dirty="0"/>
              <a:t>er groeien nog heel wat andere takken aan de boom van de meetkunde</a:t>
            </a:r>
          </a:p>
          <a:p>
            <a:pPr marL="576000" lvl="2" indent="0">
              <a:lnSpc>
                <a:spcPct val="120000"/>
              </a:lnSpc>
              <a:buNone/>
            </a:pPr>
            <a:r>
              <a:rPr lang="nl-BE" dirty="0"/>
              <a:t>projectieve meetkunde / meetkunde van gekromde oppervlakken / eindige meetkunde / hogere dimensie dan 2 en 3 / …</a:t>
            </a:r>
          </a:p>
          <a:p>
            <a:pPr>
              <a:lnSpc>
                <a:spcPct val="120000"/>
              </a:lnSpc>
            </a:pPr>
            <a:endParaRPr lang="nl-BE" dirty="0"/>
          </a:p>
        </p:txBody>
      </p:sp>
      <p:sp>
        <p:nvSpPr>
          <p:cNvPr id="4" name="Title 3">
            <a:extLst>
              <a:ext uri="{FF2B5EF4-FFF2-40B4-BE49-F238E27FC236}">
                <a16:creationId xmlns:a16="http://schemas.microsoft.com/office/drawing/2014/main" id="{76C603F4-B620-01E3-38A3-DBBA376D315B}"/>
              </a:ext>
            </a:extLst>
          </p:cNvPr>
          <p:cNvSpPr>
            <a:spLocks noGrp="1"/>
          </p:cNvSpPr>
          <p:nvPr>
            <p:ph type="title"/>
          </p:nvPr>
        </p:nvSpPr>
        <p:spPr/>
        <p:txBody>
          <a:bodyPr/>
          <a:lstStyle/>
          <a:p>
            <a:r>
              <a:rPr lang="nl-BE" dirty="0"/>
              <a:t>Hoe gaat het verder?</a:t>
            </a:r>
          </a:p>
        </p:txBody>
      </p:sp>
    </p:spTree>
    <p:extLst>
      <p:ext uri="{BB962C8B-B14F-4D97-AF65-F5344CB8AC3E}">
        <p14:creationId xmlns:p14="http://schemas.microsoft.com/office/powerpoint/2010/main" val="386915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1CEA-D2E5-145F-D1EF-7E060FF601FF}"/>
              </a:ext>
            </a:extLst>
          </p:cNvPr>
          <p:cNvSpPr>
            <a:spLocks noGrp="1"/>
          </p:cNvSpPr>
          <p:nvPr>
            <p:ph type="title"/>
          </p:nvPr>
        </p:nvSpPr>
        <p:spPr/>
        <p:txBody>
          <a:bodyPr/>
          <a:lstStyle/>
          <a:p>
            <a:r>
              <a:rPr lang="nl-BE" dirty="0"/>
              <a:t>Oplossen van vergelijkingen</a:t>
            </a:r>
          </a:p>
        </p:txBody>
      </p:sp>
      <p:sp>
        <p:nvSpPr>
          <p:cNvPr id="3" name="Text Placeholder 2">
            <a:extLst>
              <a:ext uri="{FF2B5EF4-FFF2-40B4-BE49-F238E27FC236}">
                <a16:creationId xmlns:a16="http://schemas.microsoft.com/office/drawing/2014/main" id="{6A04D326-3353-85D0-804E-6D4E391B9999}"/>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D7497695-BA49-289D-236F-5933BAE34C7F}"/>
              </a:ext>
            </a:extLst>
          </p:cNvPr>
          <p:cNvSpPr>
            <a:spLocks noGrp="1"/>
          </p:cNvSpPr>
          <p:nvPr>
            <p:ph type="sldNum" sz="quarter" idx="17"/>
          </p:nvPr>
        </p:nvSpPr>
        <p:spPr/>
        <p:txBody>
          <a:bodyPr/>
          <a:lstStyle/>
          <a:p>
            <a:fld id="{0A297500-7527-634B-90F4-69D0994C32B4}" type="slidenum">
              <a:rPr lang="nl-NL" smtClean="0"/>
              <a:pPr/>
              <a:t>67</a:t>
            </a:fld>
            <a:endParaRPr lang="nl-NL" dirty="0"/>
          </a:p>
        </p:txBody>
      </p:sp>
    </p:spTree>
    <p:extLst>
      <p:ext uri="{BB962C8B-B14F-4D97-AF65-F5344CB8AC3E}">
        <p14:creationId xmlns:p14="http://schemas.microsoft.com/office/powerpoint/2010/main" val="28472775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BEBD-C18D-2E38-7452-E3C175717D0B}"/>
              </a:ext>
            </a:extLst>
          </p:cNvPr>
          <p:cNvSpPr>
            <a:spLocks noGrp="1"/>
          </p:cNvSpPr>
          <p:nvPr>
            <p:ph type="title"/>
          </p:nvPr>
        </p:nvSpPr>
        <p:spPr/>
        <p:txBody>
          <a:bodyPr/>
          <a:lstStyle/>
          <a:p>
            <a:r>
              <a:rPr lang="nl-BE" dirty="0"/>
              <a:t>Kwadratische vergelijkingen in de Islamitisch-Arabische cultuur</a:t>
            </a:r>
          </a:p>
        </p:txBody>
      </p:sp>
      <p:sp>
        <p:nvSpPr>
          <p:cNvPr id="3" name="Text Placeholder 2">
            <a:extLst>
              <a:ext uri="{FF2B5EF4-FFF2-40B4-BE49-F238E27FC236}">
                <a16:creationId xmlns:a16="http://schemas.microsoft.com/office/drawing/2014/main" id="{2D4DDBA0-333E-F6B8-0135-D16C6F0D2101}"/>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15936D98-4286-F685-AB54-FF66D1C0CAD4}"/>
              </a:ext>
            </a:extLst>
          </p:cNvPr>
          <p:cNvSpPr>
            <a:spLocks noGrp="1"/>
          </p:cNvSpPr>
          <p:nvPr>
            <p:ph type="sldNum" sz="quarter" idx="17"/>
          </p:nvPr>
        </p:nvSpPr>
        <p:spPr/>
        <p:txBody>
          <a:bodyPr/>
          <a:lstStyle/>
          <a:p>
            <a:fld id="{0A297500-7527-634B-90F4-69D0994C32B4}" type="slidenum">
              <a:rPr lang="nl-NL" smtClean="0"/>
              <a:pPr/>
              <a:t>68</a:t>
            </a:fld>
            <a:endParaRPr lang="nl-NL" dirty="0"/>
          </a:p>
        </p:txBody>
      </p:sp>
    </p:spTree>
    <p:extLst>
      <p:ext uri="{BB962C8B-B14F-4D97-AF65-F5344CB8AC3E}">
        <p14:creationId xmlns:p14="http://schemas.microsoft.com/office/powerpoint/2010/main" val="38986090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AE57D3-18E8-4B12-A764-141C4D571F12}"/>
              </a:ext>
            </a:extLst>
          </p:cNvPr>
          <p:cNvSpPr>
            <a:spLocks noGrp="1"/>
          </p:cNvSpPr>
          <p:nvPr>
            <p:ph type="sldNum" sz="quarter" idx="12"/>
          </p:nvPr>
        </p:nvSpPr>
        <p:spPr/>
        <p:txBody>
          <a:bodyPr/>
          <a:lstStyle/>
          <a:p>
            <a:fld id="{0A297500-7527-634B-90F4-69D0994C32B4}" type="slidenum">
              <a:rPr lang="nl-NL" smtClean="0"/>
              <a:pPr/>
              <a:t>69</a:t>
            </a:fld>
            <a:endParaRPr lang="nl-NL" dirty="0"/>
          </a:p>
        </p:txBody>
      </p:sp>
      <p:sp>
        <p:nvSpPr>
          <p:cNvPr id="3" name="Content Placeholder 2">
            <a:extLst>
              <a:ext uri="{FF2B5EF4-FFF2-40B4-BE49-F238E27FC236}">
                <a16:creationId xmlns:a16="http://schemas.microsoft.com/office/drawing/2014/main" id="{96F05FD0-3FE7-43F8-A1EC-593C4C1E1D39}"/>
              </a:ext>
            </a:extLst>
          </p:cNvPr>
          <p:cNvSpPr>
            <a:spLocks noGrp="1"/>
          </p:cNvSpPr>
          <p:nvPr>
            <p:ph sz="quarter" idx="13"/>
          </p:nvPr>
        </p:nvSpPr>
        <p:spPr>
          <a:xfrm>
            <a:off x="129305" y="1291772"/>
            <a:ext cx="8885390" cy="5159828"/>
          </a:xfrm>
        </p:spPr>
        <p:txBody>
          <a:bodyPr>
            <a:normAutofit fontScale="77500" lnSpcReduction="20000"/>
          </a:bodyPr>
          <a:lstStyle/>
          <a:p>
            <a:r>
              <a:rPr lang="nl-BE" dirty="0"/>
              <a:t>ong. 780 tot ong. 850</a:t>
            </a:r>
          </a:p>
          <a:p>
            <a:r>
              <a:rPr lang="nl-BE" dirty="0"/>
              <a:t>uit </a:t>
            </a:r>
            <a:r>
              <a:rPr lang="nl-BE" dirty="0" err="1"/>
              <a:t>Khwarizm</a:t>
            </a:r>
            <a:r>
              <a:rPr lang="nl-BE" dirty="0"/>
              <a:t> (nu: </a:t>
            </a:r>
            <a:r>
              <a:rPr lang="nl-BE" dirty="0" err="1"/>
              <a:t>Khiva</a:t>
            </a:r>
            <a:r>
              <a:rPr lang="nl-BE" dirty="0"/>
              <a:t>, Oezbekistan)</a:t>
            </a:r>
          </a:p>
          <a:p>
            <a:r>
              <a:rPr lang="nl-BE" dirty="0"/>
              <a:t>wordt omschreven als Perzische wiskundige</a:t>
            </a:r>
          </a:p>
          <a:p>
            <a:r>
              <a:rPr lang="nl-BE" dirty="0"/>
              <a:t>werken over astronomie en over het Indiase talstelsel</a:t>
            </a:r>
          </a:p>
          <a:p>
            <a:r>
              <a:rPr lang="nl-BE" dirty="0"/>
              <a:t>bekendste werk: </a:t>
            </a:r>
            <a:r>
              <a:rPr lang="nl-BE" dirty="0" err="1"/>
              <a:t>Hisob</a:t>
            </a:r>
            <a:r>
              <a:rPr lang="nl-BE" dirty="0"/>
              <a:t> al-</a:t>
            </a:r>
            <a:r>
              <a:rPr lang="nl-BE" dirty="0" err="1"/>
              <a:t>jabr</a:t>
            </a:r>
            <a:r>
              <a:rPr lang="nl-BE" dirty="0"/>
              <a:t> </a:t>
            </a:r>
            <a:r>
              <a:rPr lang="nl-BE" dirty="0" err="1"/>
              <a:t>w’al-muqabala</a:t>
            </a:r>
            <a:r>
              <a:rPr lang="nl-BE" dirty="0"/>
              <a:t>, ong. 825</a:t>
            </a:r>
          </a:p>
          <a:p>
            <a:pPr lvl="1"/>
            <a:r>
              <a:rPr lang="nl-BE" dirty="0"/>
              <a:t>‘a short </a:t>
            </a:r>
            <a:r>
              <a:rPr lang="nl-BE" dirty="0" err="1"/>
              <a:t>work</a:t>
            </a:r>
            <a:r>
              <a:rPr lang="nl-BE" dirty="0"/>
              <a:t> on </a:t>
            </a:r>
            <a:r>
              <a:rPr lang="nl-BE" dirty="0" err="1"/>
              <a:t>calculating</a:t>
            </a:r>
            <a:r>
              <a:rPr lang="nl-BE" dirty="0"/>
              <a:t> </a:t>
            </a:r>
            <a:r>
              <a:rPr lang="nl-BE" dirty="0" err="1"/>
              <a:t>by</a:t>
            </a:r>
            <a:r>
              <a:rPr lang="nl-BE" dirty="0"/>
              <a:t> </a:t>
            </a:r>
            <a:r>
              <a:rPr lang="nl-BE" dirty="0" err="1"/>
              <a:t>the</a:t>
            </a:r>
            <a:r>
              <a:rPr lang="nl-BE" dirty="0"/>
              <a:t> </a:t>
            </a:r>
            <a:r>
              <a:rPr lang="nl-BE" dirty="0" err="1"/>
              <a:t>rules</a:t>
            </a:r>
            <a:r>
              <a:rPr lang="nl-BE" dirty="0"/>
              <a:t> of </a:t>
            </a:r>
            <a:r>
              <a:rPr lang="nl-BE" dirty="0" err="1"/>
              <a:t>completion</a:t>
            </a:r>
            <a:r>
              <a:rPr lang="nl-BE" dirty="0"/>
              <a:t>/</a:t>
            </a:r>
            <a:r>
              <a:rPr lang="nl-BE" dirty="0" err="1"/>
              <a:t>restoration</a:t>
            </a:r>
            <a:r>
              <a:rPr lang="nl-BE" dirty="0"/>
              <a:t> </a:t>
            </a:r>
            <a:r>
              <a:rPr lang="nl-BE" dirty="0" err="1"/>
              <a:t>and</a:t>
            </a:r>
            <a:r>
              <a:rPr lang="nl-BE" dirty="0"/>
              <a:t> </a:t>
            </a:r>
            <a:r>
              <a:rPr lang="nl-BE" dirty="0" err="1"/>
              <a:t>reduction</a:t>
            </a:r>
            <a:r>
              <a:rPr lang="nl-BE" dirty="0"/>
              <a:t>/</a:t>
            </a:r>
            <a:r>
              <a:rPr lang="nl-BE" dirty="0" err="1"/>
              <a:t>balancing</a:t>
            </a:r>
            <a:r>
              <a:rPr lang="nl-BE" dirty="0"/>
              <a:t>’</a:t>
            </a:r>
          </a:p>
          <a:p>
            <a:pPr marL="864000" lvl="3" indent="0">
              <a:buNone/>
            </a:pPr>
            <a:r>
              <a:rPr lang="nl-BE" dirty="0" err="1"/>
              <a:t>completion</a:t>
            </a:r>
            <a:r>
              <a:rPr lang="nl-BE" dirty="0"/>
              <a:t>/</a:t>
            </a:r>
            <a:r>
              <a:rPr lang="nl-BE" dirty="0" err="1"/>
              <a:t>restoration</a:t>
            </a:r>
            <a:r>
              <a:rPr lang="nl-BE" dirty="0"/>
              <a:t>: overbrengen van een term naar het andere lid</a:t>
            </a:r>
          </a:p>
          <a:p>
            <a:pPr marL="864000" lvl="3" indent="0">
              <a:buNone/>
            </a:pPr>
            <a:r>
              <a:rPr lang="nl-BE" dirty="0" err="1"/>
              <a:t>reduction</a:t>
            </a:r>
            <a:r>
              <a:rPr lang="nl-BE" dirty="0"/>
              <a:t>/</a:t>
            </a:r>
            <a:r>
              <a:rPr lang="nl-BE" dirty="0" err="1"/>
              <a:t>balancing</a:t>
            </a:r>
            <a:r>
              <a:rPr lang="nl-BE" dirty="0"/>
              <a:t>: ‘schrappen’ van gelijke termen in beide leden</a:t>
            </a:r>
          </a:p>
          <a:p>
            <a:pPr lvl="1"/>
            <a:r>
              <a:rPr lang="nl-BE" dirty="0"/>
              <a:t>‘al-</a:t>
            </a:r>
            <a:r>
              <a:rPr lang="nl-BE" dirty="0" err="1"/>
              <a:t>jabr</a:t>
            </a:r>
            <a:r>
              <a:rPr lang="nl-BE" dirty="0"/>
              <a:t>’ wordt ‘algebra’ bij vertaling naar het Latijn </a:t>
            </a:r>
          </a:p>
          <a:p>
            <a:pPr lvl="1"/>
            <a:r>
              <a:rPr lang="nl-BE" dirty="0"/>
              <a:t>naam Al-</a:t>
            </a:r>
            <a:r>
              <a:rPr lang="nl-BE" dirty="0" err="1"/>
              <a:t>Kwharizmi</a:t>
            </a:r>
            <a:r>
              <a:rPr lang="nl-BE" dirty="0"/>
              <a:t> ligt aan de oorsprong van het woord ‘algoritme’</a:t>
            </a:r>
          </a:p>
          <a:p>
            <a:pPr lvl="1"/>
            <a:r>
              <a:rPr lang="nl-BE" dirty="0"/>
              <a:t>meest bekende onderdeel: kwadratische vergelijkingen</a:t>
            </a:r>
          </a:p>
          <a:p>
            <a:pPr lvl="1"/>
            <a:r>
              <a:rPr lang="nl-BE" dirty="0"/>
              <a:t>verder ook: praktische meetkunde, lineaire vergelijkingen, …</a:t>
            </a:r>
          </a:p>
          <a:p>
            <a:pPr lvl="1"/>
            <a:r>
              <a:rPr lang="nl-BE" dirty="0"/>
              <a:t>en ook: toepassingen in het erfrecht</a:t>
            </a:r>
          </a:p>
          <a:p>
            <a:endParaRPr lang="nl-BE" dirty="0"/>
          </a:p>
        </p:txBody>
      </p:sp>
      <p:sp>
        <p:nvSpPr>
          <p:cNvPr id="4" name="Title 3">
            <a:extLst>
              <a:ext uri="{FF2B5EF4-FFF2-40B4-BE49-F238E27FC236}">
                <a16:creationId xmlns:a16="http://schemas.microsoft.com/office/drawing/2014/main" id="{4040EFC5-F37B-4EDA-9E75-E1D97606E413}"/>
              </a:ext>
            </a:extLst>
          </p:cNvPr>
          <p:cNvSpPr>
            <a:spLocks noGrp="1"/>
          </p:cNvSpPr>
          <p:nvPr>
            <p:ph type="title"/>
          </p:nvPr>
        </p:nvSpPr>
        <p:spPr/>
        <p:txBody>
          <a:bodyPr>
            <a:normAutofit fontScale="90000"/>
          </a:bodyPr>
          <a:lstStyle/>
          <a:p>
            <a:r>
              <a:rPr lang="nl-BE" dirty="0"/>
              <a:t>Muhammad </a:t>
            </a:r>
            <a:r>
              <a:rPr lang="nl-BE" dirty="0" err="1"/>
              <a:t>ibn</a:t>
            </a:r>
            <a:r>
              <a:rPr lang="nl-BE" dirty="0"/>
              <a:t> Musa</a:t>
            </a:r>
            <a:br>
              <a:rPr lang="nl-BE" dirty="0"/>
            </a:br>
            <a:r>
              <a:rPr lang="nl-BE" dirty="0"/>
              <a:t>Al-</a:t>
            </a:r>
            <a:r>
              <a:rPr lang="nl-BE" dirty="0" err="1"/>
              <a:t>Khwarizmi</a:t>
            </a:r>
            <a:endParaRPr lang="nl-BE" dirty="0"/>
          </a:p>
        </p:txBody>
      </p:sp>
      <p:pic>
        <p:nvPicPr>
          <p:cNvPr id="6" name="Picture 5" descr="A statue of a person&#10;&#10;Description automatically generated with medium confidence">
            <a:hlinkClick r:id="rId2"/>
            <a:extLst>
              <a:ext uri="{FF2B5EF4-FFF2-40B4-BE49-F238E27FC236}">
                <a16:creationId xmlns:a16="http://schemas.microsoft.com/office/drawing/2014/main" id="{39073391-867B-4B39-A6CC-2ED0621359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8516" y="0"/>
            <a:ext cx="3195484" cy="2130323"/>
          </a:xfrm>
          <a:prstGeom prst="rect">
            <a:avLst/>
          </a:prstGeom>
        </p:spPr>
      </p:pic>
    </p:spTree>
    <p:extLst>
      <p:ext uri="{BB962C8B-B14F-4D97-AF65-F5344CB8AC3E}">
        <p14:creationId xmlns:p14="http://schemas.microsoft.com/office/powerpoint/2010/main" val="142854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AB7D43-3718-4832-9969-C1CDA44EF01D}"/>
              </a:ext>
            </a:extLst>
          </p:cNvPr>
          <p:cNvSpPr>
            <a:spLocks noGrp="1"/>
          </p:cNvSpPr>
          <p:nvPr>
            <p:ph type="sldNum" sz="quarter" idx="12"/>
          </p:nvPr>
        </p:nvSpPr>
        <p:spPr/>
        <p:txBody>
          <a:bodyPr/>
          <a:lstStyle/>
          <a:p>
            <a:fld id="{0A297500-7527-634B-90F4-69D0994C32B4}" type="slidenum">
              <a:rPr lang="nl-NL" smtClean="0"/>
              <a:pPr/>
              <a:t>7</a:t>
            </a:fld>
            <a:endParaRPr lang="nl-NL" dirty="0"/>
          </a:p>
        </p:txBody>
      </p:sp>
      <p:sp>
        <p:nvSpPr>
          <p:cNvPr id="3" name="Content Placeholder 2">
            <a:extLst>
              <a:ext uri="{FF2B5EF4-FFF2-40B4-BE49-F238E27FC236}">
                <a16:creationId xmlns:a16="http://schemas.microsoft.com/office/drawing/2014/main" id="{408BD59C-4EC6-6257-C743-77B5824A7F6D}"/>
              </a:ext>
            </a:extLst>
          </p:cNvPr>
          <p:cNvSpPr>
            <a:spLocks noGrp="1"/>
          </p:cNvSpPr>
          <p:nvPr>
            <p:ph sz="quarter" idx="13"/>
          </p:nvPr>
        </p:nvSpPr>
        <p:spPr/>
        <p:txBody>
          <a:bodyPr>
            <a:normAutofit fontScale="92500" lnSpcReduction="10000"/>
          </a:bodyPr>
          <a:lstStyle/>
          <a:p>
            <a:r>
              <a:rPr lang="nl-BE" dirty="0"/>
              <a:t>getallenleer in de eerste graad: veelvouden, priemgetallen, talstelsel</a:t>
            </a:r>
          </a:p>
          <a:p>
            <a:r>
              <a:rPr lang="nl-BE" dirty="0"/>
              <a:t>“door wiskunde uit allerlei tijden en culturen te laten zien, geef je een beeld van wiskunde als een levend vak, waar je dus ook zelf nog over na kunt denken” (Jeanine Daems, Waarom geschiedenis in de wiskundeles? Euclides 92/3)</a:t>
            </a:r>
          </a:p>
          <a:p>
            <a:r>
              <a:rPr lang="nl-BE" dirty="0"/>
              <a:t>bewaard in het Koninklijk Belgisch Instituut voor Natuurwetenschappen </a:t>
            </a:r>
            <a:r>
              <a:rPr lang="nl-BE" dirty="0">
                <a:sym typeface="Wingdings" panose="05000000000000000000" pitchFamily="2" charset="2"/>
              </a:rPr>
              <a:t> hier kun je vragen bij hebben…</a:t>
            </a:r>
          </a:p>
          <a:p>
            <a:r>
              <a:rPr lang="nl-BE" dirty="0"/>
              <a:t>meer weten? bv. D. </a:t>
            </a:r>
            <a:r>
              <a:rPr lang="nl-BE" dirty="0" err="1"/>
              <a:t>Huylebrouck</a:t>
            </a:r>
            <a:r>
              <a:rPr lang="nl-BE" dirty="0"/>
              <a:t>, </a:t>
            </a:r>
            <a:r>
              <a:rPr lang="nl-BE" dirty="0" err="1"/>
              <a:t>Africa</a:t>
            </a:r>
            <a:r>
              <a:rPr lang="nl-BE" dirty="0"/>
              <a:t> and Mathematics, https://dirkhuylebrouck.be/</a:t>
            </a:r>
          </a:p>
          <a:p>
            <a:endParaRPr lang="nl-BE" dirty="0"/>
          </a:p>
          <a:p>
            <a:endParaRPr lang="nl-BE" dirty="0"/>
          </a:p>
          <a:p>
            <a:endParaRPr lang="nl-BE" dirty="0"/>
          </a:p>
          <a:p>
            <a:endParaRPr lang="nl-BE" dirty="0"/>
          </a:p>
        </p:txBody>
      </p:sp>
      <p:sp>
        <p:nvSpPr>
          <p:cNvPr id="4" name="Title 3">
            <a:extLst>
              <a:ext uri="{FF2B5EF4-FFF2-40B4-BE49-F238E27FC236}">
                <a16:creationId xmlns:a16="http://schemas.microsoft.com/office/drawing/2014/main" id="{E68F5ADB-EC31-D0C7-8AE1-750408F68DC2}"/>
              </a:ext>
            </a:extLst>
          </p:cNvPr>
          <p:cNvSpPr>
            <a:spLocks noGrp="1"/>
          </p:cNvSpPr>
          <p:nvPr>
            <p:ph type="title"/>
          </p:nvPr>
        </p:nvSpPr>
        <p:spPr/>
        <p:txBody>
          <a:bodyPr/>
          <a:lstStyle/>
          <a:p>
            <a:r>
              <a:rPr lang="nl-BE" dirty="0"/>
              <a:t>Het Ishango-beentje</a:t>
            </a:r>
          </a:p>
        </p:txBody>
      </p:sp>
    </p:spTree>
    <p:extLst>
      <p:ext uri="{BB962C8B-B14F-4D97-AF65-F5344CB8AC3E}">
        <p14:creationId xmlns:p14="http://schemas.microsoft.com/office/powerpoint/2010/main" val="254476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AE57D3-18E8-4B12-A764-141C4D571F12}"/>
              </a:ext>
            </a:extLst>
          </p:cNvPr>
          <p:cNvSpPr>
            <a:spLocks noGrp="1"/>
          </p:cNvSpPr>
          <p:nvPr>
            <p:ph type="sldNum" sz="quarter" idx="12"/>
          </p:nvPr>
        </p:nvSpPr>
        <p:spPr/>
        <p:txBody>
          <a:bodyPr/>
          <a:lstStyle/>
          <a:p>
            <a:fld id="{0A297500-7527-634B-90F4-69D0994C32B4}" type="slidenum">
              <a:rPr lang="nl-NL" smtClean="0"/>
              <a:pPr/>
              <a:t>70</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6F05FD0-3FE7-43F8-A1EC-593C4C1E1D39}"/>
                  </a:ext>
                </a:extLst>
              </p:cNvPr>
              <p:cNvSpPr>
                <a:spLocks noGrp="1"/>
              </p:cNvSpPr>
              <p:nvPr>
                <p:ph sz="quarter" idx="13"/>
              </p:nvPr>
            </p:nvSpPr>
            <p:spPr/>
            <p:txBody>
              <a:bodyPr>
                <a:normAutofit fontScale="92500" lnSpcReduction="10000"/>
              </a:bodyPr>
              <a:lstStyle/>
              <a:p>
                <a:r>
                  <a:rPr lang="nl-BE" dirty="0"/>
                  <a:t>6 types</a:t>
                </a:r>
              </a:p>
              <a:p>
                <a:pPr lvl="1"/>
                <a:r>
                  <a:rPr lang="nl-BE" dirty="0"/>
                  <a:t>‘wortels’, ‘vierkanten’ en ‘getallen’</a:t>
                </a:r>
              </a:p>
              <a:p>
                <a:pPr lvl="1"/>
                <a:r>
                  <a:rPr lang="nl-BE" dirty="0"/>
                  <a:t>vierkanten gelijk aan wortels (</a:t>
                </a:r>
                <a14:m>
                  <m:oMath xmlns:m="http://schemas.openxmlformats.org/officeDocument/2006/math">
                    <m:r>
                      <a:rPr lang="nl-BE" b="0" i="1" smtClean="0">
                        <a:latin typeface="Cambria Math" panose="02040503050406030204" pitchFamily="18" charset="0"/>
                      </a:rPr>
                      <m:t>𝑎</m:t>
                    </m:r>
                    <m:sSup>
                      <m:sSupPr>
                        <m:ctrlPr>
                          <a:rPr lang="nl-BE" b="0" i="1" smtClean="0">
                            <a:latin typeface="Cambria Math" panose="02040503050406030204" pitchFamily="18" charset="0"/>
                          </a:rPr>
                        </m:ctrlPr>
                      </m:sSupPr>
                      <m:e>
                        <m:r>
                          <a:rPr lang="nl-BE" b="0" i="1" smtClean="0">
                            <a:latin typeface="Cambria Math" panose="02040503050406030204" pitchFamily="18" charset="0"/>
                          </a:rPr>
                          <m:t>𝑥</m:t>
                        </m:r>
                      </m:e>
                      <m:sup>
                        <m:r>
                          <a:rPr lang="nl-BE" b="0" i="1" smtClean="0">
                            <a:latin typeface="Cambria Math" panose="02040503050406030204" pitchFamily="18" charset="0"/>
                          </a:rPr>
                          <m:t>2</m:t>
                        </m:r>
                      </m:sup>
                    </m:sSup>
                    <m:r>
                      <a:rPr lang="nl-BE" b="0" i="1" smtClean="0">
                        <a:latin typeface="Cambria Math" panose="02040503050406030204" pitchFamily="18" charset="0"/>
                      </a:rPr>
                      <m:t>=</m:t>
                    </m:r>
                    <m:r>
                      <a:rPr lang="nl-BE" b="0" i="1" smtClean="0">
                        <a:latin typeface="Cambria Math" panose="02040503050406030204" pitchFamily="18" charset="0"/>
                      </a:rPr>
                      <m:t>𝑏𝑥</m:t>
                    </m:r>
                  </m:oMath>
                </a14:m>
                <a:r>
                  <a:rPr lang="nl-BE" dirty="0"/>
                  <a:t>) </a:t>
                </a:r>
              </a:p>
              <a:p>
                <a:pPr lvl="1"/>
                <a:r>
                  <a:rPr lang="nl-BE" dirty="0"/>
                  <a:t>vierkanten gelijk aan getallen (…)</a:t>
                </a:r>
              </a:p>
              <a:p>
                <a:pPr lvl="1"/>
                <a:r>
                  <a:rPr lang="nl-BE" dirty="0"/>
                  <a:t>wortels gelijk aan getallen (…)</a:t>
                </a:r>
              </a:p>
              <a:p>
                <a:pPr lvl="1"/>
                <a:r>
                  <a:rPr lang="nl-BE" dirty="0"/>
                  <a:t>wortels en getallen gelijk aan vierkanten (…)</a:t>
                </a:r>
              </a:p>
              <a:p>
                <a:pPr lvl="1"/>
                <a:r>
                  <a:rPr lang="nl-BE" dirty="0"/>
                  <a:t>vierkanten en getallen gelijk aan wortels (…)</a:t>
                </a:r>
              </a:p>
              <a:p>
                <a:pPr marL="864000" lvl="3" indent="0">
                  <a:buNone/>
                </a:pPr>
                <a:r>
                  <a:rPr lang="nl-BE" dirty="0"/>
                  <a:t>met voorwaarde ‘positieve discriminant’, beide oplossingen</a:t>
                </a:r>
              </a:p>
              <a:p>
                <a:pPr lvl="1"/>
                <a:r>
                  <a:rPr lang="nl-BE" dirty="0"/>
                  <a:t>vierkanten en wortels gelijk aan getallen (bv. </a:t>
                </a:r>
                <a14:m>
                  <m:oMath xmlns:m="http://schemas.openxmlformats.org/officeDocument/2006/math">
                    <m:sSup>
                      <m:sSupPr>
                        <m:ctrlPr>
                          <a:rPr lang="nl-BE" b="0" i="1" smtClean="0">
                            <a:latin typeface="Cambria Math" panose="02040503050406030204" pitchFamily="18" charset="0"/>
                          </a:rPr>
                        </m:ctrlPr>
                      </m:sSupPr>
                      <m:e>
                        <m:r>
                          <a:rPr lang="nl-BE" b="0" i="1" smtClean="0">
                            <a:latin typeface="Cambria Math" panose="02040503050406030204" pitchFamily="18" charset="0"/>
                          </a:rPr>
                          <m:t>𝑥</m:t>
                        </m:r>
                      </m:e>
                      <m:sup>
                        <m:r>
                          <a:rPr lang="nl-BE" b="0" i="1" smtClean="0">
                            <a:latin typeface="Cambria Math" panose="02040503050406030204" pitchFamily="18" charset="0"/>
                          </a:rPr>
                          <m:t>2</m:t>
                        </m:r>
                      </m:sup>
                    </m:sSup>
                    <m:r>
                      <a:rPr lang="nl-BE" b="0" i="1" smtClean="0">
                        <a:latin typeface="Cambria Math" panose="02040503050406030204" pitchFamily="18" charset="0"/>
                      </a:rPr>
                      <m:t>+10</m:t>
                    </m:r>
                    <m:r>
                      <a:rPr lang="nl-BE" b="0" i="1" smtClean="0">
                        <a:latin typeface="Cambria Math" panose="02040503050406030204" pitchFamily="18" charset="0"/>
                      </a:rPr>
                      <m:t>𝑥</m:t>
                    </m:r>
                    <m:r>
                      <a:rPr lang="nl-BE" b="0" i="1" smtClean="0">
                        <a:latin typeface="Cambria Math" panose="02040503050406030204" pitchFamily="18" charset="0"/>
                      </a:rPr>
                      <m:t>=39</m:t>
                    </m:r>
                  </m:oMath>
                </a14:m>
                <a:r>
                  <a:rPr lang="nl-BE" dirty="0"/>
                  <a:t>)</a:t>
                </a:r>
              </a:p>
              <a:p>
                <a:r>
                  <a:rPr lang="nl-BE" dirty="0"/>
                  <a:t>… want geen negatieve coëfficiënten</a:t>
                </a:r>
              </a:p>
              <a:p>
                <a:r>
                  <a:rPr lang="nl-BE" dirty="0"/>
                  <a:t>oplossingen strikt positief (dus ook niet 0)</a:t>
                </a:r>
              </a:p>
            </p:txBody>
          </p:sp>
        </mc:Choice>
        <mc:Fallback xmlns="">
          <p:sp>
            <p:nvSpPr>
              <p:cNvPr id="3" name="Content Placeholder 2">
                <a:extLst>
                  <a:ext uri="{FF2B5EF4-FFF2-40B4-BE49-F238E27FC236}">
                    <a16:creationId xmlns:a16="http://schemas.microsoft.com/office/drawing/2014/main" id="{96F05FD0-3FE7-43F8-A1EC-593C4C1E1D39}"/>
                  </a:ext>
                </a:extLst>
              </p:cNvPr>
              <p:cNvSpPr>
                <a:spLocks noGrp="1" noRot="1" noChangeAspect="1" noMove="1" noResize="1" noEditPoints="1" noAdjustHandles="1" noChangeArrowheads="1" noChangeShapeType="1" noTextEdit="1"/>
              </p:cNvSpPr>
              <p:nvPr>
                <p:ph sz="quarter" idx="13"/>
              </p:nvPr>
            </p:nvSpPr>
            <p:spPr>
              <a:blipFill>
                <a:blip r:embed="rId2"/>
                <a:stretch>
                  <a:fillRect l="-1029" t="-2000" b="-1125"/>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4040EFC5-F37B-4EDA-9E75-E1D97606E413}"/>
              </a:ext>
            </a:extLst>
          </p:cNvPr>
          <p:cNvSpPr>
            <a:spLocks noGrp="1"/>
          </p:cNvSpPr>
          <p:nvPr>
            <p:ph type="title"/>
          </p:nvPr>
        </p:nvSpPr>
        <p:spPr/>
        <p:txBody>
          <a:bodyPr>
            <a:normAutofit fontScale="90000"/>
          </a:bodyPr>
          <a:lstStyle/>
          <a:p>
            <a:r>
              <a:rPr lang="nl-BE" dirty="0"/>
              <a:t>Al-</a:t>
            </a:r>
            <a:r>
              <a:rPr lang="nl-BE" dirty="0" err="1"/>
              <a:t>Khwarizmi</a:t>
            </a:r>
            <a:r>
              <a:rPr lang="nl-BE" dirty="0"/>
              <a:t>: kwadratische </a:t>
            </a:r>
            <a:br>
              <a:rPr lang="nl-BE" dirty="0"/>
            </a:br>
            <a:r>
              <a:rPr lang="nl-BE" dirty="0"/>
              <a:t>vergelijkingen</a:t>
            </a:r>
          </a:p>
        </p:txBody>
      </p:sp>
      <p:pic>
        <p:nvPicPr>
          <p:cNvPr id="6" name="Picture 5" descr="A picture containing diagram&#10;&#10;Description automatically generated">
            <a:extLst>
              <a:ext uri="{FF2B5EF4-FFF2-40B4-BE49-F238E27FC236}">
                <a16:creationId xmlns:a16="http://schemas.microsoft.com/office/drawing/2014/main" id="{4015A981-35B7-4F66-8335-CBDE43E9C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275" y="1"/>
            <a:ext cx="2675725" cy="4350774"/>
          </a:xfrm>
          <a:prstGeom prst="rect">
            <a:avLst/>
          </a:prstGeom>
        </p:spPr>
      </p:pic>
    </p:spTree>
    <p:extLst>
      <p:ext uri="{BB962C8B-B14F-4D97-AF65-F5344CB8AC3E}">
        <p14:creationId xmlns:p14="http://schemas.microsoft.com/office/powerpoint/2010/main" val="82030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AE57D3-18E8-4B12-A764-141C4D571F12}"/>
              </a:ext>
            </a:extLst>
          </p:cNvPr>
          <p:cNvSpPr>
            <a:spLocks noGrp="1"/>
          </p:cNvSpPr>
          <p:nvPr>
            <p:ph type="sldNum" sz="quarter" idx="12"/>
          </p:nvPr>
        </p:nvSpPr>
        <p:spPr/>
        <p:txBody>
          <a:bodyPr/>
          <a:lstStyle/>
          <a:p>
            <a:fld id="{0A297500-7527-634B-90F4-69D0994C32B4}" type="slidenum">
              <a:rPr lang="nl-NL" smtClean="0"/>
              <a:pPr/>
              <a:t>71</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6F05FD0-3FE7-43F8-A1EC-593C4C1E1D39}"/>
                  </a:ext>
                </a:extLst>
              </p:cNvPr>
              <p:cNvSpPr>
                <a:spLocks noGrp="1"/>
              </p:cNvSpPr>
              <p:nvPr>
                <p:ph sz="quarter" idx="13"/>
              </p:nvPr>
            </p:nvSpPr>
            <p:spPr>
              <a:xfrm>
                <a:off x="129305" y="1291772"/>
                <a:ext cx="6338970" cy="4874685"/>
              </a:xfrm>
            </p:spPr>
            <p:txBody>
              <a:bodyPr>
                <a:normAutofit fontScale="92500"/>
              </a:bodyPr>
              <a:lstStyle/>
              <a:p>
                <a:r>
                  <a:rPr lang="nl-BE" dirty="0"/>
                  <a:t>6 types van kwadratische vergelijkingen</a:t>
                </a:r>
              </a:p>
              <a:p>
                <a:pPr lvl="1"/>
                <a:r>
                  <a:rPr lang="nl-BE" dirty="0"/>
                  <a:t>vierkanten en wortels gelijk aan getallen</a:t>
                </a:r>
              </a:p>
              <a:p>
                <a:pPr marL="864000" lvl="3" indent="0">
                  <a:buNone/>
                </a:pPr>
                <a:r>
                  <a:rPr lang="nl-BE" dirty="0"/>
                  <a:t>(bv. </a:t>
                </a:r>
                <a14:m>
                  <m:oMath xmlns:m="http://schemas.openxmlformats.org/officeDocument/2006/math">
                    <m:sSup>
                      <m:sSupPr>
                        <m:ctrlPr>
                          <a:rPr lang="nl-BE" b="0" i="1" smtClean="0">
                            <a:latin typeface="Cambria Math" panose="02040503050406030204" pitchFamily="18" charset="0"/>
                          </a:rPr>
                        </m:ctrlPr>
                      </m:sSupPr>
                      <m:e>
                        <m:r>
                          <a:rPr lang="nl-BE" b="0" i="1" smtClean="0">
                            <a:latin typeface="Cambria Math" panose="02040503050406030204" pitchFamily="18" charset="0"/>
                          </a:rPr>
                          <m:t>𝑥</m:t>
                        </m:r>
                      </m:e>
                      <m:sup>
                        <m:r>
                          <a:rPr lang="nl-BE" b="0" i="1" smtClean="0">
                            <a:latin typeface="Cambria Math" panose="02040503050406030204" pitchFamily="18" charset="0"/>
                          </a:rPr>
                          <m:t>2</m:t>
                        </m:r>
                      </m:sup>
                    </m:sSup>
                    <m:r>
                      <a:rPr lang="nl-BE" b="0" i="1" smtClean="0">
                        <a:latin typeface="Cambria Math" panose="02040503050406030204" pitchFamily="18" charset="0"/>
                      </a:rPr>
                      <m:t>+10</m:t>
                    </m:r>
                    <m:r>
                      <a:rPr lang="nl-BE" b="0" i="1" smtClean="0">
                        <a:latin typeface="Cambria Math" panose="02040503050406030204" pitchFamily="18" charset="0"/>
                      </a:rPr>
                      <m:t>𝑥</m:t>
                    </m:r>
                    <m:r>
                      <a:rPr lang="nl-BE" b="0" i="1" smtClean="0">
                        <a:latin typeface="Cambria Math" panose="02040503050406030204" pitchFamily="18" charset="0"/>
                      </a:rPr>
                      <m:t>=39</m:t>
                    </m:r>
                  </m:oMath>
                </a14:m>
                <a:r>
                  <a:rPr lang="nl-BE" dirty="0"/>
                  <a:t>)</a:t>
                </a:r>
              </a:p>
              <a:p>
                <a:r>
                  <a:rPr lang="nl-BE" dirty="0"/>
                  <a:t>aanvankelijk enkel</a:t>
                </a:r>
              </a:p>
              <a:p>
                <a:pPr lvl="1"/>
                <a:r>
                  <a:rPr lang="nl-BE" dirty="0"/>
                  <a:t>beschrijving van oplossingsalgoritme</a:t>
                </a:r>
              </a:p>
              <a:p>
                <a:pPr marL="864000" lvl="3" indent="0">
                  <a:buNone/>
                </a:pPr>
                <a:r>
                  <a:rPr lang="nl-BE" dirty="0"/>
                  <a:t>voor </a:t>
                </a:r>
                <a14:m>
                  <m:oMath xmlns:m="http://schemas.openxmlformats.org/officeDocument/2006/math">
                    <m:r>
                      <a:rPr lang="nl-BE" i="1">
                        <a:latin typeface="Cambria Math" panose="02040503050406030204" pitchFamily="18" charset="0"/>
                      </a:rPr>
                      <m:t>𝑎</m:t>
                    </m:r>
                    <m:sSup>
                      <m:sSupPr>
                        <m:ctrlPr>
                          <a:rPr lang="nl-BE" i="1">
                            <a:latin typeface="Cambria Math" panose="02040503050406030204" pitchFamily="18" charset="0"/>
                          </a:rPr>
                        </m:ctrlPr>
                      </m:sSupPr>
                      <m:e>
                        <m:r>
                          <a:rPr lang="nl-BE" i="1">
                            <a:latin typeface="Cambria Math" panose="02040503050406030204" pitchFamily="18" charset="0"/>
                          </a:rPr>
                          <m:t>𝑥</m:t>
                        </m:r>
                      </m:e>
                      <m:sup>
                        <m:r>
                          <a:rPr lang="nl-BE" i="1">
                            <a:latin typeface="Cambria Math" panose="02040503050406030204" pitchFamily="18" charset="0"/>
                          </a:rPr>
                          <m:t>2</m:t>
                        </m:r>
                      </m:sup>
                    </m:sSup>
                    <m:r>
                      <a:rPr lang="nl-BE" i="1">
                        <a:latin typeface="Cambria Math" panose="02040503050406030204" pitchFamily="18" charset="0"/>
                      </a:rPr>
                      <m:t>+</m:t>
                    </m:r>
                    <m:r>
                      <a:rPr lang="nl-BE" i="1">
                        <a:latin typeface="Cambria Math" panose="02040503050406030204" pitchFamily="18" charset="0"/>
                      </a:rPr>
                      <m:t>𝑏𝑥</m:t>
                    </m:r>
                    <m:r>
                      <a:rPr lang="nl-BE" i="1">
                        <a:latin typeface="Cambria Math" panose="02040503050406030204" pitchFamily="18" charset="0"/>
                      </a:rPr>
                      <m:t>=</m:t>
                    </m:r>
                    <m:r>
                      <a:rPr lang="nl-BE" i="1">
                        <a:latin typeface="Cambria Math" panose="02040503050406030204" pitchFamily="18" charset="0"/>
                      </a:rPr>
                      <m:t>𝑐</m:t>
                    </m:r>
                  </m:oMath>
                </a14:m>
                <a:r>
                  <a:rPr lang="nl-BE" dirty="0"/>
                  <a:t>: </a:t>
                </a:r>
                <a14:m>
                  <m:oMath xmlns:m="http://schemas.openxmlformats.org/officeDocument/2006/math">
                    <m:r>
                      <a:rPr lang="nl-BE" b="0" i="1" smtClean="0">
                        <a:latin typeface="Cambria Math" panose="02040503050406030204" pitchFamily="18" charset="0"/>
                      </a:rPr>
                      <m:t>𝑥</m:t>
                    </m:r>
                    <m:r>
                      <a:rPr lang="nl-BE" b="0" i="1" smtClean="0">
                        <a:latin typeface="Cambria Math" panose="02040503050406030204" pitchFamily="18" charset="0"/>
                      </a:rPr>
                      <m:t>=</m:t>
                    </m:r>
                    <m:f>
                      <m:fPr>
                        <m:ctrlPr>
                          <a:rPr lang="nl-BE" b="0" i="1" smtClean="0">
                            <a:latin typeface="Cambria Math" panose="02040503050406030204" pitchFamily="18" charset="0"/>
                          </a:rPr>
                        </m:ctrlPr>
                      </m:fPr>
                      <m:num>
                        <m:rad>
                          <m:radPr>
                            <m:degHide m:val="on"/>
                            <m:ctrlPr>
                              <a:rPr lang="nl-BE" b="0" i="1" smtClean="0">
                                <a:latin typeface="Cambria Math" panose="02040503050406030204" pitchFamily="18" charset="0"/>
                              </a:rPr>
                            </m:ctrlPr>
                          </m:radPr>
                          <m:deg/>
                          <m:e>
                            <m:sSup>
                              <m:sSupPr>
                                <m:ctrlPr>
                                  <a:rPr lang="nl-BE" b="0" i="1" smtClean="0">
                                    <a:latin typeface="Cambria Math" panose="02040503050406030204" pitchFamily="18" charset="0"/>
                                  </a:rPr>
                                </m:ctrlPr>
                              </m:sSupPr>
                              <m:e>
                                <m:r>
                                  <a:rPr lang="nl-BE" b="0" i="1" smtClean="0">
                                    <a:latin typeface="Cambria Math" panose="02040503050406030204" pitchFamily="18" charset="0"/>
                                  </a:rPr>
                                  <m:t>𝑏</m:t>
                                </m:r>
                              </m:e>
                              <m:sup>
                                <m:r>
                                  <a:rPr lang="nl-BE" b="0" i="1" smtClean="0">
                                    <a:latin typeface="Cambria Math" panose="02040503050406030204" pitchFamily="18" charset="0"/>
                                  </a:rPr>
                                  <m:t>2</m:t>
                                </m:r>
                              </m:sup>
                            </m:sSup>
                            <m:r>
                              <a:rPr lang="nl-BE" b="0" i="1" smtClean="0">
                                <a:latin typeface="Cambria Math" panose="02040503050406030204" pitchFamily="18" charset="0"/>
                              </a:rPr>
                              <m:t>+4</m:t>
                            </m:r>
                            <m:r>
                              <a:rPr lang="nl-BE" b="0" i="1" smtClean="0">
                                <a:latin typeface="Cambria Math" panose="02040503050406030204" pitchFamily="18" charset="0"/>
                              </a:rPr>
                              <m:t>𝑎𝑐</m:t>
                            </m:r>
                          </m:e>
                        </m:rad>
                        <m:r>
                          <a:rPr lang="nl-BE" b="0" i="1" smtClean="0">
                            <a:latin typeface="Cambria Math" panose="02040503050406030204" pitchFamily="18" charset="0"/>
                          </a:rPr>
                          <m:t>−</m:t>
                        </m:r>
                        <m:r>
                          <a:rPr lang="nl-BE" b="0" i="1" smtClean="0">
                            <a:latin typeface="Cambria Math" panose="02040503050406030204" pitchFamily="18" charset="0"/>
                          </a:rPr>
                          <m:t>𝑏</m:t>
                        </m:r>
                      </m:num>
                      <m:den>
                        <m:r>
                          <a:rPr lang="nl-BE" b="0" i="1" smtClean="0">
                            <a:latin typeface="Cambria Math" panose="02040503050406030204" pitchFamily="18" charset="0"/>
                          </a:rPr>
                          <m:t>2</m:t>
                        </m:r>
                        <m:r>
                          <a:rPr lang="nl-BE" b="0" i="1" smtClean="0">
                            <a:latin typeface="Cambria Math" panose="02040503050406030204" pitchFamily="18" charset="0"/>
                          </a:rPr>
                          <m:t>𝑎</m:t>
                        </m:r>
                      </m:den>
                    </m:f>
                  </m:oMath>
                </a14:m>
                <a:endParaRPr lang="nl-BE" dirty="0"/>
              </a:p>
              <a:p>
                <a:pPr marL="864000" lvl="3" indent="0">
                  <a:buNone/>
                </a:pPr>
                <a:r>
                  <a:rPr lang="nl-BE" dirty="0"/>
                  <a:t>is dit in overeenstemming met onze formule?</a:t>
                </a:r>
              </a:p>
              <a:p>
                <a:pPr marL="864000" lvl="3" indent="0">
                  <a:buNone/>
                </a:pPr>
                <a:r>
                  <a:rPr lang="nl-BE" dirty="0"/>
                  <a:t>ja: ‘onze’ c heeft het andere teken, enkel de positieve oplossing</a:t>
                </a:r>
              </a:p>
              <a:p>
                <a:pPr lvl="1"/>
                <a:r>
                  <a:rPr lang="nl-BE" dirty="0"/>
                  <a:t>via voorbeelden</a:t>
                </a:r>
              </a:p>
              <a:p>
                <a:pPr lvl="1"/>
                <a:r>
                  <a:rPr lang="nl-BE" dirty="0"/>
                  <a:t>zonder verantwoording</a:t>
                </a:r>
              </a:p>
              <a:p>
                <a:endParaRPr lang="nl-BE" dirty="0"/>
              </a:p>
            </p:txBody>
          </p:sp>
        </mc:Choice>
        <mc:Fallback xmlns="">
          <p:sp>
            <p:nvSpPr>
              <p:cNvPr id="3" name="Content Placeholder 2">
                <a:extLst>
                  <a:ext uri="{FF2B5EF4-FFF2-40B4-BE49-F238E27FC236}">
                    <a16:creationId xmlns:a16="http://schemas.microsoft.com/office/drawing/2014/main" id="{96F05FD0-3FE7-43F8-A1EC-593C4C1E1D39}"/>
                  </a:ext>
                </a:extLst>
              </p:cNvPr>
              <p:cNvSpPr>
                <a:spLocks noGrp="1" noRot="1" noChangeAspect="1" noMove="1" noResize="1" noEditPoints="1" noAdjustHandles="1" noChangeArrowheads="1" noChangeShapeType="1" noTextEdit="1"/>
              </p:cNvSpPr>
              <p:nvPr>
                <p:ph sz="quarter" idx="13"/>
              </p:nvPr>
            </p:nvSpPr>
            <p:spPr>
              <a:xfrm>
                <a:off x="129305" y="1291772"/>
                <a:ext cx="6338970" cy="4874685"/>
              </a:xfrm>
              <a:blipFill>
                <a:blip r:embed="rId2"/>
                <a:stretch>
                  <a:fillRect l="-1442" t="-1125" r="-1058"/>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4040EFC5-F37B-4EDA-9E75-E1D97606E413}"/>
              </a:ext>
            </a:extLst>
          </p:cNvPr>
          <p:cNvSpPr>
            <a:spLocks noGrp="1"/>
          </p:cNvSpPr>
          <p:nvPr>
            <p:ph type="title"/>
          </p:nvPr>
        </p:nvSpPr>
        <p:spPr/>
        <p:txBody>
          <a:bodyPr>
            <a:normAutofit fontScale="90000"/>
          </a:bodyPr>
          <a:lstStyle/>
          <a:p>
            <a:r>
              <a:rPr lang="nl-BE" dirty="0"/>
              <a:t>Al-</a:t>
            </a:r>
            <a:r>
              <a:rPr lang="nl-BE" dirty="0" err="1"/>
              <a:t>Khwarizmi</a:t>
            </a:r>
            <a:r>
              <a:rPr lang="nl-BE" dirty="0"/>
              <a:t>: kwadratische </a:t>
            </a:r>
            <a:br>
              <a:rPr lang="nl-BE" dirty="0"/>
            </a:br>
            <a:r>
              <a:rPr lang="nl-BE" dirty="0"/>
              <a:t>vergelijkingen</a:t>
            </a:r>
          </a:p>
        </p:txBody>
      </p:sp>
      <p:pic>
        <p:nvPicPr>
          <p:cNvPr id="7" name="Picture 6" descr="A picture containing diagram&#10;&#10;Description automatically generated">
            <a:extLst>
              <a:ext uri="{FF2B5EF4-FFF2-40B4-BE49-F238E27FC236}">
                <a16:creationId xmlns:a16="http://schemas.microsoft.com/office/drawing/2014/main" id="{185356CC-3F14-4615-BEA8-DFA8B5916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275" y="1"/>
            <a:ext cx="2675725" cy="4350774"/>
          </a:xfrm>
          <a:prstGeom prst="rect">
            <a:avLst/>
          </a:prstGeom>
        </p:spPr>
      </p:pic>
      <p:sp>
        <p:nvSpPr>
          <p:cNvPr id="5" name="Rechthoek 3">
            <a:extLst>
              <a:ext uri="{FF2B5EF4-FFF2-40B4-BE49-F238E27FC236}">
                <a16:creationId xmlns:a16="http://schemas.microsoft.com/office/drawing/2014/main" id="{002DDDCF-05F5-F17F-4F17-7B92B8C00249}"/>
              </a:ext>
            </a:extLst>
          </p:cNvPr>
          <p:cNvSpPr/>
          <p:nvPr/>
        </p:nvSpPr>
        <p:spPr>
          <a:xfrm>
            <a:off x="1057488" y="4484891"/>
            <a:ext cx="4827497" cy="673264"/>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5908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AE57D3-18E8-4B12-A764-141C4D571F12}"/>
              </a:ext>
            </a:extLst>
          </p:cNvPr>
          <p:cNvSpPr>
            <a:spLocks noGrp="1"/>
          </p:cNvSpPr>
          <p:nvPr>
            <p:ph type="sldNum" sz="quarter" idx="12"/>
          </p:nvPr>
        </p:nvSpPr>
        <p:spPr/>
        <p:txBody>
          <a:bodyPr/>
          <a:lstStyle/>
          <a:p>
            <a:fld id="{0A297500-7527-634B-90F4-69D0994C32B4}" type="slidenum">
              <a:rPr lang="nl-NL" smtClean="0"/>
              <a:pPr/>
              <a:t>72</a:t>
            </a:fld>
            <a:endParaRPr lang="nl-NL" dirty="0"/>
          </a:p>
        </p:txBody>
      </p:sp>
      <p:sp>
        <p:nvSpPr>
          <p:cNvPr id="3" name="Content Placeholder 2">
            <a:extLst>
              <a:ext uri="{FF2B5EF4-FFF2-40B4-BE49-F238E27FC236}">
                <a16:creationId xmlns:a16="http://schemas.microsoft.com/office/drawing/2014/main" id="{96F05FD0-3FE7-43F8-A1EC-593C4C1E1D39}"/>
              </a:ext>
            </a:extLst>
          </p:cNvPr>
          <p:cNvSpPr>
            <a:spLocks noGrp="1"/>
          </p:cNvSpPr>
          <p:nvPr>
            <p:ph sz="quarter" idx="13"/>
          </p:nvPr>
        </p:nvSpPr>
        <p:spPr>
          <a:xfrm>
            <a:off x="42805" y="1162819"/>
            <a:ext cx="8971889" cy="1855872"/>
          </a:xfrm>
        </p:spPr>
        <p:txBody>
          <a:bodyPr>
            <a:normAutofit fontScale="85000" lnSpcReduction="10000"/>
          </a:bodyPr>
          <a:lstStyle/>
          <a:p>
            <a:pPr>
              <a:lnSpc>
                <a:spcPct val="120000"/>
              </a:lnSpc>
            </a:pPr>
            <a:r>
              <a:rPr lang="nl-BE" dirty="0"/>
              <a:t>‘</a:t>
            </a:r>
            <a:r>
              <a:rPr lang="en-US" dirty="0"/>
              <a:t>We have said enough so far as numbers are concerned, about the six types of equations. Now, however, it is necessary that we should demonstrate geometrically the truth of the same problems which we have explained in numbers.’</a:t>
            </a:r>
          </a:p>
        </p:txBody>
      </p: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4040EFC5-F37B-4EDA-9E75-E1D97606E413}"/>
                  </a:ext>
                </a:extLst>
              </p:cNvPr>
              <p:cNvSpPr>
                <a:spLocks noGrp="1"/>
              </p:cNvSpPr>
              <p:nvPr>
                <p:ph type="title"/>
              </p:nvPr>
            </p:nvSpPr>
            <p:spPr/>
            <p:txBody>
              <a:bodyPr>
                <a:normAutofit fontScale="90000"/>
              </a:bodyPr>
              <a:lstStyle/>
              <a:p>
                <a:r>
                  <a:rPr lang="nl-BE" dirty="0"/>
                  <a:t>Al-</a:t>
                </a:r>
                <a:r>
                  <a:rPr lang="nl-BE" dirty="0" err="1"/>
                  <a:t>Khwarizmi</a:t>
                </a:r>
                <a:r>
                  <a:rPr lang="nl-BE" dirty="0"/>
                  <a:t>: kwadratische </a:t>
                </a:r>
                <a:br>
                  <a:rPr lang="nl-BE" dirty="0"/>
                </a:br>
                <a:r>
                  <a:rPr lang="nl-BE" dirty="0"/>
                  <a:t>vergelijkingen, </a:t>
                </a:r>
                <a14:m>
                  <m:oMath xmlns:m="http://schemas.openxmlformats.org/officeDocument/2006/math">
                    <m:sSup>
                      <m:sSupPr>
                        <m:ctrlPr>
                          <a:rPr lang="nl-BE" b="0" i="1" smtClean="0">
                            <a:latin typeface="Cambria Math" panose="02040503050406030204" pitchFamily="18" charset="0"/>
                          </a:rPr>
                        </m:ctrlPr>
                      </m:sSupPr>
                      <m:e>
                        <m:r>
                          <a:rPr lang="nl-BE" b="0" i="1" smtClean="0">
                            <a:latin typeface="Cambria Math" panose="02040503050406030204" pitchFamily="18" charset="0"/>
                          </a:rPr>
                          <m:t>𝑥</m:t>
                        </m:r>
                      </m:e>
                      <m:sup>
                        <m:r>
                          <a:rPr lang="nl-BE" b="0" i="1" smtClean="0">
                            <a:latin typeface="Cambria Math" panose="02040503050406030204" pitchFamily="18" charset="0"/>
                          </a:rPr>
                          <m:t>2</m:t>
                        </m:r>
                      </m:sup>
                    </m:sSup>
                    <m:r>
                      <a:rPr lang="nl-BE" b="0" i="1" smtClean="0">
                        <a:latin typeface="Cambria Math" panose="02040503050406030204" pitchFamily="18" charset="0"/>
                      </a:rPr>
                      <m:t>+10</m:t>
                    </m:r>
                    <m:r>
                      <a:rPr lang="nl-BE" b="0" i="1" smtClean="0">
                        <a:latin typeface="Cambria Math" panose="02040503050406030204" pitchFamily="18" charset="0"/>
                      </a:rPr>
                      <m:t>𝑥</m:t>
                    </m:r>
                    <m:r>
                      <a:rPr lang="nl-BE" b="0" i="1" smtClean="0">
                        <a:latin typeface="Cambria Math" panose="02040503050406030204" pitchFamily="18" charset="0"/>
                      </a:rPr>
                      <m:t>=39</m:t>
                    </m:r>
                  </m:oMath>
                </a14:m>
                <a:endParaRPr lang="nl-BE" dirty="0"/>
              </a:p>
            </p:txBody>
          </p:sp>
        </mc:Choice>
        <mc:Fallback xmlns="">
          <p:sp>
            <p:nvSpPr>
              <p:cNvPr id="4" name="Title 3">
                <a:extLst>
                  <a:ext uri="{FF2B5EF4-FFF2-40B4-BE49-F238E27FC236}">
                    <a16:creationId xmlns:a16="http://schemas.microsoft.com/office/drawing/2014/main" id="{4040EFC5-F37B-4EDA-9E75-E1D97606E413}"/>
                  </a:ext>
                </a:extLst>
              </p:cNvPr>
              <p:cNvSpPr>
                <a:spLocks noGrp="1" noRot="1" noChangeAspect="1" noMove="1" noResize="1" noEditPoints="1" noAdjustHandles="1" noChangeArrowheads="1" noChangeShapeType="1" noTextEdit="1"/>
              </p:cNvSpPr>
              <p:nvPr>
                <p:ph type="title"/>
              </p:nvPr>
            </p:nvSpPr>
            <p:spPr>
              <a:blipFill>
                <a:blip r:embed="rId4"/>
                <a:stretch>
                  <a:fillRect l="-2058" t="-10053" b="-16931"/>
                </a:stretch>
              </a:blipFill>
            </p:spPr>
            <p:txBody>
              <a:bodyPr/>
              <a:lstStyle/>
              <a:p>
                <a:r>
                  <a:rPr lang="nl-BE">
                    <a:noFill/>
                  </a:rPr>
                  <a:t> </a:t>
                </a:r>
              </a:p>
            </p:txBody>
          </p:sp>
        </mc:Fallback>
      </mc:AlternateContent>
      <p:pic>
        <p:nvPicPr>
          <p:cNvPr id="6" name="Picture 5">
            <a:extLst>
              <a:ext uri="{FF2B5EF4-FFF2-40B4-BE49-F238E27FC236}">
                <a16:creationId xmlns:a16="http://schemas.microsoft.com/office/drawing/2014/main" id="{AF58382B-7DEA-4B85-9FD7-AFDBCB5394E6}"/>
              </a:ext>
            </a:extLst>
          </p:cNvPr>
          <p:cNvPicPr>
            <a:picLocks noChangeAspect="1"/>
          </p:cNvPicPr>
          <p:nvPr/>
        </p:nvPicPr>
        <p:blipFill>
          <a:blip r:embed="rId5"/>
          <a:stretch>
            <a:fillRect/>
          </a:stretch>
        </p:blipFill>
        <p:spPr>
          <a:xfrm>
            <a:off x="6013938" y="2935810"/>
            <a:ext cx="3130062" cy="3333515"/>
          </a:xfrm>
          <a:prstGeom prst="rect">
            <a:avLst/>
          </a:prstGeom>
        </p:spPr>
      </p:pic>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4B128014-A3C2-5103-EC80-B97EB19009C3}"/>
                  </a:ext>
                </a:extLst>
              </p:cNvPr>
              <p:cNvSpPr txBox="1">
                <a:spLocks/>
              </p:cNvSpPr>
              <p:nvPr/>
            </p:nvSpPr>
            <p:spPr>
              <a:xfrm>
                <a:off x="42805" y="2801817"/>
                <a:ext cx="6053195" cy="3716214"/>
              </a:xfrm>
              <a:prstGeom prst="rect">
                <a:avLst/>
              </a:prstGeom>
            </p:spPr>
            <p:txBody>
              <a:bodyPr vert="horz" lIns="91440" tIns="45720" rIns="91440" bIns="45720" rtlCol="0">
                <a:normAutofit fontScale="85000" lnSpcReduction="10000"/>
              </a:bodyPr>
              <a:lstStyle>
                <a:lvl1pPr marL="288000" indent="-288000" algn="l" defTabSz="2880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576000" indent="-288000" algn="l" defTabSz="2880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864000" indent="-288000" algn="l" defTabSz="288000" rtl="0" eaLnBrk="1" latinLnBrk="0" hangingPunct="1">
                  <a:lnSpc>
                    <a:spcPct val="100000"/>
                  </a:lnSpc>
                  <a:spcBef>
                    <a:spcPts val="400"/>
                  </a:spcBef>
                  <a:spcAft>
                    <a:spcPts val="400"/>
                  </a:spcAft>
                  <a:buFont typeface="Arial" panose="020B0604020202020204" pitchFamily="34" charset="0"/>
                  <a:buChar char="•"/>
                  <a:defRPr sz="2200" kern="1200">
                    <a:solidFill>
                      <a:schemeClr val="tx1"/>
                    </a:solidFill>
                    <a:latin typeface="+mn-lt"/>
                    <a:ea typeface="+mn-ea"/>
                    <a:cs typeface="+mn-cs"/>
                  </a:defRPr>
                </a:lvl3pPr>
                <a:lvl4pPr marL="1152000" indent="-288000" algn="l" defTabSz="2880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4pPr>
                <a:lvl5pPr marL="1440000" indent="-288000" algn="l" defTabSz="288000" rtl="0" eaLnBrk="1" latinLnBrk="0" hangingPunct="1">
                  <a:lnSpc>
                    <a:spcPct val="100000"/>
                  </a:lnSpc>
                  <a:spcBef>
                    <a:spcPts val="100"/>
                  </a:spcBef>
                  <a:spcAft>
                    <a:spcPts val="1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a:t>
                </a:r>
                <a:r>
                  <a:rPr lang="en-US" dirty="0" err="1"/>
                  <a:t>wortels</a:t>
                </a:r>
                <a:r>
                  <a:rPr lang="en-US" dirty="0"/>
                  <a:t>’ </a:t>
                </a:r>
                <a:r>
                  <a:rPr lang="en-US" dirty="0" err="1"/>
                  <a:t>verdeeld</a:t>
                </a:r>
                <a:r>
                  <a:rPr lang="en-US" dirty="0"/>
                  <a:t> over de vier </a:t>
                </a:r>
                <a:r>
                  <a:rPr lang="en-US" dirty="0" err="1"/>
                  <a:t>zijden</a:t>
                </a:r>
                <a:endParaRPr lang="en-US" dirty="0"/>
              </a:p>
              <a:p>
                <a:pPr marL="576000" lvl="2" indent="0">
                  <a:lnSpc>
                    <a:spcPct val="110000"/>
                  </a:lnSpc>
                  <a:buFont typeface="Arial" panose="020B0604020202020204" pitchFamily="34" charset="0"/>
                  <a:buNone/>
                </a:pPr>
                <a14:m>
                  <m:oMath xmlns:m="http://schemas.openxmlformats.org/officeDocument/2006/math">
                    <m:sSup>
                      <m:sSupPr>
                        <m:ctrlPr>
                          <a:rPr lang="nl-BE" i="1" smtClean="0">
                            <a:latin typeface="Cambria Math" panose="02040503050406030204" pitchFamily="18" charset="0"/>
                          </a:rPr>
                        </m:ctrlPr>
                      </m:sSupPr>
                      <m:e>
                        <m:r>
                          <a:rPr lang="nl-BE" i="1" smtClean="0">
                            <a:latin typeface="Cambria Math" panose="02040503050406030204" pitchFamily="18" charset="0"/>
                          </a:rPr>
                          <m:t>𝑥</m:t>
                        </m:r>
                      </m:e>
                      <m:sup>
                        <m:r>
                          <a:rPr lang="nl-BE" i="1" smtClean="0">
                            <a:latin typeface="Cambria Math" panose="02040503050406030204" pitchFamily="18" charset="0"/>
                          </a:rPr>
                          <m:t>2</m:t>
                        </m:r>
                      </m:sup>
                    </m:sSup>
                    <m:r>
                      <a:rPr lang="nl-BE" i="1" smtClean="0">
                        <a:latin typeface="Cambria Math" panose="02040503050406030204" pitchFamily="18" charset="0"/>
                      </a:rPr>
                      <m:t>+4⋅2,5</m:t>
                    </m:r>
                    <m:r>
                      <a:rPr lang="nl-BE" i="1" smtClean="0">
                        <a:latin typeface="Cambria Math" panose="02040503050406030204" pitchFamily="18" charset="0"/>
                      </a:rPr>
                      <m:t>𝑥</m:t>
                    </m:r>
                  </m:oMath>
                </a14:m>
                <a:r>
                  <a:rPr lang="en-US" dirty="0"/>
                  <a:t> </a:t>
                </a:r>
              </a:p>
              <a:p>
                <a:pPr>
                  <a:lnSpc>
                    <a:spcPct val="110000"/>
                  </a:lnSpc>
                </a:pPr>
                <a:r>
                  <a:rPr lang="en-US" dirty="0" err="1"/>
                  <a:t>aanvullen</a:t>
                </a:r>
                <a:r>
                  <a:rPr lang="en-US" dirty="0"/>
                  <a:t> met </a:t>
                </a:r>
                <a:r>
                  <a:rPr lang="en-US" dirty="0" err="1"/>
                  <a:t>vier</a:t>
                </a:r>
                <a:r>
                  <a:rPr lang="en-US" dirty="0"/>
                  <a:t> </a:t>
                </a:r>
                <a:r>
                  <a:rPr lang="en-US" dirty="0" err="1"/>
                  <a:t>kleine</a:t>
                </a:r>
                <a:r>
                  <a:rPr lang="en-US" dirty="0"/>
                  <a:t> </a:t>
                </a:r>
                <a:r>
                  <a:rPr lang="en-US" dirty="0" err="1"/>
                  <a:t>vierkantjes</a:t>
                </a:r>
                <a:endParaRPr lang="en-US" dirty="0"/>
              </a:p>
              <a:p>
                <a:pPr marL="576000" lvl="2" indent="0">
                  <a:lnSpc>
                    <a:spcPct val="110000"/>
                  </a:lnSpc>
                  <a:buFont typeface="Arial" panose="020B0604020202020204" pitchFamily="34" charset="0"/>
                  <a:buNone/>
                </a:pPr>
                <a14:m>
                  <m:oMath xmlns:m="http://schemas.openxmlformats.org/officeDocument/2006/math">
                    <m:r>
                      <a:rPr lang="nl-BE" i="1" smtClean="0">
                        <a:latin typeface="Cambria Math" panose="02040503050406030204" pitchFamily="18" charset="0"/>
                      </a:rPr>
                      <m:t>4</m:t>
                    </m:r>
                  </m:oMath>
                </a14:m>
                <a:r>
                  <a:rPr lang="nl-BE" dirty="0"/>
                  <a:t> keer </a:t>
                </a:r>
                <a14:m>
                  <m:oMath xmlns:m="http://schemas.openxmlformats.org/officeDocument/2006/math">
                    <m:r>
                      <a:rPr lang="nl-BE" i="1" smtClean="0">
                        <a:latin typeface="Cambria Math" panose="02040503050406030204" pitchFamily="18" charset="0"/>
                      </a:rPr>
                      <m:t>6,25</m:t>
                    </m:r>
                  </m:oMath>
                </a14:m>
                <a:r>
                  <a:rPr lang="nl-BE" dirty="0"/>
                  <a:t>, links en rechts </a:t>
                </a:r>
                <a14:m>
                  <m:oMath xmlns:m="http://schemas.openxmlformats.org/officeDocument/2006/math">
                    <m:r>
                      <a:rPr lang="nl-BE" i="1" smtClean="0">
                        <a:latin typeface="Cambria Math" panose="02040503050406030204" pitchFamily="18" charset="0"/>
                      </a:rPr>
                      <m:t>25</m:t>
                    </m:r>
                  </m:oMath>
                </a14:m>
                <a:r>
                  <a:rPr lang="nl-BE" dirty="0"/>
                  <a:t> optellen</a:t>
                </a:r>
              </a:p>
              <a:p>
                <a:pPr>
                  <a:lnSpc>
                    <a:spcPct val="110000"/>
                  </a:lnSpc>
                </a:pPr>
                <a14:m>
                  <m:oMath xmlns:m="http://schemas.openxmlformats.org/officeDocument/2006/math">
                    <m:sSup>
                      <m:sSupPr>
                        <m:ctrlPr>
                          <a:rPr lang="nl-BE" i="1" smtClean="0">
                            <a:latin typeface="Cambria Math" panose="02040503050406030204" pitchFamily="18" charset="0"/>
                          </a:rPr>
                        </m:ctrlPr>
                      </m:sSupPr>
                      <m:e>
                        <m:d>
                          <m:dPr>
                            <m:ctrlPr>
                              <a:rPr lang="nl-BE" i="1" smtClean="0">
                                <a:latin typeface="Cambria Math" panose="02040503050406030204" pitchFamily="18" charset="0"/>
                              </a:rPr>
                            </m:ctrlPr>
                          </m:dPr>
                          <m:e>
                            <m:r>
                              <a:rPr lang="nl-BE" i="1" smtClean="0">
                                <a:latin typeface="Cambria Math" panose="02040503050406030204" pitchFamily="18" charset="0"/>
                              </a:rPr>
                              <m:t>𝑥</m:t>
                            </m:r>
                            <m:r>
                              <a:rPr lang="nl-BE" i="1" smtClean="0">
                                <a:latin typeface="Cambria Math" panose="02040503050406030204" pitchFamily="18" charset="0"/>
                              </a:rPr>
                              <m:t>+2⋅2,5</m:t>
                            </m:r>
                          </m:e>
                        </m:d>
                      </m:e>
                      <m:sup>
                        <m:r>
                          <a:rPr lang="nl-BE" i="1" smtClean="0">
                            <a:latin typeface="Cambria Math" panose="02040503050406030204" pitchFamily="18" charset="0"/>
                          </a:rPr>
                          <m:t>2</m:t>
                        </m:r>
                      </m:sup>
                    </m:sSup>
                    <m:r>
                      <a:rPr lang="nl-BE" i="1" smtClean="0">
                        <a:latin typeface="Cambria Math" panose="02040503050406030204" pitchFamily="18" charset="0"/>
                      </a:rPr>
                      <m:t>=64</m:t>
                    </m:r>
                  </m:oMath>
                </a14:m>
                <a:r>
                  <a:rPr lang="nl-BE" dirty="0"/>
                  <a:t> </a:t>
                </a:r>
                <a:r>
                  <a:rPr lang="nl-BE" dirty="0">
                    <a:sym typeface="Wingdings" panose="05000000000000000000" pitchFamily="2" charset="2"/>
                  </a:rPr>
                  <a:t></a:t>
                </a:r>
                <a:r>
                  <a:rPr lang="nl-BE" dirty="0"/>
                  <a:t> </a:t>
                </a:r>
                <a14:m>
                  <m:oMath xmlns:m="http://schemas.openxmlformats.org/officeDocument/2006/math">
                    <m:r>
                      <a:rPr lang="nl-BE" i="1" smtClean="0">
                        <a:latin typeface="Cambria Math" panose="02040503050406030204" pitchFamily="18" charset="0"/>
                      </a:rPr>
                      <m:t>𝑥</m:t>
                    </m:r>
                    <m:r>
                      <a:rPr lang="nl-BE" i="1" smtClean="0">
                        <a:latin typeface="Cambria Math" panose="02040503050406030204" pitchFamily="18" charset="0"/>
                      </a:rPr>
                      <m:t>=8−2⋅2,5=3</m:t>
                    </m:r>
                  </m:oMath>
                </a14:m>
                <a:endParaRPr lang="nl-BE" dirty="0"/>
              </a:p>
              <a:p>
                <a:pPr>
                  <a:lnSpc>
                    <a:spcPct val="110000"/>
                  </a:lnSpc>
                </a:pPr>
                <a:r>
                  <a:rPr lang="nl-BE" dirty="0"/>
                  <a:t>toon (thuis) aan dat deze werkwijze leidt tot de formule op voorgaande slide</a:t>
                </a:r>
              </a:p>
              <a:p>
                <a:pPr>
                  <a:lnSpc>
                    <a:spcPct val="110000"/>
                  </a:lnSpc>
                </a:pPr>
                <a:endParaRPr lang="nl-BE" dirty="0"/>
              </a:p>
              <a:p>
                <a:pPr>
                  <a:lnSpc>
                    <a:spcPct val="110000"/>
                  </a:lnSpc>
                </a:pPr>
                <a:endParaRPr lang="nl-BE" dirty="0"/>
              </a:p>
            </p:txBody>
          </p:sp>
        </mc:Choice>
        <mc:Fallback xmlns="">
          <p:sp>
            <p:nvSpPr>
              <p:cNvPr id="5" name="Content Placeholder 2">
                <a:extLst>
                  <a:ext uri="{FF2B5EF4-FFF2-40B4-BE49-F238E27FC236}">
                    <a16:creationId xmlns:a16="http://schemas.microsoft.com/office/drawing/2014/main" id="{4B128014-A3C2-5103-EC80-B97EB19009C3}"/>
                  </a:ext>
                </a:extLst>
              </p:cNvPr>
              <p:cNvSpPr txBox="1">
                <a:spLocks noRot="1" noChangeAspect="1" noMove="1" noResize="1" noEditPoints="1" noAdjustHandles="1" noChangeArrowheads="1" noChangeShapeType="1" noTextEdit="1"/>
              </p:cNvSpPr>
              <p:nvPr/>
            </p:nvSpPr>
            <p:spPr>
              <a:xfrm>
                <a:off x="42805" y="2801817"/>
                <a:ext cx="6053195" cy="3716214"/>
              </a:xfrm>
              <a:prstGeom prst="rect">
                <a:avLst/>
              </a:prstGeom>
              <a:blipFill>
                <a:blip r:embed="rId6"/>
                <a:stretch>
                  <a:fillRect l="-1309" t="-1149" r="-403"/>
                </a:stretch>
              </a:blipFill>
            </p:spPr>
            <p:txBody>
              <a:bodyPr/>
              <a:lstStyle/>
              <a:p>
                <a:r>
                  <a:rPr lang="nl-BE">
                    <a:noFill/>
                  </a:rPr>
                  <a:t> </a:t>
                </a:r>
              </a:p>
            </p:txBody>
          </p:sp>
        </mc:Fallback>
      </mc:AlternateContent>
      <p:sp>
        <p:nvSpPr>
          <p:cNvPr id="8" name="Rechthoek 3">
            <a:extLst>
              <a:ext uri="{FF2B5EF4-FFF2-40B4-BE49-F238E27FC236}">
                <a16:creationId xmlns:a16="http://schemas.microsoft.com/office/drawing/2014/main" id="{57D0C945-D5D0-59E0-C6A5-E57AE1882EE8}"/>
              </a:ext>
            </a:extLst>
          </p:cNvPr>
          <p:cNvSpPr/>
          <p:nvPr/>
        </p:nvSpPr>
        <p:spPr>
          <a:xfrm>
            <a:off x="378755" y="2852044"/>
            <a:ext cx="5635182" cy="3161894"/>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86884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CE714E-AB88-4490-6F5F-813224CF146D}"/>
              </a:ext>
            </a:extLst>
          </p:cNvPr>
          <p:cNvSpPr>
            <a:spLocks noGrp="1"/>
          </p:cNvSpPr>
          <p:nvPr>
            <p:ph type="sldNum" sz="quarter" idx="12"/>
          </p:nvPr>
        </p:nvSpPr>
        <p:spPr/>
        <p:txBody>
          <a:bodyPr/>
          <a:lstStyle/>
          <a:p>
            <a:fld id="{0A297500-7527-634B-90F4-69D0994C32B4}" type="slidenum">
              <a:rPr lang="nl-NL" smtClean="0"/>
              <a:pPr/>
              <a:t>73</a:t>
            </a:fld>
            <a:endParaRPr lang="nl-NL" dirty="0"/>
          </a:p>
        </p:txBody>
      </p:sp>
      <p:sp>
        <p:nvSpPr>
          <p:cNvPr id="3" name="Content Placeholder 2">
            <a:extLst>
              <a:ext uri="{FF2B5EF4-FFF2-40B4-BE49-F238E27FC236}">
                <a16:creationId xmlns:a16="http://schemas.microsoft.com/office/drawing/2014/main" id="{C093DCE4-D71A-5F41-56F4-C7A5CF1BD5AB}"/>
              </a:ext>
            </a:extLst>
          </p:cNvPr>
          <p:cNvSpPr>
            <a:spLocks noGrp="1"/>
          </p:cNvSpPr>
          <p:nvPr>
            <p:ph sz="quarter" idx="13"/>
          </p:nvPr>
        </p:nvSpPr>
        <p:spPr/>
        <p:txBody>
          <a:bodyPr/>
          <a:lstStyle/>
          <a:p>
            <a:r>
              <a:rPr lang="nl-BE" dirty="0"/>
              <a:t>Reeds in Mesopotamië werden tweedegraads-vergelijkingen opgelost. Ook hier vermoedt men dat de oplossingsmethode gebaseerd was op (andere) meetkundige overwegingen. </a:t>
            </a:r>
            <a:r>
              <a:rPr lang="nl-BE" dirty="0">
                <a:sym typeface="Wingdings" panose="05000000000000000000" pitchFamily="2" charset="2"/>
              </a:rPr>
              <a:t> zie Zebraboekje Babylonische wiskunde</a:t>
            </a:r>
            <a:endParaRPr lang="nl-BE" dirty="0"/>
          </a:p>
          <a:p>
            <a:r>
              <a:rPr lang="nl-BE" dirty="0"/>
              <a:t>Hier kan een duik in de geschiedenis bijdragen aan het beter begrijpen van de leerinhoud.</a:t>
            </a:r>
          </a:p>
        </p:txBody>
      </p:sp>
      <p:sp>
        <p:nvSpPr>
          <p:cNvPr id="4" name="Title 3">
            <a:extLst>
              <a:ext uri="{FF2B5EF4-FFF2-40B4-BE49-F238E27FC236}">
                <a16:creationId xmlns:a16="http://schemas.microsoft.com/office/drawing/2014/main" id="{90243CBA-A2FA-3212-DA1F-EF1E07DEF0D2}"/>
              </a:ext>
            </a:extLst>
          </p:cNvPr>
          <p:cNvSpPr>
            <a:spLocks noGrp="1"/>
          </p:cNvSpPr>
          <p:nvPr>
            <p:ph type="title"/>
          </p:nvPr>
        </p:nvSpPr>
        <p:spPr/>
        <p:txBody>
          <a:bodyPr/>
          <a:lstStyle/>
          <a:p>
            <a:r>
              <a:rPr lang="nl-BE" dirty="0"/>
              <a:t>Terugblik</a:t>
            </a:r>
          </a:p>
        </p:txBody>
      </p:sp>
    </p:spTree>
    <p:extLst>
      <p:ext uri="{BB962C8B-B14F-4D97-AF65-F5344CB8AC3E}">
        <p14:creationId xmlns:p14="http://schemas.microsoft.com/office/powerpoint/2010/main" val="5980516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08BDC-CA0A-7B56-3223-81BB5901E0BC}"/>
              </a:ext>
            </a:extLst>
          </p:cNvPr>
          <p:cNvSpPr>
            <a:spLocks noGrp="1"/>
          </p:cNvSpPr>
          <p:nvPr>
            <p:ph type="title"/>
          </p:nvPr>
        </p:nvSpPr>
        <p:spPr/>
        <p:txBody>
          <a:bodyPr/>
          <a:lstStyle/>
          <a:p>
            <a:r>
              <a:rPr lang="nl-BE" dirty="0"/>
              <a:t>Gehele oplossingen van vergelijkingen in India</a:t>
            </a:r>
          </a:p>
        </p:txBody>
      </p:sp>
      <p:sp>
        <p:nvSpPr>
          <p:cNvPr id="3" name="Text Placeholder 2">
            <a:extLst>
              <a:ext uri="{FF2B5EF4-FFF2-40B4-BE49-F238E27FC236}">
                <a16:creationId xmlns:a16="http://schemas.microsoft.com/office/drawing/2014/main" id="{1AE2174A-D74C-D92E-3F49-7569273698FA}"/>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9C6A8F64-4420-B0D1-970E-AFC45E429DFB}"/>
              </a:ext>
            </a:extLst>
          </p:cNvPr>
          <p:cNvSpPr>
            <a:spLocks noGrp="1"/>
          </p:cNvSpPr>
          <p:nvPr>
            <p:ph type="sldNum" sz="quarter" idx="17"/>
          </p:nvPr>
        </p:nvSpPr>
        <p:spPr/>
        <p:txBody>
          <a:bodyPr/>
          <a:lstStyle/>
          <a:p>
            <a:fld id="{0A297500-7527-634B-90F4-69D0994C32B4}" type="slidenum">
              <a:rPr lang="nl-NL" smtClean="0"/>
              <a:pPr/>
              <a:t>74</a:t>
            </a:fld>
            <a:endParaRPr lang="nl-NL" dirty="0"/>
          </a:p>
        </p:txBody>
      </p:sp>
    </p:spTree>
    <p:extLst>
      <p:ext uri="{BB962C8B-B14F-4D97-AF65-F5344CB8AC3E}">
        <p14:creationId xmlns:p14="http://schemas.microsoft.com/office/powerpoint/2010/main" val="21310481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94D4EA-22C2-4018-8A54-5D98A1504543}"/>
              </a:ext>
            </a:extLst>
          </p:cNvPr>
          <p:cNvSpPr>
            <a:spLocks noGrp="1"/>
          </p:cNvSpPr>
          <p:nvPr>
            <p:ph type="sldNum" sz="quarter" idx="12"/>
          </p:nvPr>
        </p:nvSpPr>
        <p:spPr/>
        <p:txBody>
          <a:bodyPr/>
          <a:lstStyle/>
          <a:p>
            <a:fld id="{0A297500-7527-634B-90F4-69D0994C32B4}" type="slidenum">
              <a:rPr lang="nl-NL" smtClean="0"/>
              <a:pPr/>
              <a:t>75</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9AD113-0704-4038-9B7F-25E62DE60DB7}"/>
                  </a:ext>
                </a:extLst>
              </p:cNvPr>
              <p:cNvSpPr>
                <a:spLocks noGrp="1"/>
              </p:cNvSpPr>
              <p:nvPr>
                <p:ph sz="quarter" idx="13"/>
              </p:nvPr>
            </p:nvSpPr>
            <p:spPr/>
            <p:txBody>
              <a:bodyPr>
                <a:normAutofit fontScale="70000" lnSpcReduction="20000"/>
              </a:bodyPr>
              <a:lstStyle/>
              <a:p>
                <a:r>
                  <a:rPr lang="nl-BE" dirty="0"/>
                  <a:t>dus: zoek gehele getallen </a:t>
                </a:r>
                <a14:m>
                  <m:oMath xmlns:m="http://schemas.openxmlformats.org/officeDocument/2006/math">
                    <m:r>
                      <a:rPr lang="nl-BE" b="0" i="1" smtClean="0">
                        <a:latin typeface="Cambria Math" panose="02040503050406030204" pitchFamily="18" charset="0"/>
                      </a:rPr>
                      <m:t>𝑥</m:t>
                    </m:r>
                  </m:oMath>
                </a14:m>
                <a:r>
                  <a:rPr lang="nl-BE" dirty="0"/>
                  <a:t> en </a:t>
                </a:r>
                <a14:m>
                  <m:oMath xmlns:m="http://schemas.openxmlformats.org/officeDocument/2006/math">
                    <m:r>
                      <a:rPr lang="nl-BE" b="0" i="1" smtClean="0">
                        <a:latin typeface="Cambria Math" panose="02040503050406030204" pitchFamily="18" charset="0"/>
                      </a:rPr>
                      <m:t>𝑦</m:t>
                    </m:r>
                  </m:oMath>
                </a14:m>
                <a:r>
                  <a:rPr lang="nl-BE" dirty="0"/>
                  <a:t> zo dat </a:t>
                </a:r>
                <a14:m>
                  <m:oMath xmlns:m="http://schemas.openxmlformats.org/officeDocument/2006/math">
                    <m:r>
                      <a:rPr lang="nl-BE" b="0" i="1" smtClean="0">
                        <a:latin typeface="Cambria Math" panose="02040503050406030204" pitchFamily="18" charset="0"/>
                      </a:rPr>
                      <m:t>𝑎𝑥</m:t>
                    </m:r>
                    <m:r>
                      <a:rPr lang="nl-BE" b="0" i="1" smtClean="0">
                        <a:latin typeface="Cambria Math" panose="02040503050406030204" pitchFamily="18" charset="0"/>
                      </a:rPr>
                      <m:t>+</m:t>
                    </m:r>
                    <m:r>
                      <a:rPr lang="nl-BE" b="0" i="1" smtClean="0">
                        <a:latin typeface="Cambria Math" panose="02040503050406030204" pitchFamily="18" charset="0"/>
                      </a:rPr>
                      <m:t>𝑏𝑦</m:t>
                    </m:r>
                    <m:r>
                      <a:rPr lang="nl-BE" b="0" i="1" smtClean="0">
                        <a:latin typeface="Cambria Math" panose="02040503050406030204" pitchFamily="18" charset="0"/>
                      </a:rPr>
                      <m:t>=</m:t>
                    </m:r>
                    <m:r>
                      <a:rPr lang="nl-BE" b="0" i="1" smtClean="0">
                        <a:latin typeface="Cambria Math" panose="02040503050406030204" pitchFamily="18" charset="0"/>
                      </a:rPr>
                      <m:t>𝑐</m:t>
                    </m:r>
                  </m:oMath>
                </a14:m>
                <a:r>
                  <a:rPr lang="nl-BE" dirty="0"/>
                  <a:t>, met </a:t>
                </a:r>
                <a14:m>
                  <m:oMath xmlns:m="http://schemas.openxmlformats.org/officeDocument/2006/math">
                    <m:r>
                      <a:rPr lang="nl-BE" b="0" i="1" smtClean="0">
                        <a:latin typeface="Cambria Math" panose="02040503050406030204" pitchFamily="18" charset="0"/>
                      </a:rPr>
                      <m:t>𝑎</m:t>
                    </m:r>
                  </m:oMath>
                </a14:m>
                <a:r>
                  <a:rPr lang="nl-BE" dirty="0"/>
                  <a:t>, </a:t>
                </a:r>
                <a14:m>
                  <m:oMath xmlns:m="http://schemas.openxmlformats.org/officeDocument/2006/math">
                    <m:r>
                      <a:rPr lang="nl-BE" b="0" i="1" smtClean="0">
                        <a:latin typeface="Cambria Math" panose="02040503050406030204" pitchFamily="18" charset="0"/>
                      </a:rPr>
                      <m:t>𝑏</m:t>
                    </m:r>
                  </m:oMath>
                </a14:m>
                <a:r>
                  <a:rPr lang="nl-BE" dirty="0"/>
                  <a:t> en </a:t>
                </a:r>
                <a14:m>
                  <m:oMath xmlns:m="http://schemas.openxmlformats.org/officeDocument/2006/math">
                    <m:r>
                      <a:rPr lang="nl-BE" b="0" i="1" smtClean="0">
                        <a:latin typeface="Cambria Math" panose="02040503050406030204" pitchFamily="18" charset="0"/>
                      </a:rPr>
                      <m:t>𝑐</m:t>
                    </m:r>
                  </m:oMath>
                </a14:m>
                <a:r>
                  <a:rPr lang="nl-BE" dirty="0"/>
                  <a:t> geheel</a:t>
                </a:r>
              </a:p>
              <a:p>
                <a:r>
                  <a:rPr lang="nl-BE" dirty="0" err="1"/>
                  <a:t>Diophantus</a:t>
                </a:r>
                <a:r>
                  <a:rPr lang="nl-BE" dirty="0"/>
                  <a:t> (Griekse Oudheid) zocht één oplossing voor zijn probleem, wiskundigen in India zochten (en vonden) </a:t>
                </a:r>
                <a:r>
                  <a:rPr lang="nl-BE" u="sng" dirty="0"/>
                  <a:t>alle</a:t>
                </a:r>
                <a:r>
                  <a:rPr lang="nl-BE" dirty="0"/>
                  <a:t> oplossingen</a:t>
                </a:r>
              </a:p>
              <a:p>
                <a:r>
                  <a:rPr lang="nl-BE" dirty="0"/>
                  <a:t>bijvoorbeeld</a:t>
                </a:r>
              </a:p>
              <a:p>
                <a:pPr lvl="1"/>
                <a14:m>
                  <m:oMath xmlns:m="http://schemas.openxmlformats.org/officeDocument/2006/math">
                    <m:r>
                      <a:rPr lang="nl-BE" b="0" i="1" smtClean="0">
                        <a:latin typeface="Cambria Math" panose="02040503050406030204" pitchFamily="18" charset="0"/>
                      </a:rPr>
                      <m:t>2</m:t>
                    </m:r>
                    <m:r>
                      <a:rPr lang="nl-BE" b="0" i="1" smtClean="0">
                        <a:latin typeface="Cambria Math" panose="02040503050406030204" pitchFamily="18" charset="0"/>
                      </a:rPr>
                      <m:t>𝑥</m:t>
                    </m:r>
                    <m:r>
                      <a:rPr lang="nl-BE" b="0" i="1" smtClean="0">
                        <a:latin typeface="Cambria Math" panose="02040503050406030204" pitchFamily="18" charset="0"/>
                      </a:rPr>
                      <m:t>+3</m:t>
                    </m:r>
                    <m:r>
                      <a:rPr lang="nl-BE" b="0" i="1" smtClean="0">
                        <a:latin typeface="Cambria Math" panose="02040503050406030204" pitchFamily="18" charset="0"/>
                      </a:rPr>
                      <m:t>𝑦</m:t>
                    </m:r>
                    <m:r>
                      <a:rPr lang="nl-BE" b="0" i="1" smtClean="0">
                        <a:latin typeface="Cambria Math" panose="02040503050406030204" pitchFamily="18" charset="0"/>
                      </a:rPr>
                      <m:t>=7</m:t>
                    </m:r>
                  </m:oMath>
                </a14:m>
                <a:r>
                  <a:rPr lang="nl-BE" dirty="0"/>
                  <a:t> (1)</a:t>
                </a:r>
              </a:p>
              <a:p>
                <a:pPr lvl="1"/>
                <a14:m>
                  <m:oMath xmlns:m="http://schemas.openxmlformats.org/officeDocument/2006/math">
                    <m:r>
                      <a:rPr lang="nl-BE" b="0" i="1" smtClean="0">
                        <a:latin typeface="Cambria Math" panose="02040503050406030204" pitchFamily="18" charset="0"/>
                      </a:rPr>
                      <m:t>6</m:t>
                    </m:r>
                    <m:r>
                      <a:rPr lang="nl-BE" b="0" i="1" smtClean="0">
                        <a:latin typeface="Cambria Math" panose="02040503050406030204" pitchFamily="18" charset="0"/>
                      </a:rPr>
                      <m:t>𝑥</m:t>
                    </m:r>
                    <m:r>
                      <a:rPr lang="nl-BE" b="0" i="1" smtClean="0">
                        <a:latin typeface="Cambria Math" panose="02040503050406030204" pitchFamily="18" charset="0"/>
                      </a:rPr>
                      <m:t>+15</m:t>
                    </m:r>
                    <m:r>
                      <a:rPr lang="nl-BE" b="0" i="1" smtClean="0">
                        <a:latin typeface="Cambria Math" panose="02040503050406030204" pitchFamily="18" charset="0"/>
                      </a:rPr>
                      <m:t>𝑦</m:t>
                    </m:r>
                    <m:r>
                      <a:rPr lang="nl-BE" b="0" i="1" smtClean="0">
                        <a:latin typeface="Cambria Math" panose="02040503050406030204" pitchFamily="18" charset="0"/>
                      </a:rPr>
                      <m:t>=2</m:t>
                    </m:r>
                  </m:oMath>
                </a14:m>
                <a:r>
                  <a:rPr lang="nl-BE" dirty="0"/>
                  <a:t> (2)</a:t>
                </a:r>
              </a:p>
              <a:p>
                <a:r>
                  <a:rPr lang="nl-BE" dirty="0" err="1"/>
                  <a:t>Bhaskara</a:t>
                </a:r>
                <a:r>
                  <a:rPr lang="nl-BE" dirty="0"/>
                  <a:t> I (7de eeuw)</a:t>
                </a:r>
              </a:p>
              <a:p>
                <a:pPr lvl="1"/>
                <a:r>
                  <a:rPr lang="nl-BE" dirty="0"/>
                  <a:t>er bestaan gehele getallen </a:t>
                </a:r>
                <a14:m>
                  <m:oMath xmlns:m="http://schemas.openxmlformats.org/officeDocument/2006/math">
                    <m:r>
                      <a:rPr lang="nl-BE" b="0" i="1" smtClean="0">
                        <a:latin typeface="Cambria Math" panose="02040503050406030204" pitchFamily="18" charset="0"/>
                      </a:rPr>
                      <m:t>𝑚</m:t>
                    </m:r>
                  </m:oMath>
                </a14:m>
                <a:r>
                  <a:rPr lang="nl-BE" dirty="0"/>
                  <a:t> en </a:t>
                </a:r>
                <a14:m>
                  <m:oMath xmlns:m="http://schemas.openxmlformats.org/officeDocument/2006/math">
                    <m:r>
                      <a:rPr lang="nl-BE" b="0" i="1" smtClean="0">
                        <a:latin typeface="Cambria Math" panose="02040503050406030204" pitchFamily="18" charset="0"/>
                      </a:rPr>
                      <m:t>𝑛</m:t>
                    </m:r>
                  </m:oMath>
                </a14:m>
                <a:r>
                  <a:rPr lang="nl-BE" dirty="0"/>
                  <a:t> zo dat </a:t>
                </a:r>
                <a14:m>
                  <m:oMath xmlns:m="http://schemas.openxmlformats.org/officeDocument/2006/math">
                    <m:r>
                      <a:rPr lang="nl-BE" i="1">
                        <a:latin typeface="Cambria Math" panose="02040503050406030204" pitchFamily="18" charset="0"/>
                      </a:rPr>
                      <m:t>𝑔𝑔𝑑</m:t>
                    </m:r>
                    <m:d>
                      <m:dPr>
                        <m:ctrlPr>
                          <a:rPr lang="nl-BE" i="1">
                            <a:latin typeface="Cambria Math" panose="02040503050406030204" pitchFamily="18" charset="0"/>
                          </a:rPr>
                        </m:ctrlPr>
                      </m:dPr>
                      <m:e>
                        <m:r>
                          <a:rPr lang="nl-BE" i="1">
                            <a:latin typeface="Cambria Math" panose="02040503050406030204" pitchFamily="18" charset="0"/>
                          </a:rPr>
                          <m:t>𝑎</m:t>
                        </m:r>
                        <m:r>
                          <a:rPr lang="nl-BE" i="1">
                            <a:latin typeface="Cambria Math" panose="02040503050406030204" pitchFamily="18" charset="0"/>
                          </a:rPr>
                          <m:t>,</m:t>
                        </m:r>
                        <m:r>
                          <a:rPr lang="nl-BE" i="1">
                            <a:latin typeface="Cambria Math" panose="02040503050406030204" pitchFamily="18" charset="0"/>
                          </a:rPr>
                          <m:t>𝑏</m:t>
                        </m:r>
                      </m:e>
                    </m:d>
                    <m:r>
                      <a:rPr lang="nl-BE" i="1">
                        <a:latin typeface="Cambria Math" panose="02040503050406030204" pitchFamily="18" charset="0"/>
                      </a:rPr>
                      <m:t>=</m:t>
                    </m:r>
                    <m:r>
                      <a:rPr lang="nl-BE" i="1">
                        <a:latin typeface="Cambria Math" panose="02040503050406030204" pitchFamily="18" charset="0"/>
                      </a:rPr>
                      <m:t>𝑚𝑎</m:t>
                    </m:r>
                    <m:r>
                      <a:rPr lang="nl-BE" i="1">
                        <a:latin typeface="Cambria Math" panose="02040503050406030204" pitchFamily="18" charset="0"/>
                      </a:rPr>
                      <m:t>+</m:t>
                    </m:r>
                    <m:r>
                      <a:rPr lang="nl-BE" i="1">
                        <a:latin typeface="Cambria Math" panose="02040503050406030204" pitchFamily="18" charset="0"/>
                      </a:rPr>
                      <m:t>𝑛𝑏</m:t>
                    </m:r>
                  </m:oMath>
                </a14:m>
                <a:endParaRPr lang="nl-BE" dirty="0"/>
              </a:p>
              <a:p>
                <a:pPr marL="864000" lvl="3" indent="0">
                  <a:buNone/>
                </a:pPr>
                <a:r>
                  <a:rPr lang="nl-BE" dirty="0"/>
                  <a:t>(1) </a:t>
                </a:r>
                <a14:m>
                  <m:oMath xmlns:m="http://schemas.openxmlformats.org/officeDocument/2006/math">
                    <m:r>
                      <a:rPr lang="nl-BE" b="0" i="1" smtClean="0">
                        <a:latin typeface="Cambria Math" panose="02040503050406030204" pitchFamily="18" charset="0"/>
                      </a:rPr>
                      <m:t>𝑔𝑔𝑑</m:t>
                    </m:r>
                    <m:d>
                      <m:dPr>
                        <m:ctrlPr>
                          <a:rPr lang="nl-BE" b="0" i="1" smtClean="0">
                            <a:latin typeface="Cambria Math" panose="02040503050406030204" pitchFamily="18" charset="0"/>
                          </a:rPr>
                        </m:ctrlPr>
                      </m:dPr>
                      <m:e>
                        <m:r>
                          <a:rPr lang="nl-BE" b="0" i="1" smtClean="0">
                            <a:latin typeface="Cambria Math" panose="02040503050406030204" pitchFamily="18" charset="0"/>
                          </a:rPr>
                          <m:t>2,3</m:t>
                        </m:r>
                      </m:e>
                    </m:d>
                    <m:r>
                      <a:rPr lang="nl-BE" b="0" i="1" smtClean="0">
                        <a:latin typeface="Cambria Math" panose="02040503050406030204" pitchFamily="18" charset="0"/>
                      </a:rPr>
                      <m:t>=1</m:t>
                    </m:r>
                  </m:oMath>
                </a14:m>
                <a:r>
                  <a:rPr lang="nl-BE" dirty="0"/>
                  <a:t>, </a:t>
                </a:r>
                <a14:m>
                  <m:oMath xmlns:m="http://schemas.openxmlformats.org/officeDocument/2006/math">
                    <m:d>
                      <m:dPr>
                        <m:ctrlPr>
                          <a:rPr lang="nl-BE" b="0" i="1" smtClean="0">
                            <a:latin typeface="Cambria Math" panose="02040503050406030204" pitchFamily="18" charset="0"/>
                          </a:rPr>
                        </m:ctrlPr>
                      </m:dPr>
                      <m:e>
                        <m:r>
                          <a:rPr lang="nl-BE" b="0" i="1" smtClean="0">
                            <a:latin typeface="Cambria Math" panose="02040503050406030204" pitchFamily="18" charset="0"/>
                          </a:rPr>
                          <m:t>−1</m:t>
                        </m:r>
                      </m:e>
                    </m:d>
                    <m:r>
                      <a:rPr lang="nl-BE" b="0" i="1" smtClean="0">
                        <a:latin typeface="Cambria Math" panose="02040503050406030204" pitchFamily="18" charset="0"/>
                      </a:rPr>
                      <m:t>⋅2+1⋅3=1</m:t>
                    </m:r>
                  </m:oMath>
                </a14:m>
                <a:r>
                  <a:rPr lang="nl-BE" dirty="0"/>
                  <a:t>, nog andere mogelijkheden voor </a:t>
                </a:r>
                <a14:m>
                  <m:oMath xmlns:m="http://schemas.openxmlformats.org/officeDocument/2006/math">
                    <m:r>
                      <a:rPr lang="nl-BE" b="0" i="1" smtClean="0">
                        <a:latin typeface="Cambria Math" panose="02040503050406030204" pitchFamily="18" charset="0"/>
                      </a:rPr>
                      <m:t>𝑚</m:t>
                    </m:r>
                  </m:oMath>
                </a14:m>
                <a:r>
                  <a:rPr lang="nl-BE" dirty="0"/>
                  <a:t> en </a:t>
                </a:r>
                <a14:m>
                  <m:oMath xmlns:m="http://schemas.openxmlformats.org/officeDocument/2006/math">
                    <m:r>
                      <a:rPr lang="nl-BE" b="0" i="1" smtClean="0">
                        <a:latin typeface="Cambria Math" panose="02040503050406030204" pitchFamily="18" charset="0"/>
                      </a:rPr>
                      <m:t>𝑛</m:t>
                    </m:r>
                  </m:oMath>
                </a14:m>
                <a:endParaRPr lang="nl-BE" dirty="0"/>
              </a:p>
              <a:p>
                <a:pPr marL="864000" lvl="3" indent="0">
                  <a:buNone/>
                </a:pPr>
                <a:r>
                  <a:rPr lang="nl-BE" dirty="0"/>
                  <a:t>(2) </a:t>
                </a:r>
                <a14:m>
                  <m:oMath xmlns:m="http://schemas.openxmlformats.org/officeDocument/2006/math">
                    <m:r>
                      <a:rPr lang="nl-BE" b="0" i="1" smtClean="0">
                        <a:latin typeface="Cambria Math" panose="02040503050406030204" pitchFamily="18" charset="0"/>
                      </a:rPr>
                      <m:t>𝑔𝑔𝑑</m:t>
                    </m:r>
                    <m:d>
                      <m:dPr>
                        <m:ctrlPr>
                          <a:rPr lang="nl-BE" b="0" i="1" smtClean="0">
                            <a:latin typeface="Cambria Math" panose="02040503050406030204" pitchFamily="18" charset="0"/>
                          </a:rPr>
                        </m:ctrlPr>
                      </m:dPr>
                      <m:e>
                        <m:r>
                          <a:rPr lang="nl-BE" b="0" i="1" smtClean="0">
                            <a:latin typeface="Cambria Math" panose="02040503050406030204" pitchFamily="18" charset="0"/>
                          </a:rPr>
                          <m:t>6,15</m:t>
                        </m:r>
                      </m:e>
                    </m:d>
                    <m:r>
                      <a:rPr lang="nl-BE" b="0" i="1" smtClean="0">
                        <a:latin typeface="Cambria Math" panose="02040503050406030204" pitchFamily="18" charset="0"/>
                      </a:rPr>
                      <m:t>=3</m:t>
                    </m:r>
                  </m:oMath>
                </a14:m>
                <a:r>
                  <a:rPr lang="nl-BE" dirty="0"/>
                  <a:t>, </a:t>
                </a:r>
                <a14:m>
                  <m:oMath xmlns:m="http://schemas.openxmlformats.org/officeDocument/2006/math">
                    <m:r>
                      <a:rPr lang="nl-BE" b="0" i="0" smtClean="0">
                        <a:latin typeface="Cambria Math" panose="02040503050406030204" pitchFamily="18" charset="0"/>
                      </a:rPr>
                      <m:t>3</m:t>
                    </m:r>
                    <m:r>
                      <a:rPr lang="nl-BE" b="0" i="1" smtClean="0">
                        <a:latin typeface="Cambria Math" panose="02040503050406030204" pitchFamily="18" charset="0"/>
                      </a:rPr>
                      <m:t>⋅6+</m:t>
                    </m:r>
                    <m:d>
                      <m:dPr>
                        <m:ctrlPr>
                          <a:rPr lang="nl-BE" b="0" i="1" smtClean="0">
                            <a:latin typeface="Cambria Math" panose="02040503050406030204" pitchFamily="18" charset="0"/>
                          </a:rPr>
                        </m:ctrlPr>
                      </m:dPr>
                      <m:e>
                        <m:r>
                          <a:rPr lang="nl-BE" b="0" i="1" smtClean="0">
                            <a:latin typeface="Cambria Math" panose="02040503050406030204" pitchFamily="18" charset="0"/>
                          </a:rPr>
                          <m:t>−1</m:t>
                        </m:r>
                      </m:e>
                    </m:d>
                    <m:r>
                      <a:rPr lang="nl-BE" b="0" i="1" smtClean="0">
                        <a:latin typeface="Cambria Math" panose="02040503050406030204" pitchFamily="18" charset="0"/>
                      </a:rPr>
                      <m:t>⋅15=3</m:t>
                    </m:r>
                  </m:oMath>
                </a14:m>
                <a:endParaRPr lang="nl-BE" dirty="0"/>
              </a:p>
              <a:p>
                <a:pPr lvl="1"/>
                <a:r>
                  <a:rPr lang="nl-BE" dirty="0"/>
                  <a:t>dit geeft oplossingen voor de vergelijking als </a:t>
                </a:r>
                <a14:m>
                  <m:oMath xmlns:m="http://schemas.openxmlformats.org/officeDocument/2006/math">
                    <m:r>
                      <a:rPr lang="nl-BE" b="0" i="1" smtClean="0">
                        <a:latin typeface="Cambria Math" panose="02040503050406030204" pitchFamily="18" charset="0"/>
                      </a:rPr>
                      <m:t>𝑔𝑔𝑑</m:t>
                    </m:r>
                    <m:r>
                      <a:rPr lang="nl-BE" b="0" i="1" smtClean="0">
                        <a:latin typeface="Cambria Math" panose="02040503050406030204" pitchFamily="18" charset="0"/>
                      </a:rPr>
                      <m:t>(</m:t>
                    </m:r>
                    <m:r>
                      <a:rPr lang="nl-BE" b="0" i="1" smtClean="0">
                        <a:latin typeface="Cambria Math" panose="02040503050406030204" pitchFamily="18" charset="0"/>
                      </a:rPr>
                      <m:t>𝑎</m:t>
                    </m:r>
                    <m:r>
                      <a:rPr lang="nl-BE" b="0" i="1" smtClean="0">
                        <a:latin typeface="Cambria Math" panose="02040503050406030204" pitchFamily="18" charset="0"/>
                      </a:rPr>
                      <m:t>,</m:t>
                    </m:r>
                    <m:r>
                      <a:rPr lang="nl-BE" b="0" i="1" smtClean="0">
                        <a:latin typeface="Cambria Math" panose="02040503050406030204" pitchFamily="18" charset="0"/>
                      </a:rPr>
                      <m:t>𝑏</m:t>
                    </m:r>
                    <m:r>
                      <a:rPr lang="nl-BE" b="0" i="1" smtClean="0">
                        <a:latin typeface="Cambria Math" panose="02040503050406030204" pitchFamily="18" charset="0"/>
                      </a:rPr>
                      <m:t>)</m:t>
                    </m:r>
                  </m:oMath>
                </a14:m>
                <a:r>
                  <a:rPr lang="nl-BE" dirty="0"/>
                  <a:t> een deler is van </a:t>
                </a:r>
                <a14:m>
                  <m:oMath xmlns:m="http://schemas.openxmlformats.org/officeDocument/2006/math">
                    <m:r>
                      <a:rPr lang="nl-BE" b="0" i="1" smtClean="0">
                        <a:latin typeface="Cambria Math" panose="02040503050406030204" pitchFamily="18" charset="0"/>
                      </a:rPr>
                      <m:t>𝑐</m:t>
                    </m:r>
                  </m:oMath>
                </a14:m>
                <a:endParaRPr lang="nl-BE" dirty="0"/>
              </a:p>
              <a:p>
                <a:pPr marL="864000" lvl="3" indent="0">
                  <a:buNone/>
                </a:pPr>
                <a:r>
                  <a:rPr lang="nl-BE" dirty="0"/>
                  <a:t>(1) coëfficiënten van daarnet met </a:t>
                </a:r>
                <a14:m>
                  <m:oMath xmlns:m="http://schemas.openxmlformats.org/officeDocument/2006/math">
                    <m:r>
                      <a:rPr lang="nl-BE" b="0" i="1" smtClean="0">
                        <a:latin typeface="Cambria Math" panose="02040503050406030204" pitchFamily="18" charset="0"/>
                      </a:rPr>
                      <m:t>7</m:t>
                    </m:r>
                  </m:oMath>
                </a14:m>
                <a:r>
                  <a:rPr lang="nl-BE" dirty="0"/>
                  <a:t> vermenigvuldigen, geeft oplossing </a:t>
                </a:r>
                <a14:m>
                  <m:oMath xmlns:m="http://schemas.openxmlformats.org/officeDocument/2006/math">
                    <m:r>
                      <a:rPr lang="nl-BE" b="0" i="1" smtClean="0">
                        <a:latin typeface="Cambria Math" panose="02040503050406030204" pitchFamily="18" charset="0"/>
                      </a:rPr>
                      <m:t>−7</m:t>
                    </m:r>
                  </m:oMath>
                </a14:m>
                <a:r>
                  <a:rPr lang="nl-BE" dirty="0"/>
                  <a:t> en </a:t>
                </a:r>
                <a14:m>
                  <m:oMath xmlns:m="http://schemas.openxmlformats.org/officeDocument/2006/math">
                    <m:r>
                      <a:rPr lang="nl-BE" b="0" i="1" smtClean="0">
                        <a:latin typeface="Cambria Math" panose="02040503050406030204" pitchFamily="18" charset="0"/>
                      </a:rPr>
                      <m:t>7</m:t>
                    </m:r>
                  </m:oMath>
                </a14:m>
                <a:r>
                  <a:rPr lang="nl-BE" dirty="0"/>
                  <a:t>; er zijn nog oneindig veel andere oplossingen</a:t>
                </a:r>
              </a:p>
              <a:p>
                <a:pPr marL="864000" lvl="3" indent="0">
                  <a:buNone/>
                </a:pPr>
                <a:r>
                  <a:rPr lang="nl-BE" dirty="0"/>
                  <a:t>(2) hiervoor werkt het niet omdat </a:t>
                </a:r>
                <a14:m>
                  <m:oMath xmlns:m="http://schemas.openxmlformats.org/officeDocument/2006/math">
                    <m:r>
                      <a:rPr lang="nl-BE" b="0" i="1" smtClean="0">
                        <a:latin typeface="Cambria Math" panose="02040503050406030204" pitchFamily="18" charset="0"/>
                      </a:rPr>
                      <m:t>3</m:t>
                    </m:r>
                  </m:oMath>
                </a14:m>
                <a:r>
                  <a:rPr lang="nl-BE" dirty="0"/>
                  <a:t> geen deler is van </a:t>
                </a:r>
                <a14:m>
                  <m:oMath xmlns:m="http://schemas.openxmlformats.org/officeDocument/2006/math">
                    <m:r>
                      <a:rPr lang="nl-BE" b="0" i="1" smtClean="0">
                        <a:latin typeface="Cambria Math" panose="02040503050406030204" pitchFamily="18" charset="0"/>
                      </a:rPr>
                      <m:t>2</m:t>
                    </m:r>
                  </m:oMath>
                </a14:m>
                <a:endParaRPr lang="nl-BE" dirty="0"/>
              </a:p>
              <a:p>
                <a:pPr lvl="1"/>
                <a:r>
                  <a:rPr lang="nl-BE" dirty="0"/>
                  <a:t>enkel dan zijn er oplossingen</a:t>
                </a:r>
              </a:p>
              <a:p>
                <a:pPr marL="864000" lvl="3" indent="0">
                  <a:buNone/>
                </a:pPr>
                <a:r>
                  <a:rPr lang="nl-BE" dirty="0"/>
                  <a:t>geen oplossingen voor (2): voor elke </a:t>
                </a:r>
                <a14:m>
                  <m:oMath xmlns:m="http://schemas.openxmlformats.org/officeDocument/2006/math">
                    <m:r>
                      <a:rPr lang="nl-BE" b="0" i="1" smtClean="0">
                        <a:latin typeface="Cambria Math" panose="02040503050406030204" pitchFamily="18" charset="0"/>
                      </a:rPr>
                      <m:t>𝑥</m:t>
                    </m:r>
                  </m:oMath>
                </a14:m>
                <a:r>
                  <a:rPr lang="nl-BE" dirty="0"/>
                  <a:t> en </a:t>
                </a:r>
                <a14:m>
                  <m:oMath xmlns:m="http://schemas.openxmlformats.org/officeDocument/2006/math">
                    <m:r>
                      <a:rPr lang="nl-BE" b="0" i="1" smtClean="0">
                        <a:latin typeface="Cambria Math" panose="02040503050406030204" pitchFamily="18" charset="0"/>
                      </a:rPr>
                      <m:t>𝑦</m:t>
                    </m:r>
                  </m:oMath>
                </a14:m>
                <a:r>
                  <a:rPr lang="nl-BE" dirty="0"/>
                  <a:t> is LL veelvoud van </a:t>
                </a:r>
                <a14:m>
                  <m:oMath xmlns:m="http://schemas.openxmlformats.org/officeDocument/2006/math">
                    <m:r>
                      <a:rPr lang="nl-BE" b="0" i="1" smtClean="0">
                        <a:latin typeface="Cambria Math" panose="02040503050406030204" pitchFamily="18" charset="0"/>
                      </a:rPr>
                      <m:t>3</m:t>
                    </m:r>
                  </m:oMath>
                </a14:m>
                <a:endParaRPr lang="nl-BE" dirty="0"/>
              </a:p>
            </p:txBody>
          </p:sp>
        </mc:Choice>
        <mc:Fallback xmlns="">
          <p:sp>
            <p:nvSpPr>
              <p:cNvPr id="3" name="Content Placeholder 2">
                <a:extLst>
                  <a:ext uri="{FF2B5EF4-FFF2-40B4-BE49-F238E27FC236}">
                    <a16:creationId xmlns:a16="http://schemas.microsoft.com/office/drawing/2014/main" id="{AF9AD113-0704-4038-9B7F-25E62DE60DB7}"/>
                  </a:ext>
                </a:extLst>
              </p:cNvPr>
              <p:cNvSpPr>
                <a:spLocks noGrp="1" noRot="1" noChangeAspect="1" noMove="1" noResize="1" noEditPoints="1" noAdjustHandles="1" noChangeArrowheads="1" noChangeShapeType="1" noTextEdit="1"/>
              </p:cNvSpPr>
              <p:nvPr>
                <p:ph sz="quarter" idx="13"/>
              </p:nvPr>
            </p:nvSpPr>
            <p:spPr>
              <a:blipFill>
                <a:blip r:embed="rId2"/>
                <a:stretch>
                  <a:fillRect l="-617" t="-1875"/>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27FD1B70-8A23-416E-8A05-7122D2C59F15}"/>
              </a:ext>
            </a:extLst>
          </p:cNvPr>
          <p:cNvSpPr>
            <a:spLocks noGrp="1"/>
          </p:cNvSpPr>
          <p:nvPr>
            <p:ph type="title"/>
          </p:nvPr>
        </p:nvSpPr>
        <p:spPr/>
        <p:txBody>
          <a:bodyPr>
            <a:normAutofit fontScale="90000"/>
          </a:bodyPr>
          <a:lstStyle/>
          <a:p>
            <a:r>
              <a:rPr lang="nl-BE" dirty="0"/>
              <a:t>Gehele oplossingen van eerstegraads-vergelijkingen met twee onbekenden</a:t>
            </a:r>
          </a:p>
        </p:txBody>
      </p:sp>
      <p:sp>
        <p:nvSpPr>
          <p:cNvPr id="5" name="Rechthoek 3">
            <a:extLst>
              <a:ext uri="{FF2B5EF4-FFF2-40B4-BE49-F238E27FC236}">
                <a16:creationId xmlns:a16="http://schemas.microsoft.com/office/drawing/2014/main" id="{C2691B09-C348-401E-B647-85CBB7181E1C}"/>
              </a:ext>
            </a:extLst>
          </p:cNvPr>
          <p:cNvSpPr/>
          <p:nvPr/>
        </p:nvSpPr>
        <p:spPr>
          <a:xfrm>
            <a:off x="1051899" y="4849825"/>
            <a:ext cx="7826629" cy="640274"/>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3">
            <a:extLst>
              <a:ext uri="{FF2B5EF4-FFF2-40B4-BE49-F238E27FC236}">
                <a16:creationId xmlns:a16="http://schemas.microsoft.com/office/drawing/2014/main" id="{FD7C9FFF-0984-43DB-A985-289CC0C254BB}"/>
              </a:ext>
            </a:extLst>
          </p:cNvPr>
          <p:cNvSpPr/>
          <p:nvPr/>
        </p:nvSpPr>
        <p:spPr>
          <a:xfrm>
            <a:off x="1051899" y="4046998"/>
            <a:ext cx="7826629" cy="502450"/>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3">
            <a:extLst>
              <a:ext uri="{FF2B5EF4-FFF2-40B4-BE49-F238E27FC236}">
                <a16:creationId xmlns:a16="http://schemas.microsoft.com/office/drawing/2014/main" id="{48B39B50-A2D9-4385-A1FE-3D0DA38A977A}"/>
              </a:ext>
            </a:extLst>
          </p:cNvPr>
          <p:cNvSpPr/>
          <p:nvPr/>
        </p:nvSpPr>
        <p:spPr>
          <a:xfrm>
            <a:off x="1051901" y="5783266"/>
            <a:ext cx="7826627" cy="283237"/>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65584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788434-B1A3-C80D-0CB3-C1B8A96F438C}"/>
              </a:ext>
            </a:extLst>
          </p:cNvPr>
          <p:cNvSpPr>
            <a:spLocks noGrp="1"/>
          </p:cNvSpPr>
          <p:nvPr>
            <p:ph type="sldNum" sz="quarter" idx="12"/>
          </p:nvPr>
        </p:nvSpPr>
        <p:spPr/>
        <p:txBody>
          <a:bodyPr/>
          <a:lstStyle/>
          <a:p>
            <a:fld id="{0A297500-7527-634B-90F4-69D0994C32B4}" type="slidenum">
              <a:rPr lang="nl-NL" smtClean="0"/>
              <a:pPr/>
              <a:t>76</a:t>
            </a:fld>
            <a:endParaRPr lang="nl-NL" dirty="0"/>
          </a:p>
        </p:txBody>
      </p:sp>
      <p:sp>
        <p:nvSpPr>
          <p:cNvPr id="3" name="Content Placeholder 2">
            <a:extLst>
              <a:ext uri="{FF2B5EF4-FFF2-40B4-BE49-F238E27FC236}">
                <a16:creationId xmlns:a16="http://schemas.microsoft.com/office/drawing/2014/main" id="{EFF74E55-E08F-0A22-980A-4CFD43CA15F8}"/>
              </a:ext>
            </a:extLst>
          </p:cNvPr>
          <p:cNvSpPr>
            <a:spLocks noGrp="1"/>
          </p:cNvSpPr>
          <p:nvPr>
            <p:ph sz="quarter" idx="13"/>
          </p:nvPr>
        </p:nvSpPr>
        <p:spPr/>
        <p:txBody>
          <a:bodyPr>
            <a:normAutofit/>
          </a:bodyPr>
          <a:lstStyle/>
          <a:p>
            <a:r>
              <a:rPr lang="nl-BE" dirty="0"/>
              <a:t>er valt nog heel wat meer te vertellen over het oplossen van vergelijkingen in de oude culturen</a:t>
            </a:r>
          </a:p>
          <a:p>
            <a:pPr lvl="1"/>
            <a:r>
              <a:rPr lang="nl-BE" dirty="0"/>
              <a:t>zie hoger voor het oplossen van eerstegraadsvergelijkingen in Egypte</a:t>
            </a:r>
          </a:p>
          <a:p>
            <a:pPr lvl="1"/>
            <a:r>
              <a:rPr lang="nl-BE" dirty="0"/>
              <a:t>in China loste men stelsels van eerstegraadsvergelijkingen op via wat wij de methode van Gauss-Jordan noemen</a:t>
            </a:r>
          </a:p>
          <a:p>
            <a:pPr lvl="1"/>
            <a:r>
              <a:rPr lang="nl-BE" dirty="0"/>
              <a:t>in de Islamitisch-Arabische cultuur werden derdegraadsvergelijkingen meetkundig opgelost via snijpunten van kegelsneden</a:t>
            </a:r>
          </a:p>
        </p:txBody>
      </p:sp>
      <p:sp>
        <p:nvSpPr>
          <p:cNvPr id="4" name="Title 3">
            <a:extLst>
              <a:ext uri="{FF2B5EF4-FFF2-40B4-BE49-F238E27FC236}">
                <a16:creationId xmlns:a16="http://schemas.microsoft.com/office/drawing/2014/main" id="{2BEBB85D-9BFC-548F-5C93-DE278440DC88}"/>
              </a:ext>
            </a:extLst>
          </p:cNvPr>
          <p:cNvSpPr>
            <a:spLocks noGrp="1"/>
          </p:cNvSpPr>
          <p:nvPr>
            <p:ph type="title"/>
          </p:nvPr>
        </p:nvSpPr>
        <p:spPr/>
        <p:txBody>
          <a:bodyPr/>
          <a:lstStyle/>
          <a:p>
            <a:r>
              <a:rPr lang="nl-BE" dirty="0"/>
              <a:t>Hoe gaat het verder?</a:t>
            </a:r>
          </a:p>
        </p:txBody>
      </p:sp>
    </p:spTree>
    <p:extLst>
      <p:ext uri="{BB962C8B-B14F-4D97-AF65-F5344CB8AC3E}">
        <p14:creationId xmlns:p14="http://schemas.microsoft.com/office/powerpoint/2010/main" val="12884497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0B781-A2AB-2E9B-39D8-FF0CAA6A92F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BCA662-3F1A-293D-E432-529A76171D30}"/>
              </a:ext>
            </a:extLst>
          </p:cNvPr>
          <p:cNvSpPr>
            <a:spLocks noGrp="1"/>
          </p:cNvSpPr>
          <p:nvPr>
            <p:ph type="sldNum" sz="quarter" idx="12"/>
          </p:nvPr>
        </p:nvSpPr>
        <p:spPr/>
        <p:txBody>
          <a:bodyPr/>
          <a:lstStyle/>
          <a:p>
            <a:fld id="{0A297500-7527-634B-90F4-69D0994C32B4}" type="slidenum">
              <a:rPr lang="nl-NL" smtClean="0"/>
              <a:pPr/>
              <a:t>77</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E5CAA7-B0ED-B07A-E733-9EA4ABA05FDE}"/>
                  </a:ext>
                </a:extLst>
              </p:cNvPr>
              <p:cNvSpPr>
                <a:spLocks noGrp="1"/>
              </p:cNvSpPr>
              <p:nvPr>
                <p:ph sz="quarter" idx="13"/>
              </p:nvPr>
            </p:nvSpPr>
            <p:spPr/>
            <p:txBody>
              <a:bodyPr>
                <a:normAutofit fontScale="85000" lnSpcReduction="10000"/>
              </a:bodyPr>
              <a:lstStyle/>
              <a:p>
                <a:r>
                  <a:rPr lang="nl-BE" dirty="0"/>
                  <a:t>Renaissance in Europa: algebraïsche oplossen van derde- en vierdegraadsvergelijkingen</a:t>
                </a:r>
              </a:p>
              <a:p>
                <a:pPr lvl="1"/>
                <a:r>
                  <a:rPr lang="nl-BE" dirty="0"/>
                  <a:t>3de graad: herleid eerst tot </a:t>
                </a:r>
                <a14:m>
                  <m:oMath xmlns:m="http://schemas.openxmlformats.org/officeDocument/2006/math">
                    <m:sSup>
                      <m:sSupPr>
                        <m:ctrlPr>
                          <a:rPr lang="nl-BE" b="0" i="1" smtClean="0">
                            <a:latin typeface="Cambria Math" panose="02040503050406030204" pitchFamily="18" charset="0"/>
                          </a:rPr>
                        </m:ctrlPr>
                      </m:sSupPr>
                      <m:e>
                        <m:r>
                          <a:rPr lang="nl-BE" b="0" i="1" smtClean="0">
                            <a:latin typeface="Cambria Math" panose="02040503050406030204" pitchFamily="18" charset="0"/>
                          </a:rPr>
                          <m:t>𝑥</m:t>
                        </m:r>
                      </m:e>
                      <m:sup>
                        <m:r>
                          <a:rPr lang="nl-BE" b="0" i="1" smtClean="0">
                            <a:latin typeface="Cambria Math" panose="02040503050406030204" pitchFamily="18" charset="0"/>
                          </a:rPr>
                          <m:t>3</m:t>
                        </m:r>
                      </m:sup>
                    </m:sSup>
                    <m:r>
                      <a:rPr lang="nl-BE" b="0" i="1" smtClean="0">
                        <a:latin typeface="Cambria Math" panose="02040503050406030204" pitchFamily="18" charset="0"/>
                      </a:rPr>
                      <m:t>=</m:t>
                    </m:r>
                    <m:r>
                      <a:rPr lang="nl-BE" b="0" i="1" smtClean="0">
                        <a:latin typeface="Cambria Math" panose="02040503050406030204" pitchFamily="18" charset="0"/>
                      </a:rPr>
                      <m:t>𝑝𝑥</m:t>
                    </m:r>
                    <m:r>
                      <a:rPr lang="nl-BE" b="0" i="1" smtClean="0">
                        <a:latin typeface="Cambria Math" panose="02040503050406030204" pitchFamily="18" charset="0"/>
                      </a:rPr>
                      <m:t>+</m:t>
                    </m:r>
                    <m:r>
                      <a:rPr lang="nl-BE" b="0" i="1" smtClean="0">
                        <a:latin typeface="Cambria Math" panose="02040503050406030204" pitchFamily="18" charset="0"/>
                      </a:rPr>
                      <m:t>𝑞</m:t>
                    </m:r>
                  </m:oMath>
                </a14:m>
                <a:r>
                  <a:rPr lang="nl-BE" dirty="0"/>
                  <a:t>, een van de oplossingen is</a:t>
                </a:r>
              </a:p>
              <a:p>
                <a:pPr marL="288000" lvl="1" indent="0" algn="ctr">
                  <a:buNone/>
                </a:pPr>
                <a:r>
                  <a:rPr lang="nl-BE" dirty="0"/>
                  <a:t> </a:t>
                </a:r>
                <a14:m>
                  <m:oMath xmlns:m="http://schemas.openxmlformats.org/officeDocument/2006/math">
                    <m:rad>
                      <m:radPr>
                        <m:ctrlPr>
                          <a:rPr lang="nl-BE" i="1">
                            <a:latin typeface="Cambria Math" panose="02040503050406030204" pitchFamily="18" charset="0"/>
                          </a:rPr>
                        </m:ctrlPr>
                      </m:radPr>
                      <m:deg>
                        <m:r>
                          <m:rPr>
                            <m:brk m:alnAt="7"/>
                          </m:rPr>
                          <a:rPr lang="nl-BE" i="1">
                            <a:latin typeface="Cambria Math" panose="02040503050406030204" pitchFamily="18" charset="0"/>
                          </a:rPr>
                          <m:t>3</m:t>
                        </m:r>
                      </m:deg>
                      <m:e>
                        <m:f>
                          <m:fPr>
                            <m:ctrlPr>
                              <a:rPr lang="nl-BE" i="1">
                                <a:latin typeface="Cambria Math" panose="02040503050406030204" pitchFamily="18" charset="0"/>
                              </a:rPr>
                            </m:ctrlPr>
                          </m:fPr>
                          <m:num>
                            <m:r>
                              <a:rPr lang="nl-BE" i="1">
                                <a:latin typeface="Cambria Math" panose="02040503050406030204" pitchFamily="18" charset="0"/>
                              </a:rPr>
                              <m:t>𝑞</m:t>
                            </m:r>
                          </m:num>
                          <m:den>
                            <m:r>
                              <a:rPr lang="nl-BE" i="1">
                                <a:latin typeface="Cambria Math" panose="02040503050406030204" pitchFamily="18" charset="0"/>
                              </a:rPr>
                              <m:t>2</m:t>
                            </m:r>
                          </m:den>
                        </m:f>
                        <m:r>
                          <a:rPr lang="nl-BE" i="1">
                            <a:latin typeface="Cambria Math" panose="02040503050406030204" pitchFamily="18" charset="0"/>
                          </a:rPr>
                          <m:t>+</m:t>
                        </m:r>
                        <m:rad>
                          <m:radPr>
                            <m:degHide m:val="on"/>
                            <m:ctrlPr>
                              <a:rPr lang="nl-BE" i="1">
                                <a:latin typeface="Cambria Math" panose="02040503050406030204" pitchFamily="18" charset="0"/>
                                <a:ea typeface="Cambria Math" panose="02040503050406030204" pitchFamily="18" charset="0"/>
                              </a:rPr>
                            </m:ctrlPr>
                          </m:radPr>
                          <m:deg/>
                          <m:e>
                            <m:sSup>
                              <m:sSupPr>
                                <m:ctrlPr>
                                  <a:rPr lang="nl-BE" i="1">
                                    <a:latin typeface="Cambria Math" panose="02040503050406030204" pitchFamily="18" charset="0"/>
                                    <a:ea typeface="Cambria Math" panose="02040503050406030204" pitchFamily="18" charset="0"/>
                                  </a:rPr>
                                </m:ctrlPr>
                              </m:sSupPr>
                              <m:e>
                                <m:d>
                                  <m:dPr>
                                    <m:ctrlPr>
                                      <a:rPr lang="nl-BE" i="1">
                                        <a:latin typeface="Cambria Math" panose="02040503050406030204" pitchFamily="18" charset="0"/>
                                        <a:ea typeface="Cambria Math" panose="02040503050406030204" pitchFamily="18" charset="0"/>
                                      </a:rPr>
                                    </m:ctrlPr>
                                  </m:dPr>
                                  <m:e>
                                    <m:f>
                                      <m:fPr>
                                        <m:ctrlPr>
                                          <a:rPr lang="nl-BE" i="1">
                                            <a:latin typeface="Cambria Math" panose="02040503050406030204" pitchFamily="18" charset="0"/>
                                            <a:ea typeface="Cambria Math" panose="02040503050406030204" pitchFamily="18" charset="0"/>
                                          </a:rPr>
                                        </m:ctrlPr>
                                      </m:fPr>
                                      <m:num>
                                        <m:r>
                                          <a:rPr lang="nl-BE" i="1">
                                            <a:latin typeface="Cambria Math" panose="02040503050406030204" pitchFamily="18" charset="0"/>
                                            <a:ea typeface="Cambria Math" panose="02040503050406030204" pitchFamily="18" charset="0"/>
                                          </a:rPr>
                                          <m:t>𝑞</m:t>
                                        </m:r>
                                      </m:num>
                                      <m:den>
                                        <m:r>
                                          <a:rPr lang="nl-BE" i="1">
                                            <a:latin typeface="Cambria Math" panose="02040503050406030204" pitchFamily="18" charset="0"/>
                                            <a:ea typeface="Cambria Math" panose="02040503050406030204" pitchFamily="18" charset="0"/>
                                          </a:rPr>
                                          <m:t>2</m:t>
                                        </m:r>
                                      </m:den>
                                    </m:f>
                                  </m:e>
                                </m:d>
                              </m:e>
                              <m:sup>
                                <m:r>
                                  <a:rPr lang="nl-BE" i="1">
                                    <a:latin typeface="Cambria Math" panose="02040503050406030204" pitchFamily="18" charset="0"/>
                                    <a:ea typeface="Cambria Math" panose="02040503050406030204" pitchFamily="18" charset="0"/>
                                  </a:rPr>
                                  <m:t>2</m:t>
                                </m:r>
                              </m:sup>
                            </m:sSup>
                            <m:r>
                              <a:rPr lang="nl-BE" i="1">
                                <a:latin typeface="Cambria Math" panose="02040503050406030204" pitchFamily="18" charset="0"/>
                                <a:ea typeface="Cambria Math" panose="02040503050406030204" pitchFamily="18" charset="0"/>
                              </a:rPr>
                              <m:t>−</m:t>
                            </m:r>
                            <m:sSup>
                              <m:sSupPr>
                                <m:ctrlPr>
                                  <a:rPr lang="nl-BE" i="1">
                                    <a:latin typeface="Cambria Math" panose="02040503050406030204" pitchFamily="18" charset="0"/>
                                    <a:ea typeface="Cambria Math" panose="02040503050406030204" pitchFamily="18" charset="0"/>
                                  </a:rPr>
                                </m:ctrlPr>
                              </m:sSupPr>
                              <m:e>
                                <m:d>
                                  <m:dPr>
                                    <m:ctrlPr>
                                      <a:rPr lang="nl-BE" i="1">
                                        <a:latin typeface="Cambria Math" panose="02040503050406030204" pitchFamily="18" charset="0"/>
                                        <a:ea typeface="Cambria Math" panose="02040503050406030204" pitchFamily="18" charset="0"/>
                                      </a:rPr>
                                    </m:ctrlPr>
                                  </m:dPr>
                                  <m:e>
                                    <m:f>
                                      <m:fPr>
                                        <m:ctrlPr>
                                          <a:rPr lang="nl-BE" i="1">
                                            <a:latin typeface="Cambria Math" panose="02040503050406030204" pitchFamily="18" charset="0"/>
                                            <a:ea typeface="Cambria Math" panose="02040503050406030204" pitchFamily="18" charset="0"/>
                                          </a:rPr>
                                        </m:ctrlPr>
                                      </m:fPr>
                                      <m:num>
                                        <m:r>
                                          <a:rPr lang="nl-BE" i="1">
                                            <a:latin typeface="Cambria Math" panose="02040503050406030204" pitchFamily="18" charset="0"/>
                                            <a:ea typeface="Cambria Math" panose="02040503050406030204" pitchFamily="18" charset="0"/>
                                          </a:rPr>
                                          <m:t>𝑝</m:t>
                                        </m:r>
                                      </m:num>
                                      <m:den>
                                        <m:r>
                                          <a:rPr lang="nl-BE" i="1">
                                            <a:latin typeface="Cambria Math" panose="02040503050406030204" pitchFamily="18" charset="0"/>
                                            <a:ea typeface="Cambria Math" panose="02040503050406030204" pitchFamily="18" charset="0"/>
                                          </a:rPr>
                                          <m:t>3</m:t>
                                        </m:r>
                                      </m:den>
                                    </m:f>
                                  </m:e>
                                </m:d>
                              </m:e>
                              <m:sup>
                                <m:r>
                                  <a:rPr lang="nl-BE" i="1">
                                    <a:latin typeface="Cambria Math" panose="02040503050406030204" pitchFamily="18" charset="0"/>
                                    <a:ea typeface="Cambria Math" panose="02040503050406030204" pitchFamily="18" charset="0"/>
                                  </a:rPr>
                                  <m:t>3</m:t>
                                </m:r>
                              </m:sup>
                            </m:sSup>
                          </m:e>
                        </m:rad>
                      </m:e>
                    </m:rad>
                    <m:r>
                      <a:rPr lang="nl-BE" i="1">
                        <a:latin typeface="Cambria Math" panose="02040503050406030204" pitchFamily="18" charset="0"/>
                      </a:rPr>
                      <m:t>+</m:t>
                    </m:r>
                    <m:rad>
                      <m:radPr>
                        <m:ctrlPr>
                          <a:rPr lang="nl-BE" i="1">
                            <a:latin typeface="Cambria Math" panose="02040503050406030204" pitchFamily="18" charset="0"/>
                          </a:rPr>
                        </m:ctrlPr>
                      </m:radPr>
                      <m:deg>
                        <m:r>
                          <m:rPr>
                            <m:brk m:alnAt="7"/>
                          </m:rPr>
                          <a:rPr lang="nl-BE" i="1">
                            <a:latin typeface="Cambria Math" panose="02040503050406030204" pitchFamily="18" charset="0"/>
                          </a:rPr>
                          <m:t>3</m:t>
                        </m:r>
                      </m:deg>
                      <m:e>
                        <m:f>
                          <m:fPr>
                            <m:ctrlPr>
                              <a:rPr lang="nl-BE" i="1">
                                <a:latin typeface="Cambria Math" panose="02040503050406030204" pitchFamily="18" charset="0"/>
                              </a:rPr>
                            </m:ctrlPr>
                          </m:fPr>
                          <m:num>
                            <m:r>
                              <a:rPr lang="nl-BE" i="1">
                                <a:latin typeface="Cambria Math" panose="02040503050406030204" pitchFamily="18" charset="0"/>
                              </a:rPr>
                              <m:t>𝑞</m:t>
                            </m:r>
                          </m:num>
                          <m:den>
                            <m:r>
                              <a:rPr lang="nl-BE" i="1">
                                <a:latin typeface="Cambria Math" panose="02040503050406030204" pitchFamily="18" charset="0"/>
                              </a:rPr>
                              <m:t>2</m:t>
                            </m:r>
                          </m:den>
                        </m:f>
                        <m:r>
                          <a:rPr lang="nl-BE" i="1">
                            <a:latin typeface="Cambria Math" panose="02040503050406030204" pitchFamily="18" charset="0"/>
                          </a:rPr>
                          <m:t>−</m:t>
                        </m:r>
                        <m:rad>
                          <m:radPr>
                            <m:degHide m:val="on"/>
                            <m:ctrlPr>
                              <a:rPr lang="nl-BE" i="1">
                                <a:latin typeface="Cambria Math" panose="02040503050406030204" pitchFamily="18" charset="0"/>
                                <a:ea typeface="Cambria Math" panose="02040503050406030204" pitchFamily="18" charset="0"/>
                              </a:rPr>
                            </m:ctrlPr>
                          </m:radPr>
                          <m:deg/>
                          <m:e>
                            <m:sSup>
                              <m:sSupPr>
                                <m:ctrlPr>
                                  <a:rPr lang="nl-BE" i="1">
                                    <a:latin typeface="Cambria Math" panose="02040503050406030204" pitchFamily="18" charset="0"/>
                                    <a:ea typeface="Cambria Math" panose="02040503050406030204" pitchFamily="18" charset="0"/>
                                  </a:rPr>
                                </m:ctrlPr>
                              </m:sSupPr>
                              <m:e>
                                <m:d>
                                  <m:dPr>
                                    <m:ctrlPr>
                                      <a:rPr lang="nl-BE" i="1">
                                        <a:latin typeface="Cambria Math" panose="02040503050406030204" pitchFamily="18" charset="0"/>
                                        <a:ea typeface="Cambria Math" panose="02040503050406030204" pitchFamily="18" charset="0"/>
                                      </a:rPr>
                                    </m:ctrlPr>
                                  </m:dPr>
                                  <m:e>
                                    <m:f>
                                      <m:fPr>
                                        <m:ctrlPr>
                                          <a:rPr lang="nl-BE" i="1">
                                            <a:latin typeface="Cambria Math" panose="02040503050406030204" pitchFamily="18" charset="0"/>
                                            <a:ea typeface="Cambria Math" panose="02040503050406030204" pitchFamily="18" charset="0"/>
                                          </a:rPr>
                                        </m:ctrlPr>
                                      </m:fPr>
                                      <m:num>
                                        <m:r>
                                          <a:rPr lang="nl-BE" i="1">
                                            <a:latin typeface="Cambria Math" panose="02040503050406030204" pitchFamily="18" charset="0"/>
                                            <a:ea typeface="Cambria Math" panose="02040503050406030204" pitchFamily="18" charset="0"/>
                                          </a:rPr>
                                          <m:t>𝑞</m:t>
                                        </m:r>
                                      </m:num>
                                      <m:den>
                                        <m:r>
                                          <a:rPr lang="nl-BE" i="1">
                                            <a:latin typeface="Cambria Math" panose="02040503050406030204" pitchFamily="18" charset="0"/>
                                            <a:ea typeface="Cambria Math" panose="02040503050406030204" pitchFamily="18" charset="0"/>
                                          </a:rPr>
                                          <m:t>2</m:t>
                                        </m:r>
                                      </m:den>
                                    </m:f>
                                  </m:e>
                                </m:d>
                              </m:e>
                              <m:sup>
                                <m:r>
                                  <a:rPr lang="nl-BE" i="1">
                                    <a:latin typeface="Cambria Math" panose="02040503050406030204" pitchFamily="18" charset="0"/>
                                    <a:ea typeface="Cambria Math" panose="02040503050406030204" pitchFamily="18" charset="0"/>
                                  </a:rPr>
                                  <m:t>2</m:t>
                                </m:r>
                              </m:sup>
                            </m:sSup>
                            <m:r>
                              <a:rPr lang="nl-BE" i="1">
                                <a:latin typeface="Cambria Math" panose="02040503050406030204" pitchFamily="18" charset="0"/>
                                <a:ea typeface="Cambria Math" panose="02040503050406030204" pitchFamily="18" charset="0"/>
                              </a:rPr>
                              <m:t>−</m:t>
                            </m:r>
                            <m:sSup>
                              <m:sSupPr>
                                <m:ctrlPr>
                                  <a:rPr lang="nl-BE" i="1">
                                    <a:latin typeface="Cambria Math" panose="02040503050406030204" pitchFamily="18" charset="0"/>
                                    <a:ea typeface="Cambria Math" panose="02040503050406030204" pitchFamily="18" charset="0"/>
                                  </a:rPr>
                                </m:ctrlPr>
                              </m:sSupPr>
                              <m:e>
                                <m:d>
                                  <m:dPr>
                                    <m:ctrlPr>
                                      <a:rPr lang="nl-BE" i="1">
                                        <a:latin typeface="Cambria Math" panose="02040503050406030204" pitchFamily="18" charset="0"/>
                                        <a:ea typeface="Cambria Math" panose="02040503050406030204" pitchFamily="18" charset="0"/>
                                      </a:rPr>
                                    </m:ctrlPr>
                                  </m:dPr>
                                  <m:e>
                                    <m:f>
                                      <m:fPr>
                                        <m:ctrlPr>
                                          <a:rPr lang="nl-BE" i="1">
                                            <a:latin typeface="Cambria Math" panose="02040503050406030204" pitchFamily="18" charset="0"/>
                                            <a:ea typeface="Cambria Math" panose="02040503050406030204" pitchFamily="18" charset="0"/>
                                          </a:rPr>
                                        </m:ctrlPr>
                                      </m:fPr>
                                      <m:num>
                                        <m:r>
                                          <a:rPr lang="nl-BE" i="1">
                                            <a:latin typeface="Cambria Math" panose="02040503050406030204" pitchFamily="18" charset="0"/>
                                            <a:ea typeface="Cambria Math" panose="02040503050406030204" pitchFamily="18" charset="0"/>
                                          </a:rPr>
                                          <m:t>𝑝</m:t>
                                        </m:r>
                                      </m:num>
                                      <m:den>
                                        <m:r>
                                          <a:rPr lang="nl-BE" i="1">
                                            <a:latin typeface="Cambria Math" panose="02040503050406030204" pitchFamily="18" charset="0"/>
                                            <a:ea typeface="Cambria Math" panose="02040503050406030204" pitchFamily="18" charset="0"/>
                                          </a:rPr>
                                          <m:t>3</m:t>
                                        </m:r>
                                      </m:den>
                                    </m:f>
                                  </m:e>
                                </m:d>
                              </m:e>
                              <m:sup>
                                <m:r>
                                  <a:rPr lang="nl-BE" i="1">
                                    <a:latin typeface="Cambria Math" panose="02040503050406030204" pitchFamily="18" charset="0"/>
                                    <a:ea typeface="Cambria Math" panose="02040503050406030204" pitchFamily="18" charset="0"/>
                                  </a:rPr>
                                  <m:t>3</m:t>
                                </m:r>
                              </m:sup>
                            </m:sSup>
                          </m:e>
                        </m:rad>
                      </m:e>
                    </m:rad>
                  </m:oMath>
                </a14:m>
                <a:endParaRPr lang="nl-BE" dirty="0"/>
              </a:p>
              <a:p>
                <a:r>
                  <a:rPr lang="nl-BE" dirty="0"/>
                  <a:t>start zoektocht naar oplossing voor 5-degraadsvergelijking</a:t>
                </a:r>
              </a:p>
              <a:p>
                <a:r>
                  <a:rPr lang="nl-BE" dirty="0"/>
                  <a:t>Galois, 1832</a:t>
                </a:r>
              </a:p>
              <a:p>
                <a:pPr lvl="1"/>
                <a:r>
                  <a:rPr lang="nl-BE" dirty="0"/>
                  <a:t>algemene vergelijking van de vijfde graad kan niet door radicalen opgelost worden</a:t>
                </a:r>
              </a:p>
              <a:p>
                <a:pPr lvl="1"/>
                <a:r>
                  <a:rPr lang="nl-BE" dirty="0"/>
                  <a:t>begin van de moderne algebra: concept van groep en van veld(uitbreidingen) als tools om dit aan te tonen</a:t>
                </a:r>
              </a:p>
            </p:txBody>
          </p:sp>
        </mc:Choice>
        <mc:Fallback xmlns="">
          <p:sp>
            <p:nvSpPr>
              <p:cNvPr id="3" name="Content Placeholder 2">
                <a:extLst>
                  <a:ext uri="{FF2B5EF4-FFF2-40B4-BE49-F238E27FC236}">
                    <a16:creationId xmlns:a16="http://schemas.microsoft.com/office/drawing/2014/main" id="{39E5CAA7-B0ED-B07A-E733-9EA4ABA05FDE}"/>
                  </a:ext>
                </a:extLst>
              </p:cNvPr>
              <p:cNvSpPr>
                <a:spLocks noGrp="1" noRot="1" noChangeAspect="1" noMove="1" noResize="1" noEditPoints="1" noAdjustHandles="1" noChangeArrowheads="1" noChangeShapeType="1" noTextEdit="1"/>
              </p:cNvSpPr>
              <p:nvPr>
                <p:ph sz="quarter" idx="13"/>
              </p:nvPr>
            </p:nvSpPr>
            <p:spPr>
              <a:blipFill>
                <a:blip r:embed="rId2"/>
                <a:stretch>
                  <a:fillRect l="-892" t="-1625" r="-1235"/>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B4932513-CB7F-CE93-C90E-1CF4AEF5F661}"/>
              </a:ext>
            </a:extLst>
          </p:cNvPr>
          <p:cNvSpPr>
            <a:spLocks noGrp="1"/>
          </p:cNvSpPr>
          <p:nvPr>
            <p:ph type="title"/>
          </p:nvPr>
        </p:nvSpPr>
        <p:spPr/>
        <p:txBody>
          <a:bodyPr/>
          <a:lstStyle/>
          <a:p>
            <a:r>
              <a:rPr lang="nl-BE" dirty="0"/>
              <a:t>Hoe gaat het verder?</a:t>
            </a:r>
          </a:p>
        </p:txBody>
      </p:sp>
    </p:spTree>
    <p:extLst>
      <p:ext uri="{BB962C8B-B14F-4D97-AF65-F5344CB8AC3E}">
        <p14:creationId xmlns:p14="http://schemas.microsoft.com/office/powerpoint/2010/main" val="17959051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7EF5A0-7201-5ADF-2C62-92D9C9F0BB01}"/>
              </a:ext>
            </a:extLst>
          </p:cNvPr>
          <p:cNvSpPr>
            <a:spLocks noGrp="1"/>
          </p:cNvSpPr>
          <p:nvPr>
            <p:ph type="sldNum" sz="quarter" idx="12"/>
          </p:nvPr>
        </p:nvSpPr>
        <p:spPr/>
        <p:txBody>
          <a:bodyPr/>
          <a:lstStyle/>
          <a:p>
            <a:fld id="{0A297500-7527-634B-90F4-69D0994C32B4}" type="slidenum">
              <a:rPr lang="nl-NL" smtClean="0"/>
              <a:pPr/>
              <a:t>78</a:t>
            </a:fld>
            <a:endParaRPr lang="nl-NL" dirty="0"/>
          </a:p>
        </p:txBody>
      </p:sp>
      <p:sp>
        <p:nvSpPr>
          <p:cNvPr id="3" name="Content Placeholder 2">
            <a:extLst>
              <a:ext uri="{FF2B5EF4-FFF2-40B4-BE49-F238E27FC236}">
                <a16:creationId xmlns:a16="http://schemas.microsoft.com/office/drawing/2014/main" id="{E51E17D7-4AD1-5957-F3C1-7E712E51548B}"/>
              </a:ext>
            </a:extLst>
          </p:cNvPr>
          <p:cNvSpPr>
            <a:spLocks noGrp="1"/>
          </p:cNvSpPr>
          <p:nvPr>
            <p:ph sz="quarter" idx="13"/>
          </p:nvPr>
        </p:nvSpPr>
        <p:spPr/>
        <p:txBody>
          <a:bodyPr/>
          <a:lstStyle/>
          <a:p>
            <a:r>
              <a:rPr lang="nl-BE" dirty="0"/>
              <a:t>het kan motiverend werken</a:t>
            </a:r>
          </a:p>
          <a:p>
            <a:r>
              <a:rPr lang="nl-BE" dirty="0"/>
              <a:t>verrijkend te beseffen dat veel verschillende culturen hebben bijgedragen aan onze hedendaagse wiskunde en dat wiskunde een deel van onze cultuur is</a:t>
            </a:r>
          </a:p>
          <a:p>
            <a:r>
              <a:rPr lang="nl-BE" dirty="0"/>
              <a:t>het kan bijdragen tot het beter begrijpen van wiskundige begrippen en van wat wiskunde is</a:t>
            </a:r>
          </a:p>
          <a:p>
            <a:endParaRPr lang="nl-BE" dirty="0"/>
          </a:p>
          <a:p>
            <a:endParaRPr lang="nl-BE" dirty="0"/>
          </a:p>
        </p:txBody>
      </p:sp>
      <p:sp>
        <p:nvSpPr>
          <p:cNvPr id="4" name="Title 3">
            <a:extLst>
              <a:ext uri="{FF2B5EF4-FFF2-40B4-BE49-F238E27FC236}">
                <a16:creationId xmlns:a16="http://schemas.microsoft.com/office/drawing/2014/main" id="{D1C5ECD7-3DB6-1EBC-B15B-868EA209B14E}"/>
              </a:ext>
            </a:extLst>
          </p:cNvPr>
          <p:cNvSpPr>
            <a:spLocks noGrp="1"/>
          </p:cNvSpPr>
          <p:nvPr>
            <p:ph type="title"/>
          </p:nvPr>
        </p:nvSpPr>
        <p:spPr/>
        <p:txBody>
          <a:bodyPr>
            <a:noAutofit/>
          </a:bodyPr>
          <a:lstStyle/>
          <a:p>
            <a:r>
              <a:rPr lang="nl-BE" sz="3200" dirty="0"/>
              <a:t>Terugblik: drie argumenten om geschiedenis in wiskundelessen te integreren</a:t>
            </a:r>
          </a:p>
        </p:txBody>
      </p:sp>
    </p:spTree>
    <p:extLst>
      <p:ext uri="{BB962C8B-B14F-4D97-AF65-F5344CB8AC3E}">
        <p14:creationId xmlns:p14="http://schemas.microsoft.com/office/powerpoint/2010/main" val="7589862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B988E-E415-C118-D626-978E5813E163}"/>
              </a:ext>
            </a:extLst>
          </p:cNvPr>
          <p:cNvSpPr>
            <a:spLocks noGrp="1"/>
          </p:cNvSpPr>
          <p:nvPr>
            <p:ph type="title"/>
          </p:nvPr>
        </p:nvSpPr>
        <p:spPr/>
        <p:txBody>
          <a:bodyPr/>
          <a:lstStyle/>
          <a:p>
            <a:r>
              <a:rPr lang="nl-BE" dirty="0"/>
              <a:t>Bedankt voor je aandacht!</a:t>
            </a:r>
            <a:br>
              <a:rPr lang="nl-BE" dirty="0"/>
            </a:br>
            <a:r>
              <a:rPr lang="nl-BE" dirty="0"/>
              <a:t>Vragen welkom!</a:t>
            </a:r>
          </a:p>
        </p:txBody>
      </p:sp>
      <p:sp>
        <p:nvSpPr>
          <p:cNvPr id="3" name="Text Placeholder 2">
            <a:extLst>
              <a:ext uri="{FF2B5EF4-FFF2-40B4-BE49-F238E27FC236}">
                <a16:creationId xmlns:a16="http://schemas.microsoft.com/office/drawing/2014/main" id="{5017C746-3F7C-1BFB-CD74-47857FF05EC9}"/>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0101AEC3-407E-ABD3-405B-9F1EC9963F2C}"/>
              </a:ext>
            </a:extLst>
          </p:cNvPr>
          <p:cNvSpPr>
            <a:spLocks noGrp="1"/>
          </p:cNvSpPr>
          <p:nvPr>
            <p:ph type="sldNum" sz="quarter" idx="17"/>
          </p:nvPr>
        </p:nvSpPr>
        <p:spPr/>
        <p:txBody>
          <a:bodyPr/>
          <a:lstStyle/>
          <a:p>
            <a:fld id="{0A297500-7527-634B-90F4-69D0994C32B4}" type="slidenum">
              <a:rPr lang="nl-NL" smtClean="0"/>
              <a:pPr/>
              <a:t>79</a:t>
            </a:fld>
            <a:endParaRPr lang="nl-NL" dirty="0"/>
          </a:p>
        </p:txBody>
      </p:sp>
    </p:spTree>
    <p:extLst>
      <p:ext uri="{BB962C8B-B14F-4D97-AF65-F5344CB8AC3E}">
        <p14:creationId xmlns:p14="http://schemas.microsoft.com/office/powerpoint/2010/main" val="7380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94FB6-5B62-9B2E-5448-2BDC708AC446}"/>
              </a:ext>
            </a:extLst>
          </p:cNvPr>
          <p:cNvSpPr>
            <a:spLocks noGrp="1"/>
          </p:cNvSpPr>
          <p:nvPr>
            <p:ph type="title"/>
          </p:nvPr>
        </p:nvSpPr>
        <p:spPr/>
        <p:txBody>
          <a:bodyPr/>
          <a:lstStyle/>
          <a:p>
            <a:r>
              <a:rPr lang="nl-BE" dirty="0"/>
              <a:t>Getallen in vier grote oude beschavingen</a:t>
            </a:r>
          </a:p>
        </p:txBody>
      </p:sp>
      <p:sp>
        <p:nvSpPr>
          <p:cNvPr id="3" name="Text Placeholder 2">
            <a:extLst>
              <a:ext uri="{FF2B5EF4-FFF2-40B4-BE49-F238E27FC236}">
                <a16:creationId xmlns:a16="http://schemas.microsoft.com/office/drawing/2014/main" id="{43DD9083-7E8D-0E9D-3E5D-382B42EEA842}"/>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24E0062A-5443-E793-F61A-0204DA6C68DA}"/>
              </a:ext>
            </a:extLst>
          </p:cNvPr>
          <p:cNvSpPr>
            <a:spLocks noGrp="1"/>
          </p:cNvSpPr>
          <p:nvPr>
            <p:ph type="sldNum" sz="quarter" idx="17"/>
          </p:nvPr>
        </p:nvSpPr>
        <p:spPr/>
        <p:txBody>
          <a:bodyPr/>
          <a:lstStyle/>
          <a:p>
            <a:fld id="{0A297500-7527-634B-90F4-69D0994C32B4}" type="slidenum">
              <a:rPr lang="nl-NL" smtClean="0"/>
              <a:pPr/>
              <a:t>8</a:t>
            </a:fld>
            <a:endParaRPr lang="nl-NL" dirty="0"/>
          </a:p>
        </p:txBody>
      </p:sp>
    </p:spTree>
    <p:extLst>
      <p:ext uri="{BB962C8B-B14F-4D97-AF65-F5344CB8AC3E}">
        <p14:creationId xmlns:p14="http://schemas.microsoft.com/office/powerpoint/2010/main" val="2440682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74073F51-5987-4057-B710-62160AB3A1E8}"/>
              </a:ext>
            </a:extLst>
          </p:cNvPr>
          <p:cNvSpPr>
            <a:spLocks noGrp="1"/>
          </p:cNvSpPr>
          <p:nvPr>
            <p:ph type="sldNum" sz="quarter" idx="12"/>
          </p:nvPr>
        </p:nvSpPr>
        <p:spPr/>
        <p:txBody>
          <a:bodyPr/>
          <a:lstStyle/>
          <a:p>
            <a:fld id="{0A297500-7527-634B-90F4-69D0994C32B4}" type="slidenum">
              <a:rPr lang="nl-NL" smtClean="0"/>
              <a:pPr/>
              <a:t>9</a:t>
            </a:fld>
            <a:endParaRPr lang="nl-NL" dirty="0"/>
          </a:p>
        </p:txBody>
      </p:sp>
      <p:pic>
        <p:nvPicPr>
          <p:cNvPr id="13" name="Content Placeholder 5" descr="Map&#10;&#10;Description automatically generated">
            <a:extLst>
              <a:ext uri="{FF2B5EF4-FFF2-40B4-BE49-F238E27FC236}">
                <a16:creationId xmlns:a16="http://schemas.microsoft.com/office/drawing/2014/main" id="{63B88A86-938C-4279-8D1A-901D1F0A9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361" y="965200"/>
            <a:ext cx="4827640" cy="3861170"/>
          </a:xfrm>
          <a:prstGeom prst="rect">
            <a:avLst/>
          </a:prstGeom>
        </p:spPr>
      </p:pic>
      <p:sp>
        <p:nvSpPr>
          <p:cNvPr id="16" name="Title 15">
            <a:extLst>
              <a:ext uri="{FF2B5EF4-FFF2-40B4-BE49-F238E27FC236}">
                <a16:creationId xmlns:a16="http://schemas.microsoft.com/office/drawing/2014/main" id="{C7C178B6-869B-493E-AEE3-B53B6D8C6551}"/>
              </a:ext>
            </a:extLst>
          </p:cNvPr>
          <p:cNvSpPr>
            <a:spLocks noGrp="1"/>
          </p:cNvSpPr>
          <p:nvPr>
            <p:ph type="title"/>
          </p:nvPr>
        </p:nvSpPr>
        <p:spPr/>
        <p:txBody>
          <a:bodyPr>
            <a:normAutofit fontScale="90000"/>
          </a:bodyPr>
          <a:lstStyle/>
          <a:p>
            <a:r>
              <a:rPr lang="nl-BE" dirty="0"/>
              <a:t>Context: de vier grote oude beschavingen</a:t>
            </a:r>
          </a:p>
        </p:txBody>
      </p:sp>
      <p:sp>
        <p:nvSpPr>
          <p:cNvPr id="4" name="Tijdelijke aanduiding voor inhoud 3">
            <a:extLst>
              <a:ext uri="{FF2B5EF4-FFF2-40B4-BE49-F238E27FC236}">
                <a16:creationId xmlns:a16="http://schemas.microsoft.com/office/drawing/2014/main" id="{EAE22ED2-AABC-448D-ACFF-5BEC8355AF7E}"/>
              </a:ext>
            </a:extLst>
          </p:cNvPr>
          <p:cNvSpPr>
            <a:spLocks noGrp="1"/>
          </p:cNvSpPr>
          <p:nvPr>
            <p:ph sz="half" idx="1"/>
          </p:nvPr>
        </p:nvSpPr>
        <p:spPr>
          <a:xfrm>
            <a:off x="129305" y="1079500"/>
            <a:ext cx="4285379" cy="3746870"/>
          </a:xfrm>
        </p:spPr>
        <p:txBody>
          <a:bodyPr>
            <a:normAutofit fontScale="92500" lnSpcReduction="20000"/>
          </a:bodyPr>
          <a:lstStyle/>
          <a:p>
            <a:r>
              <a:rPr lang="nl-BE" dirty="0"/>
              <a:t>ontstaan van irrigatie-economieën langs de oevers van grote rivieren</a:t>
            </a:r>
          </a:p>
          <a:p>
            <a:pPr lvl="1"/>
            <a:r>
              <a:rPr lang="nl-BE" dirty="0"/>
              <a:t>Mesopotamië: Tigris en Eufraat</a:t>
            </a:r>
          </a:p>
          <a:p>
            <a:pPr lvl="1"/>
            <a:r>
              <a:rPr lang="nl-BE" dirty="0"/>
              <a:t>Egypte: Nijl</a:t>
            </a:r>
          </a:p>
          <a:p>
            <a:pPr lvl="1"/>
            <a:r>
              <a:rPr lang="nl-BE" dirty="0"/>
              <a:t>China: </a:t>
            </a:r>
            <a:r>
              <a:rPr lang="nl-BE" dirty="0" err="1"/>
              <a:t>Hoang-ho</a:t>
            </a:r>
            <a:r>
              <a:rPr lang="nl-BE" dirty="0"/>
              <a:t> (Gele Rivier, noorden) en Yang-</a:t>
            </a:r>
            <a:r>
              <a:rPr lang="nl-BE" dirty="0" err="1"/>
              <a:t>tse</a:t>
            </a:r>
            <a:r>
              <a:rPr lang="nl-BE" dirty="0"/>
              <a:t> (Lange Rivier, zuiden)</a:t>
            </a:r>
          </a:p>
          <a:p>
            <a:pPr lvl="1"/>
            <a:r>
              <a:rPr lang="nl-BE" dirty="0"/>
              <a:t>India: Indus (westen) en Ganges (oosten)</a:t>
            </a:r>
          </a:p>
        </p:txBody>
      </p:sp>
      <p:sp>
        <p:nvSpPr>
          <p:cNvPr id="2" name="Tijdelijke aanduiding voor inhoud 3">
            <a:extLst>
              <a:ext uri="{FF2B5EF4-FFF2-40B4-BE49-F238E27FC236}">
                <a16:creationId xmlns:a16="http://schemas.microsoft.com/office/drawing/2014/main" id="{E4F6ECC5-36BB-3FDB-893F-24FF89A7E97B}"/>
              </a:ext>
            </a:extLst>
          </p:cNvPr>
          <p:cNvSpPr txBox="1">
            <a:spLocks/>
          </p:cNvSpPr>
          <p:nvPr/>
        </p:nvSpPr>
        <p:spPr>
          <a:xfrm>
            <a:off x="129305" y="4584700"/>
            <a:ext cx="8885390" cy="1702783"/>
          </a:xfrm>
          <a:prstGeom prst="rect">
            <a:avLst/>
          </a:prstGeom>
        </p:spPr>
        <p:txBody>
          <a:bodyPr vert="horz" lIns="91440" tIns="45720" rIns="91440" bIns="45720" rtlCol="0">
            <a:normAutofit fontScale="92500" lnSpcReduction="20000"/>
          </a:bodyPr>
          <a:lstStyle>
            <a:lvl1pPr marL="288000" indent="-288000" algn="l" defTabSz="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576000" indent="-288000" algn="l" defTabSz="288000" rtl="0" eaLnBrk="1" latinLnBrk="0" hangingPunct="1">
              <a:lnSpc>
                <a:spcPct val="100000"/>
              </a:lnSpc>
              <a:spcBef>
                <a:spcPts val="300"/>
              </a:spcBef>
              <a:spcAft>
                <a:spcPts val="300"/>
              </a:spcAft>
              <a:buFont typeface="Arial" panose="020B0604020202020204" pitchFamily="34" charset="0"/>
              <a:buChar char="•"/>
              <a:defRPr sz="2400" kern="1200">
                <a:solidFill>
                  <a:schemeClr val="tx1"/>
                </a:solidFill>
                <a:latin typeface="+mn-lt"/>
                <a:ea typeface="+mn-ea"/>
                <a:cs typeface="+mn-cs"/>
              </a:defRPr>
            </a:lvl2pPr>
            <a:lvl3pPr marL="864000" indent="-288000" algn="l" defTabSz="288000" rtl="0" eaLnBrk="1" latinLnBrk="0" hangingPunct="1">
              <a:lnSpc>
                <a:spcPct val="100000"/>
              </a:lnSpc>
              <a:spcBef>
                <a:spcPts val="300"/>
              </a:spcBef>
              <a:spcAft>
                <a:spcPts val="300"/>
              </a:spcAft>
              <a:buFont typeface="Arial" panose="020B0604020202020204" pitchFamily="34" charset="0"/>
              <a:buChar char="•"/>
              <a:defRPr sz="2200" kern="1200">
                <a:solidFill>
                  <a:schemeClr val="tx1"/>
                </a:solidFill>
                <a:latin typeface="+mn-lt"/>
                <a:ea typeface="+mn-ea"/>
                <a:cs typeface="+mn-cs"/>
              </a:defRPr>
            </a:lvl3pPr>
            <a:lvl4pPr marL="1152000" indent="-288000" algn="l" defTabSz="2880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4pPr>
            <a:lvl5pPr marL="1440000" indent="-288000" algn="l" defTabSz="288000" rtl="0" eaLnBrk="1" latinLnBrk="0" hangingPunct="1">
              <a:lnSpc>
                <a:spcPct val="100000"/>
              </a:lnSpc>
              <a:spcBef>
                <a:spcPts val="100"/>
              </a:spcBef>
              <a:spcAft>
                <a:spcPts val="1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nl-BE" dirty="0"/>
              <a:t>wat?</a:t>
            </a:r>
          </a:p>
          <a:p>
            <a:pPr marL="576000" lvl="2" indent="0">
              <a:lnSpc>
                <a:spcPct val="110000"/>
              </a:lnSpc>
              <a:buFont typeface="Arial" panose="020B0604020202020204" pitchFamily="34" charset="0"/>
              <a:buNone/>
            </a:pPr>
            <a:r>
              <a:rPr lang="nl-BE" dirty="0"/>
              <a:t>grotere bevolkingsconcentraties: steden / handel, complexere bestuursvormen / ontstaan van een hogere klasse / vaak verweven met godsdienst / nood aan organisatie en administratie / ontstaan van schrift en wiskunde / schrijven en rekenen door een beperkte groep</a:t>
            </a:r>
          </a:p>
        </p:txBody>
      </p:sp>
    </p:spTree>
    <p:extLst>
      <p:ext uri="{BB962C8B-B14F-4D97-AF65-F5344CB8AC3E}">
        <p14:creationId xmlns:p14="http://schemas.microsoft.com/office/powerpoint/2010/main" val="1740266283"/>
      </p:ext>
    </p:extLst>
  </p:cSld>
  <p:clrMapOvr>
    <a:masterClrMapping/>
  </p:clrMapOvr>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1DA0F3916E074EBD55F0BB14078294" ma:contentTypeVersion="14" ma:contentTypeDescription="Create a new document." ma:contentTypeScope="" ma:versionID="a2d72d76f7b36b4d0dc6f1dc9b99f0d2">
  <xsd:schema xmlns:xsd="http://www.w3.org/2001/XMLSchema" xmlns:xs="http://www.w3.org/2001/XMLSchema" xmlns:p="http://schemas.microsoft.com/office/2006/metadata/properties" xmlns:ns3="3b7e306c-89b9-4506-ae2b-719c3661f9b6" xmlns:ns4="c13ace33-c334-411f-882f-0392191ebf05" targetNamespace="http://schemas.microsoft.com/office/2006/metadata/properties" ma:root="true" ma:fieldsID="f6ab7d1077a6cf564cbab42b3e85086b" ns3:_="" ns4:_="">
    <xsd:import namespace="3b7e306c-89b9-4506-ae2b-719c3661f9b6"/>
    <xsd:import namespace="c13ace33-c334-411f-882f-0392191ebf0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e306c-89b9-4506-ae2b-719c3661f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3ace33-c334-411f-882f-0392191ebf0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3F1FB0-9E28-4073-A0E4-74352D6BEB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7e306c-89b9-4506-ae2b-719c3661f9b6"/>
    <ds:schemaRef ds:uri="c13ace33-c334-411f-882f-0392191ebf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4B9878-2D75-45B9-8F83-8351A04D78E3}">
  <ds:schemaRefs>
    <ds:schemaRef ds:uri="c13ace33-c334-411f-882f-0392191ebf05"/>
    <ds:schemaRef ds:uri="http://schemas.microsoft.com/office/infopath/2007/PartnerControls"/>
    <ds:schemaRef ds:uri="http://schemas.microsoft.com/office/2006/documentManagement/types"/>
    <ds:schemaRef ds:uri="3b7e306c-89b9-4506-ae2b-719c3661f9b6"/>
    <ds:schemaRef ds:uri="http://schemas.openxmlformats.org/package/2006/metadata/core-properties"/>
    <ds:schemaRef ds:uri="http://schemas.microsoft.com/office/2006/metadata/properties"/>
    <ds:schemaRef ds:uri="http://purl.org/dc/dcmitype/"/>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A55B6176-32D2-433B-B2B1-8B4346D02C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5302</Words>
  <Application>Microsoft Office PowerPoint</Application>
  <PresentationFormat>On-screen Show (4:3)</PresentationFormat>
  <Paragraphs>609</Paragraphs>
  <Slides>79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Calibri</vt:lpstr>
      <vt:lpstr>Cambria Math</vt:lpstr>
      <vt:lpstr>Wingdings</vt:lpstr>
      <vt:lpstr>KU Leuven</vt:lpstr>
      <vt:lpstr>Geschiedenis van de wiskunde inzetten in wiskundelessen eerste en tweede graad </vt:lpstr>
      <vt:lpstr>Kennismaking</vt:lpstr>
      <vt:lpstr>Vóór we van start gaan…</vt:lpstr>
      <vt:lpstr>Een heel oud voorbeeld, met een link naar België</vt:lpstr>
      <vt:lpstr>Het Ishango-beentje</vt:lpstr>
      <vt:lpstr>Het Ishango-beentje:  interpretaties</vt:lpstr>
      <vt:lpstr>Het Ishango-beentje</vt:lpstr>
      <vt:lpstr>Getallen in vier grote oude beschavingen</vt:lpstr>
      <vt:lpstr>Context: de vier grote oude beschavingen</vt:lpstr>
      <vt:lpstr>Mesopotamië</vt:lpstr>
      <vt:lpstr>Een ‘oud’ voorbeeld uit  Mesoptamië</vt:lpstr>
      <vt:lpstr>PowerPoint Presentation</vt:lpstr>
      <vt:lpstr>Een ‘oud’ voorbeeld</vt:lpstr>
      <vt:lpstr>Terugblik</vt:lpstr>
      <vt:lpstr>Voorbeelden uit de Oud-Babylonische periode</vt:lpstr>
      <vt:lpstr>Voorbeelden uit de Oud-Babylonische periode</vt:lpstr>
      <vt:lpstr>Voorbeelden uit de Oud- Babylonische periode</vt:lpstr>
      <vt:lpstr>Terugblik</vt:lpstr>
      <vt:lpstr>Egypte</vt:lpstr>
      <vt:lpstr>Egypte: geen positietalstelsel</vt:lpstr>
      <vt:lpstr>Problem texts: voorbeeld 1</vt:lpstr>
      <vt:lpstr>Rhind Mathematical Papyrus</vt:lpstr>
      <vt:lpstr>Intermezzo: getallen bij de Oude Grieken</vt:lpstr>
      <vt:lpstr>Context</vt:lpstr>
      <vt:lpstr>Ook hier praktische  wiskunde…</vt:lpstr>
      <vt:lpstr>Ook hier praktische  wiskunde…</vt:lpstr>
      <vt:lpstr>Maar natuurlijk ook een heel andere, theoretisch georiënteerde wiskunde</vt:lpstr>
      <vt:lpstr>Getallen in vier grote oude beschavingen (deel 2)</vt:lpstr>
      <vt:lpstr>China</vt:lpstr>
      <vt:lpstr>Context</vt:lpstr>
      <vt:lpstr>Talstelsel en rekenstaafjes</vt:lpstr>
      <vt:lpstr>Talstelsel en rekenstaafjes</vt:lpstr>
      <vt:lpstr>Een rekenkundig probleem</vt:lpstr>
      <vt:lpstr>Een rekenkundig probleem</vt:lpstr>
      <vt:lpstr>India</vt:lpstr>
      <vt:lpstr>Context</vt:lpstr>
      <vt:lpstr>0 als cijfer en als getal</vt:lpstr>
      <vt:lpstr>Het vervolg van het verhaal</vt:lpstr>
      <vt:lpstr>Er valt nog heel wat meer te vertellen…</vt:lpstr>
      <vt:lpstr>Meetkunde</vt:lpstr>
      <vt:lpstr>Meetkunde bij de Oude Grieken: De Elementen van Euclides</vt:lpstr>
      <vt:lpstr>De Elementen van Euclides</vt:lpstr>
      <vt:lpstr>Hoe kennen we de Griekse wiskunde?</vt:lpstr>
      <vt:lpstr>De start</vt:lpstr>
      <vt:lpstr>Derde postulaat</vt:lpstr>
      <vt:lpstr>Terugblik</vt:lpstr>
      <vt:lpstr>Boek 1: stelling van  Pythagoras</vt:lpstr>
      <vt:lpstr>China en India over de stelling van Pythagoras</vt:lpstr>
      <vt:lpstr>Gou-gu</vt:lpstr>
      <vt:lpstr>Bewijs van gou-gu-relatie via out-in-principe</vt:lpstr>
      <vt:lpstr>Gou-gu-relatie en het out-in-principe </vt:lpstr>
      <vt:lpstr>Klopt het bewijs in het algemeen?</vt:lpstr>
      <vt:lpstr>Nog een puzzelbewijs</vt:lpstr>
      <vt:lpstr>Een bewijs uit India (Bhaskara II, 12de eeuw)</vt:lpstr>
      <vt:lpstr>Terugblik</vt:lpstr>
      <vt:lpstr>Een meetkundig voorbeeld uit de Islamitisch-Arabische cultuur</vt:lpstr>
      <vt:lpstr>Context</vt:lpstr>
      <vt:lpstr>Abu al-Wafa al-Buzjani</vt:lpstr>
      <vt:lpstr>Abu al-Wafa al-Buzjani, On the Geometric Constructions Necessary for the Artisan</vt:lpstr>
      <vt:lpstr>Abu al-Wafa al-Buzjani, On the Geometric Constructions Necessary for the Artisan</vt:lpstr>
      <vt:lpstr>Abu al-Wafa al-Buzjani, On the Geometric Constructions Necessary for the Artisan</vt:lpstr>
      <vt:lpstr>Abu al-Wafa al-Buzjani, On the Geometric Constructions Necessary for the Artisan</vt:lpstr>
      <vt:lpstr>Abu al-Wafa al-Buzjani, On the Geometric Constructions Necessary for the Artisan</vt:lpstr>
      <vt:lpstr>Abu al-Wafa al-Buzjani, On the Geometric Constructions Necessary for the Artisan</vt:lpstr>
      <vt:lpstr>Terugblik</vt:lpstr>
      <vt:lpstr>Hoe gaat het verder?</vt:lpstr>
      <vt:lpstr>Oplossen van vergelijkingen</vt:lpstr>
      <vt:lpstr>Kwadratische vergelijkingen in de Islamitisch-Arabische cultuur</vt:lpstr>
      <vt:lpstr>Muhammad ibn Musa Al-Khwarizmi</vt:lpstr>
      <vt:lpstr>Al-Khwarizmi: kwadratische  vergelijkingen</vt:lpstr>
      <vt:lpstr>Al-Khwarizmi: kwadratische  vergelijkingen</vt:lpstr>
      <vt:lpstr>Al-Khwarizmi: kwadratische  vergelijkingen, x^2+10x=39</vt:lpstr>
      <vt:lpstr>Terugblik</vt:lpstr>
      <vt:lpstr>Gehele oplossingen van vergelijkingen in India</vt:lpstr>
      <vt:lpstr>Gehele oplossingen van eerstegraads-vergelijkingen met twee onbekenden</vt:lpstr>
      <vt:lpstr>Hoe gaat het verder?</vt:lpstr>
      <vt:lpstr>Hoe gaat het verder?</vt:lpstr>
      <vt:lpstr>Terugblik: drie argumenten om geschiedenis in wiskundelessen te integreren</vt:lpstr>
      <vt:lpstr>Bedankt voor je aandacht! Vragen welkom!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Johan Deprez</dc:creator>
  <cp:lastModifiedBy>Johan Deprez</cp:lastModifiedBy>
  <cp:revision>83</cp:revision>
  <dcterms:created xsi:type="dcterms:W3CDTF">2017-09-13T11:56:44Z</dcterms:created>
  <dcterms:modified xsi:type="dcterms:W3CDTF">2026-01-28T09:40:36Z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0x010100161DA0F3916E074EBD55F0BB14078294</vt:lpwstr>
  </property>
</Properties>
</file>