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53"/>
  </p:notesMasterIdLst>
  <p:sldIdLst>
    <p:sldId id="256" r:id="rId5"/>
    <p:sldId id="448" r:id="rId6"/>
    <p:sldId id="451" r:id="rId7"/>
    <p:sldId id="439" r:id="rId8"/>
    <p:sldId id="453" r:id="rId9"/>
    <p:sldId id="503" r:id="rId10"/>
    <p:sldId id="454" r:id="rId11"/>
    <p:sldId id="455" r:id="rId12"/>
    <p:sldId id="460" r:id="rId13"/>
    <p:sldId id="459" r:id="rId14"/>
    <p:sldId id="466" r:id="rId15"/>
    <p:sldId id="458" r:id="rId16"/>
    <p:sldId id="506" r:id="rId17"/>
    <p:sldId id="507" r:id="rId18"/>
    <p:sldId id="461" r:id="rId19"/>
    <p:sldId id="462" r:id="rId20"/>
    <p:sldId id="464" r:id="rId21"/>
    <p:sldId id="341" r:id="rId22"/>
    <p:sldId id="504" r:id="rId23"/>
    <p:sldId id="478" r:id="rId24"/>
    <p:sldId id="470" r:id="rId25"/>
    <p:sldId id="473" r:id="rId26"/>
    <p:sldId id="474" r:id="rId27"/>
    <p:sldId id="475" r:id="rId28"/>
    <p:sldId id="477" r:id="rId29"/>
    <p:sldId id="476" r:id="rId30"/>
    <p:sldId id="479" r:id="rId31"/>
    <p:sldId id="480" r:id="rId32"/>
    <p:sldId id="484" r:id="rId33"/>
    <p:sldId id="485" r:id="rId34"/>
    <p:sldId id="487" r:id="rId35"/>
    <p:sldId id="488" r:id="rId36"/>
    <p:sldId id="490" r:id="rId37"/>
    <p:sldId id="489" r:id="rId38"/>
    <p:sldId id="493" r:id="rId39"/>
    <p:sldId id="492" r:id="rId40"/>
    <p:sldId id="481" r:id="rId41"/>
    <p:sldId id="494" r:id="rId42"/>
    <p:sldId id="497" r:id="rId43"/>
    <p:sldId id="505" r:id="rId44"/>
    <p:sldId id="495" r:id="rId45"/>
    <p:sldId id="508" r:id="rId46"/>
    <p:sldId id="442" r:id="rId47"/>
    <p:sldId id="500" r:id="rId48"/>
    <p:sldId id="501" r:id="rId49"/>
    <p:sldId id="446" r:id="rId50"/>
    <p:sldId id="509" r:id="rId51"/>
    <p:sldId id="510"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F60DD561-1714-47DB-8BED-C7ED6A537C31}">
          <p14:sldIdLst>
            <p14:sldId id="256"/>
            <p14:sldId id="448"/>
            <p14:sldId id="451"/>
            <p14:sldId id="439"/>
            <p14:sldId id="453"/>
            <p14:sldId id="503"/>
            <p14:sldId id="454"/>
            <p14:sldId id="455"/>
            <p14:sldId id="460"/>
            <p14:sldId id="459"/>
            <p14:sldId id="466"/>
            <p14:sldId id="458"/>
            <p14:sldId id="506"/>
            <p14:sldId id="507"/>
            <p14:sldId id="461"/>
            <p14:sldId id="462"/>
            <p14:sldId id="464"/>
            <p14:sldId id="341"/>
            <p14:sldId id="504"/>
            <p14:sldId id="478"/>
            <p14:sldId id="470"/>
            <p14:sldId id="473"/>
            <p14:sldId id="474"/>
            <p14:sldId id="475"/>
            <p14:sldId id="477"/>
            <p14:sldId id="476"/>
            <p14:sldId id="479"/>
            <p14:sldId id="480"/>
            <p14:sldId id="484"/>
            <p14:sldId id="485"/>
            <p14:sldId id="487"/>
            <p14:sldId id="488"/>
            <p14:sldId id="490"/>
            <p14:sldId id="489"/>
            <p14:sldId id="493"/>
            <p14:sldId id="492"/>
            <p14:sldId id="481"/>
            <p14:sldId id="494"/>
            <p14:sldId id="497"/>
            <p14:sldId id="505"/>
            <p14:sldId id="495"/>
            <p14:sldId id="508"/>
            <p14:sldId id="442"/>
            <p14:sldId id="500"/>
            <p14:sldId id="501"/>
            <p14:sldId id="446"/>
            <p14:sldId id="509"/>
            <p14:sldId id="510"/>
          </p14:sldIdLst>
        </p14:section>
      </p14:sectionLst>
    </p:ext>
    <p:ext uri="{EFAFB233-063F-42B5-8137-9DF3F51BA10A}">
      <p15:sldGuideLst xmlns:p15="http://schemas.microsoft.com/office/powerpoint/2012/main">
        <p15:guide id="1" orient="horz" pos="2160" userDrawn="1">
          <p15:clr>
            <a:srgbClr val="A4A3A4"/>
          </p15:clr>
        </p15:guide>
        <p15:guide id="2" pos="3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3"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9070"/>
    <a:srgbClr val="FAD07D"/>
    <a:srgbClr val="A1584E"/>
    <a:srgbClr val="804848"/>
    <a:srgbClr val="FF33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868D08-0D7A-4C4C-A76B-8A62BB1C0C7A}" v="2" dt="2025-11-05T18:40:38.7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41" autoAdjust="0"/>
    <p:restoredTop sz="94943" autoAdjust="0"/>
  </p:normalViewPr>
  <p:slideViewPr>
    <p:cSldViewPr snapToGrid="0">
      <p:cViewPr varScale="1">
        <p:scale>
          <a:sx n="70" d="100"/>
          <a:sy n="70" d="100"/>
        </p:scale>
        <p:origin x="1205" y="58"/>
      </p:cViewPr>
      <p:guideLst>
        <p:guide orient="horz" pos="2160"/>
        <p:guide pos="36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4F67E3-005B-4A5B-A64B-4E620D6532D3}" type="datetimeFigureOut">
              <a:rPr lang="nl-NL" smtClean="0"/>
              <a:t>5-11-2025</a:t>
            </a:fld>
            <a:endParaRPr lang="nl-NL"/>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F6EB55-D046-4316-A421-6DEA4C9E91D3}" type="slidenum">
              <a:rPr lang="nl-NL" smtClean="0"/>
              <a:t>‹#›</a:t>
            </a:fld>
            <a:endParaRPr lang="nl-NL"/>
          </a:p>
        </p:txBody>
      </p:sp>
    </p:spTree>
    <p:extLst>
      <p:ext uri="{BB962C8B-B14F-4D97-AF65-F5344CB8AC3E}">
        <p14:creationId xmlns:p14="http://schemas.microsoft.com/office/powerpoint/2010/main" val="64421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Rechthoek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12" name="Rechthoek 11"/>
          <p:cNvSpPr/>
          <p:nvPr userDrawn="1"/>
        </p:nvSpPr>
        <p:spPr>
          <a:xfrm>
            <a:off x="0" y="4679576"/>
            <a:ext cx="9144000" cy="2175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userDrawn="1"/>
        </p:nvSpPr>
        <p:spPr>
          <a:xfrm>
            <a:off x="0" y="647998"/>
            <a:ext cx="9144000" cy="445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sp>
        <p:nvSpPr>
          <p:cNvPr id="10" name="Titel 1"/>
          <p:cNvSpPr>
            <a:spLocks noGrp="1"/>
          </p:cNvSpPr>
          <p:nvPr>
            <p:ph type="ctrTitle"/>
          </p:nvPr>
        </p:nvSpPr>
        <p:spPr>
          <a:xfrm>
            <a:off x="553923" y="1080000"/>
            <a:ext cx="8036155" cy="4024798"/>
          </a:xfrm>
          <a:prstGeom prst="rect">
            <a:avLst/>
          </a:prstGeom>
        </p:spPr>
        <p:txBody>
          <a:bodyPr anchor="ctr" anchorCtr="0"/>
          <a:lstStyle>
            <a:lvl1pPr algn="l">
              <a:defRPr sz="4000" baseline="0">
                <a:solidFill>
                  <a:schemeClr val="bg1"/>
                </a:solidFill>
              </a:defRPr>
            </a:lvl1pPr>
          </a:lstStyle>
          <a:p>
            <a:r>
              <a:rPr lang="en-US" dirty="0"/>
              <a:t>Click to edit Master title style</a:t>
            </a:r>
            <a:endParaRPr lang="nl-NL" dirty="0"/>
          </a:p>
        </p:txBody>
      </p:sp>
      <p:sp>
        <p:nvSpPr>
          <p:cNvPr id="11" name="Ondertitel 2"/>
          <p:cNvSpPr>
            <a:spLocks noGrp="1"/>
          </p:cNvSpPr>
          <p:nvPr>
            <p:ph type="subTitle" idx="1"/>
          </p:nvPr>
        </p:nvSpPr>
        <p:spPr>
          <a:xfrm>
            <a:off x="550506" y="5392800"/>
            <a:ext cx="8036154" cy="820799"/>
          </a:xfrm>
          <a:prstGeom prst="rect">
            <a:avLst/>
          </a:prstGeom>
        </p:spPr>
        <p:txBody>
          <a:bodyPr lIns="0" tIns="0" rIns="0" bIns="0"/>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nl-NL" dirty="0"/>
          </a:p>
        </p:txBody>
      </p:sp>
    </p:spTree>
    <p:extLst>
      <p:ext uri="{BB962C8B-B14F-4D97-AF65-F5344CB8AC3E}">
        <p14:creationId xmlns:p14="http://schemas.microsoft.com/office/powerpoint/2010/main" val="1179319617"/>
      </p:ext>
    </p:extLst>
  </p:cSld>
  <p:clrMapOvr>
    <a:masterClrMapping/>
  </p:clrMapOvr>
  <p:extLst>
    <p:ext uri="{DCECCB84-F9BA-43D5-87BE-67443E8EF086}">
      <p15:sldGuideLst xmlns:p15="http://schemas.microsoft.com/office/powerpoint/2012/main">
        <p15:guide id="1" orient="horz" pos="3929" userDrawn="1">
          <p15:clr>
            <a:srgbClr val="FBAE40"/>
          </p15:clr>
        </p15:guide>
        <p15:guide id="2" pos="446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p:txBody>
          <a:bodyPr/>
          <a:lstStyle/>
          <a:p>
            <a:fld id="{0A297500-7527-634B-90F4-69D0994C32B4}" type="slidenum">
              <a:rPr lang="nl-NL" smtClean="0"/>
              <a:pPr/>
              <a:t>‹#›</a:t>
            </a:fld>
            <a:endParaRPr lang="nl-NL" dirty="0"/>
          </a:p>
        </p:txBody>
      </p:sp>
      <p:sp>
        <p:nvSpPr>
          <p:cNvPr id="3" name="Content Placeholder 2"/>
          <p:cNvSpPr>
            <a:spLocks noGrp="1"/>
          </p:cNvSpPr>
          <p:nvPr>
            <p:ph sz="quarter" idx="13"/>
          </p:nvPr>
        </p:nvSpPr>
        <p:spPr>
          <a:xfrm>
            <a:off x="129305" y="1291772"/>
            <a:ext cx="8885390" cy="4874685"/>
          </a:xfrm>
          <a:prstGeom prst="rect">
            <a:avLst/>
          </a:prstGeom>
        </p:spPr>
        <p:txBody>
          <a:bodyPr/>
          <a:lstStyle>
            <a:lvl1pPr defTabSz="288000">
              <a:defRPr/>
            </a:lvl1pPr>
            <a:lvl2pPr>
              <a:spcBef>
                <a:spcPts val="500"/>
              </a:spcBef>
              <a:spcAft>
                <a:spcPts val="500"/>
              </a:spcAft>
              <a:defRPr/>
            </a:lvl2pPr>
            <a:lvl3pPr>
              <a:spcBef>
                <a:spcPts val="400"/>
              </a:spcBef>
              <a:spcAft>
                <a:spcPts val="400"/>
              </a:spcAft>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2" name="Title 1"/>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3770397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91440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Titel 1"/>
          <p:cNvSpPr>
            <a:spLocks noGrp="1"/>
          </p:cNvSpPr>
          <p:nvPr>
            <p:ph type="title"/>
          </p:nvPr>
        </p:nvSpPr>
        <p:spPr>
          <a:xfrm>
            <a:off x="567919" y="1800000"/>
            <a:ext cx="8008163" cy="2386800"/>
          </a:xfrm>
          <a:prstGeom prst="rect">
            <a:avLst/>
          </a:prstGeom>
        </p:spPr>
        <p:txBody>
          <a:bodyPr anchor="b">
            <a:normAutofit/>
          </a:bodyPr>
          <a:lstStyle>
            <a:lvl1pPr>
              <a:defRPr sz="4000" baseline="0">
                <a:solidFill>
                  <a:schemeClr val="tx2"/>
                </a:solidFill>
              </a:defRPr>
            </a:lvl1pPr>
          </a:lstStyle>
          <a:p>
            <a:r>
              <a:rPr lang="en-US" dirty="0"/>
              <a:t>Click to edit Master title style</a:t>
            </a:r>
            <a:endParaRPr lang="nl-NL" dirty="0"/>
          </a:p>
        </p:txBody>
      </p:sp>
      <p:sp>
        <p:nvSpPr>
          <p:cNvPr id="9" name="Tijdelijke aanduiding voor tekst 2"/>
          <p:cNvSpPr>
            <a:spLocks noGrp="1"/>
          </p:cNvSpPr>
          <p:nvPr>
            <p:ph type="body" idx="1"/>
          </p:nvPr>
        </p:nvSpPr>
        <p:spPr>
          <a:xfrm>
            <a:off x="567919" y="4359600"/>
            <a:ext cx="8008162" cy="1501200"/>
          </a:xfrm>
          <a:prstGeom prst="rect">
            <a:avLst/>
          </a:prstGeo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4" name="Slide Number Placeholder 13"/>
          <p:cNvSpPr>
            <a:spLocks noGrp="1"/>
          </p:cNvSpPr>
          <p:nvPr>
            <p:ph type="sldNum" sz="quarter" idx="17"/>
          </p:nvPr>
        </p:nvSpPr>
        <p:spPr/>
        <p:txBody>
          <a:bodyPr/>
          <a:lstStyle/>
          <a:p>
            <a:fld id="{0A297500-7527-634B-90F4-69D0994C32B4}" type="slidenum">
              <a:rPr lang="nl-NL" smtClean="0"/>
              <a:pPr/>
              <a:t>‹#›</a:t>
            </a:fld>
            <a:endParaRPr lang="nl-NL" dirty="0"/>
          </a:p>
        </p:txBody>
      </p:sp>
    </p:spTree>
    <p:extLst>
      <p:ext uri="{BB962C8B-B14F-4D97-AF65-F5344CB8AC3E}">
        <p14:creationId xmlns:p14="http://schemas.microsoft.com/office/powerpoint/2010/main" val="16922290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4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9305" y="1309945"/>
            <a:ext cx="4370695" cy="482513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3737" y="1309945"/>
            <a:ext cx="4370957" cy="482513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p:cNvSpPr>
            <a:spLocks noGrp="1"/>
          </p:cNvSpPr>
          <p:nvPr>
            <p:ph type="sldNum" sz="quarter" idx="12"/>
          </p:nvPr>
        </p:nvSpPr>
        <p:spPr/>
        <p:txBody>
          <a:bodyPr/>
          <a:lstStyle/>
          <a:p>
            <a:fld id="{0A297500-7527-634B-90F4-69D0994C32B4}" type="slidenum">
              <a:rPr lang="nl-NL" smtClean="0"/>
              <a:pPr/>
              <a:t>‹#›</a:t>
            </a:fld>
            <a:endParaRPr lang="nl-NL" dirty="0"/>
          </a:p>
        </p:txBody>
      </p:sp>
      <p:sp>
        <p:nvSpPr>
          <p:cNvPr id="2" name="Title 1"/>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1582636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305" y="1293150"/>
            <a:ext cx="4368154" cy="576000"/>
          </a:xfrm>
          <a:prstGeom prst="rect">
            <a:avLst/>
          </a:prstGeo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29305" y="1939440"/>
            <a:ext cx="4368154" cy="410893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49" y="1293150"/>
            <a:ext cx="4385546" cy="576000"/>
          </a:xfrm>
          <a:prstGeom prst="rect">
            <a:avLst/>
          </a:prstGeo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49" y="1939439"/>
            <a:ext cx="4385546" cy="410893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2"/>
          </p:nvPr>
        </p:nvSpPr>
        <p:spPr/>
        <p:txBody>
          <a:bodyPr/>
          <a:lstStyle/>
          <a:p>
            <a:fld id="{0A297500-7527-634B-90F4-69D0994C32B4}" type="slidenum">
              <a:rPr lang="nl-NL" smtClean="0"/>
              <a:pPr/>
              <a:t>‹#›</a:t>
            </a:fld>
            <a:endParaRPr lang="nl-NL" dirty="0"/>
          </a:p>
        </p:txBody>
      </p:sp>
      <p:sp>
        <p:nvSpPr>
          <p:cNvPr id="2" name="Title 1"/>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3717200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ekopSlot">
    <p:bg>
      <p:bgPr>
        <a:solidFill>
          <a:schemeClr val="accent1"/>
        </a:solidFill>
        <a:effectLst/>
      </p:bgPr>
    </p:bg>
    <p:spTree>
      <p:nvGrpSpPr>
        <p:cNvPr id="1" name=""/>
        <p:cNvGrpSpPr/>
        <p:nvPr/>
      </p:nvGrpSpPr>
      <p:grpSpPr>
        <a:xfrm>
          <a:off x="0" y="0"/>
          <a:ext cx="0" cy="0"/>
          <a:chOff x="0" y="0"/>
          <a:chExt cx="0" cy="0"/>
        </a:xfrm>
      </p:grpSpPr>
      <p:sp>
        <p:nvSpPr>
          <p:cNvPr id="8" name="Titel 1"/>
          <p:cNvSpPr>
            <a:spLocks noGrp="1"/>
          </p:cNvSpPr>
          <p:nvPr>
            <p:ph type="title"/>
          </p:nvPr>
        </p:nvSpPr>
        <p:spPr>
          <a:xfrm>
            <a:off x="668772" y="860612"/>
            <a:ext cx="7806456" cy="4485176"/>
          </a:xfrm>
          <a:prstGeom prst="rect">
            <a:avLst/>
          </a:prstGeom>
        </p:spPr>
        <p:txBody>
          <a:bodyPr anchor="ctr" anchorCtr="0">
            <a:noAutofit/>
          </a:bodyPr>
          <a:lstStyle>
            <a:lvl1pPr algn="ctr">
              <a:defRPr sz="4800" baseline="0">
                <a:solidFill>
                  <a:schemeClr val="bg1"/>
                </a:solidFill>
              </a:defRPr>
            </a:lvl1pPr>
          </a:lstStyle>
          <a:p>
            <a:r>
              <a:rPr lang="en-US" dirty="0"/>
              <a:t>Click to edit Master title style</a:t>
            </a:r>
            <a:endParaRPr lang="nl-NL" dirty="0"/>
          </a:p>
        </p:txBody>
      </p:sp>
      <p:sp>
        <p:nvSpPr>
          <p:cNvPr id="4" name="Slide Number Placeholder 3"/>
          <p:cNvSpPr>
            <a:spLocks noGrp="1"/>
          </p:cNvSpPr>
          <p:nvPr>
            <p:ph type="sldNum" sz="quarter" idx="12"/>
          </p:nvPr>
        </p:nvSpPr>
        <p:spPr/>
        <p:txBody>
          <a:bodyPr/>
          <a:lstStyle/>
          <a:p>
            <a:fld id="{0A297500-7527-634B-90F4-69D0994C32B4}" type="slidenum">
              <a:rPr lang="nl-NL" smtClean="0"/>
              <a:pPr/>
              <a:t>‹#›</a:t>
            </a:fld>
            <a:endParaRPr lang="nl-NL" dirty="0"/>
          </a:p>
        </p:txBody>
      </p:sp>
    </p:spTree>
    <p:extLst>
      <p:ext uri="{BB962C8B-B14F-4D97-AF65-F5344CB8AC3E}">
        <p14:creationId xmlns:p14="http://schemas.microsoft.com/office/powerpoint/2010/main" val="1378493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hthoek 6"/>
          <p:cNvSpPr/>
          <p:nvPr userDrawn="1"/>
        </p:nvSpPr>
        <p:spPr>
          <a:xfrm>
            <a:off x="-9331" y="6210000"/>
            <a:ext cx="9144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11" name="Tijdelijke aanduiding voor dianummer 5"/>
          <p:cNvSpPr>
            <a:spLocks noGrp="1"/>
          </p:cNvSpPr>
          <p:nvPr>
            <p:ph type="sldNum" sz="quarter" idx="4"/>
          </p:nvPr>
        </p:nvSpPr>
        <p:spPr>
          <a:xfrm>
            <a:off x="128134" y="6210000"/>
            <a:ext cx="648000" cy="648000"/>
          </a:xfrm>
          <a:prstGeom prst="rect">
            <a:avLst/>
          </a:prstGeom>
        </p:spPr>
        <p:txBody>
          <a:bodyPr vert="horz" lIns="0" tIns="0" rIns="0" bIns="0" rtlCol="0" anchor="ctr"/>
          <a:lstStyle>
            <a:lvl1pPr algn="l">
              <a:defRPr sz="1800" baseline="0">
                <a:solidFill>
                  <a:schemeClr val="bg1"/>
                </a:solidFill>
                <a:latin typeface="Arial" charset="0"/>
              </a:defRPr>
            </a:lvl1pPr>
          </a:lstStyle>
          <a:p>
            <a:fld id="{0A297500-7527-634B-90F4-69D0994C32B4}" type="slidenum">
              <a:rPr lang="nl-NL" smtClean="0"/>
              <a:pPr/>
              <a:t>‹#›</a:t>
            </a:fld>
            <a:endParaRPr lang="nl-NL" dirty="0"/>
          </a:p>
        </p:txBody>
      </p:sp>
      <p:pic>
        <p:nvPicPr>
          <p:cNvPr id="12" name="Afbeelding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93200" y="6353999"/>
            <a:ext cx="1008305" cy="360000"/>
          </a:xfrm>
          <a:prstGeom prst="rect">
            <a:avLst/>
          </a:prstGeom>
        </p:spPr>
      </p:pic>
      <p:sp>
        <p:nvSpPr>
          <p:cNvPr id="2" name="Title Placeholder 1"/>
          <p:cNvSpPr>
            <a:spLocks noGrp="1"/>
          </p:cNvSpPr>
          <p:nvPr>
            <p:ph type="title"/>
          </p:nvPr>
        </p:nvSpPr>
        <p:spPr>
          <a:xfrm>
            <a:off x="129305" y="70861"/>
            <a:ext cx="8885390" cy="1152000"/>
          </a:xfrm>
          <a:prstGeom prst="rect">
            <a:avLst/>
          </a:prstGeom>
        </p:spPr>
        <p:txBody>
          <a:bodyPr vert="horz" lIns="91440" tIns="45720" rIns="91440" bIns="45720" rtlCol="0" anchor="ctr">
            <a:normAutofit/>
          </a:bodyPr>
          <a:lstStyle/>
          <a:p>
            <a:r>
              <a:rPr lang="en-US" dirty="0"/>
              <a:t>Click to edit Master title style</a:t>
            </a:r>
            <a:endParaRPr lang="nl-NL" dirty="0"/>
          </a:p>
        </p:txBody>
      </p:sp>
      <p:sp>
        <p:nvSpPr>
          <p:cNvPr id="3" name="Text Placeholder 2"/>
          <p:cNvSpPr>
            <a:spLocks noGrp="1"/>
          </p:cNvSpPr>
          <p:nvPr>
            <p:ph type="body" idx="1"/>
          </p:nvPr>
        </p:nvSpPr>
        <p:spPr>
          <a:xfrm>
            <a:off x="129305" y="1294288"/>
            <a:ext cx="8885390" cy="485765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Tree>
    <p:extLst>
      <p:ext uri="{BB962C8B-B14F-4D97-AF65-F5344CB8AC3E}">
        <p14:creationId xmlns:p14="http://schemas.microsoft.com/office/powerpoint/2010/main" val="3324497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6" r:id="rId6"/>
  </p:sldLayoutIdLst>
  <p:hf hd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88000" indent="-288000" algn="l" defTabSz="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576000" indent="-288000" algn="l" defTabSz="288000" rtl="0" eaLnBrk="1" latinLnBrk="0" hangingPunct="1">
        <a:lnSpc>
          <a:spcPct val="100000"/>
        </a:lnSpc>
        <a:spcBef>
          <a:spcPts val="300"/>
        </a:spcBef>
        <a:spcAft>
          <a:spcPts val="300"/>
        </a:spcAft>
        <a:buFont typeface="Arial" panose="020B0604020202020204" pitchFamily="34" charset="0"/>
        <a:buChar char="•"/>
        <a:defRPr sz="2400" kern="1200">
          <a:solidFill>
            <a:schemeClr val="tx1"/>
          </a:solidFill>
          <a:latin typeface="+mn-lt"/>
          <a:ea typeface="+mn-ea"/>
          <a:cs typeface="+mn-cs"/>
        </a:defRPr>
      </a:lvl2pPr>
      <a:lvl3pPr marL="864000" indent="-288000" algn="l" defTabSz="288000" rtl="0" eaLnBrk="1" latinLnBrk="0" hangingPunct="1">
        <a:lnSpc>
          <a:spcPct val="100000"/>
        </a:lnSpc>
        <a:spcBef>
          <a:spcPts val="300"/>
        </a:spcBef>
        <a:spcAft>
          <a:spcPts val="300"/>
        </a:spcAft>
        <a:buFont typeface="Arial" panose="020B0604020202020204" pitchFamily="34" charset="0"/>
        <a:buChar char="•"/>
        <a:defRPr sz="2200" kern="1200">
          <a:solidFill>
            <a:schemeClr val="tx1"/>
          </a:solidFill>
          <a:latin typeface="+mn-lt"/>
          <a:ea typeface="+mn-ea"/>
          <a:cs typeface="+mn-cs"/>
        </a:defRPr>
      </a:lvl3pPr>
      <a:lvl4pPr marL="1152000" indent="-288000" algn="l" defTabSz="2880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4pPr>
      <a:lvl5pPr marL="1440000" indent="-288000" algn="l" defTabSz="288000" rtl="0" eaLnBrk="1" latinLnBrk="0" hangingPunct="1">
        <a:lnSpc>
          <a:spcPct val="100000"/>
        </a:lnSpc>
        <a:spcBef>
          <a:spcPts val="100"/>
        </a:spcBef>
        <a:spcAft>
          <a:spcPts val="1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16" userDrawn="1">
          <p15:clr>
            <a:srgbClr val="F26B43"/>
          </p15:clr>
        </p15:guide>
        <p15:guide id="2" pos="5397" userDrawn="1">
          <p15:clr>
            <a:srgbClr val="F26B43"/>
          </p15:clr>
        </p15:guide>
        <p15:guide id="3" orient="horz" pos="102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ucl.ac.uk/museums-static/digitalegypt/lahun/uc32159.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en.wikipedia.org/wiki/Nicole_Oresme#/media/File:Nicolas_d'Oresme_%E2%80%93_De_latitudinibus_formarum,_1486_%E2%80%93_BEIC_164981.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en.wikipedia.org/wiki/Nicole_Oresme#/media/File:Nicolas_d'Oresme_%E2%80%93_De_latitudinibus_formarum,_1486_%E2%80%93_BEIC_164981.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Jean_le_Rond_d%27Alembert#/media/File:Jean_Le_Rond_d'Alembert,_by_French_school.jpg"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Joseph_Fourier#/media/File:Fourier2_-_restoration1.jpg"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commons.wikimedia.org/wiki/Category:Peter_Gustav_Lejeune_Dirichlet#/media/File:Dirichlet.jpg"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2.xml.rels><?xml version="1.0" encoding="UTF-8" standalone="yes"?>
<Relationships xmlns="http://schemas.openxmlformats.org/package/2006/relationships"><Relationship Id="rId3" Type="http://schemas.openxmlformats.org/officeDocument/2006/relationships/hyperlink" Target="https://commons.wikimedia.org/wiki/Category:Peter_Gustav_Lejeune_Dirichlet#/media/File:Dirichlet.jpg" TargetMode="Externa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en.wikipedia.org/wiki/Nikolai_Lobachevsky#/media/File:Lobachevsky_03_crop.jp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fr.wikipedia.org/wiki/Henri_Poincar%C3%A9#/media/Fichier:Henri_Poincar%C3%A9-2.jp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en.wikipedia.org/wiki/Georg_Cantor#/media/File:Georg_Cantor_(Portr%C3%A4t).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en.wikipedia.org/wiki/Gottfried_Wilhelm_Leibniz#/media/File:Christoph_Bernhard_Francke_-_Bildnis_des_Philosophen_Leibniz_(ca._1695).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en.wikipedia.org/wiki/Leonhard_Euler#/media/File:Leonhard_Euler_-_edit1.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6000" y="1080000"/>
            <a:ext cx="8300714" cy="4024798"/>
          </a:xfrm>
        </p:spPr>
        <p:txBody>
          <a:bodyPr/>
          <a:lstStyle/>
          <a:p>
            <a:r>
              <a:rPr lang="nl-BE" dirty="0"/>
              <a:t>Geschiedenis en didactiek van het functiebegrip</a:t>
            </a:r>
          </a:p>
        </p:txBody>
      </p:sp>
      <p:sp>
        <p:nvSpPr>
          <p:cNvPr id="3" name="Text Placeholder 2"/>
          <p:cNvSpPr>
            <a:spLocks noGrp="1"/>
          </p:cNvSpPr>
          <p:nvPr>
            <p:ph type="subTitle" idx="1"/>
          </p:nvPr>
        </p:nvSpPr>
        <p:spPr/>
        <p:txBody>
          <a:bodyPr>
            <a:normAutofit lnSpcReduction="10000"/>
          </a:bodyPr>
          <a:lstStyle/>
          <a:p>
            <a:r>
              <a:rPr lang="nl-BE" dirty="0"/>
              <a:t>Johan Deprez</a:t>
            </a:r>
          </a:p>
          <a:p>
            <a:r>
              <a:rPr lang="nl-BE" dirty="0"/>
              <a:t>Leuven, verwendag vakmentoren wiskunde, 4/6/25</a:t>
            </a:r>
          </a:p>
        </p:txBody>
      </p:sp>
    </p:spTree>
    <p:extLst>
      <p:ext uri="{BB962C8B-B14F-4D97-AF65-F5344CB8AC3E}">
        <p14:creationId xmlns:p14="http://schemas.microsoft.com/office/powerpoint/2010/main" val="1606426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84F238-3B22-0BBE-92C8-F0D555213BBB}"/>
              </a:ext>
            </a:extLst>
          </p:cNvPr>
          <p:cNvSpPr>
            <a:spLocks noGrp="1"/>
          </p:cNvSpPr>
          <p:nvPr>
            <p:ph type="sldNum" sz="quarter" idx="12"/>
          </p:nvPr>
        </p:nvSpPr>
        <p:spPr/>
        <p:txBody>
          <a:bodyPr/>
          <a:lstStyle/>
          <a:p>
            <a:fld id="{0A297500-7527-634B-90F4-69D0994C32B4}" type="slidenum">
              <a:rPr lang="nl-NL" smtClean="0"/>
              <a:pPr/>
              <a:t>10</a:t>
            </a:fld>
            <a:endParaRPr lang="nl-NL" dirty="0"/>
          </a:p>
        </p:txBody>
      </p:sp>
      <p:sp>
        <p:nvSpPr>
          <p:cNvPr id="3" name="Content Placeholder 2">
            <a:extLst>
              <a:ext uri="{FF2B5EF4-FFF2-40B4-BE49-F238E27FC236}">
                <a16:creationId xmlns:a16="http://schemas.microsoft.com/office/drawing/2014/main" id="{652FBA37-9C8A-6274-700B-7786E548224D}"/>
              </a:ext>
            </a:extLst>
          </p:cNvPr>
          <p:cNvSpPr>
            <a:spLocks noGrp="1"/>
          </p:cNvSpPr>
          <p:nvPr>
            <p:ph sz="quarter" idx="13"/>
          </p:nvPr>
        </p:nvSpPr>
        <p:spPr/>
        <p:txBody>
          <a:bodyPr>
            <a:normAutofit fontScale="85000" lnSpcReduction="10000"/>
          </a:bodyPr>
          <a:lstStyle/>
          <a:p>
            <a:r>
              <a:rPr lang="nl-BE" dirty="0"/>
              <a:t>natuurwetenschappelijke revolutie</a:t>
            </a:r>
          </a:p>
          <a:p>
            <a:pPr lvl="1"/>
            <a:r>
              <a:rPr lang="nl-BE" dirty="0"/>
              <a:t>vanaf begin 17de eeuw</a:t>
            </a:r>
          </a:p>
          <a:p>
            <a:pPr lvl="1"/>
            <a:r>
              <a:rPr lang="nl-BE" dirty="0"/>
              <a:t>context: doorgeven van kennis uit het verleden wordt vervangen door het zelf uitvoeren van experimenten en het beschrijven van de bevindingen onder de vorm van natuurwetten in een wiskundige vorm</a:t>
            </a:r>
          </a:p>
          <a:p>
            <a:pPr lvl="1"/>
            <a:r>
              <a:rPr lang="en-US" dirty="0"/>
              <a:t>start met Galileo (1564-1642) and Kepler (1571-1630)</a:t>
            </a:r>
          </a:p>
          <a:p>
            <a:pPr lvl="1"/>
            <a:r>
              <a:rPr lang="nl-BE" dirty="0"/>
              <a:t>vooral in de fysica en sterrenkunde nood aan wiskundige beschrijving van verbanden tussen grootheden</a:t>
            </a:r>
          </a:p>
          <a:p>
            <a:r>
              <a:rPr lang="nl-BE" dirty="0"/>
              <a:t>ontwikkeling van notatie in de algebra</a:t>
            </a:r>
          </a:p>
          <a:p>
            <a:pPr lvl="1"/>
            <a:r>
              <a:rPr lang="nl-BE" dirty="0"/>
              <a:t>van grotendeels verbaal naar meer en meer symbolisch</a:t>
            </a:r>
          </a:p>
          <a:p>
            <a:pPr lvl="1"/>
            <a:r>
              <a:rPr lang="nl-BE" dirty="0"/>
              <a:t>maakte het mogelijk om veel informatie op een compacte manier voor te stellen</a:t>
            </a:r>
          </a:p>
          <a:p>
            <a:pPr lvl="1"/>
            <a:r>
              <a:rPr lang="nl-BE" dirty="0"/>
              <a:t>belangrijke rol voor </a:t>
            </a:r>
            <a:r>
              <a:rPr lang="nl-BE" dirty="0" err="1"/>
              <a:t>Viète</a:t>
            </a:r>
            <a:r>
              <a:rPr lang="nl-BE" dirty="0"/>
              <a:t> (1540-1603)</a:t>
            </a:r>
          </a:p>
        </p:txBody>
      </p:sp>
      <p:sp>
        <p:nvSpPr>
          <p:cNvPr id="4" name="Title 3">
            <a:extLst>
              <a:ext uri="{FF2B5EF4-FFF2-40B4-BE49-F238E27FC236}">
                <a16:creationId xmlns:a16="http://schemas.microsoft.com/office/drawing/2014/main" id="{E36C8915-9DA2-0777-AC38-DABABEEC42E1}"/>
              </a:ext>
            </a:extLst>
          </p:cNvPr>
          <p:cNvSpPr>
            <a:spLocks noGrp="1"/>
          </p:cNvSpPr>
          <p:nvPr>
            <p:ph type="title"/>
          </p:nvPr>
        </p:nvSpPr>
        <p:spPr/>
        <p:txBody>
          <a:bodyPr>
            <a:normAutofit/>
          </a:bodyPr>
          <a:lstStyle/>
          <a:p>
            <a:r>
              <a:rPr lang="nl-BE" dirty="0"/>
              <a:t>Waarom in deze periode?</a:t>
            </a:r>
          </a:p>
        </p:txBody>
      </p:sp>
    </p:spTree>
    <p:extLst>
      <p:ext uri="{BB962C8B-B14F-4D97-AF65-F5344CB8AC3E}">
        <p14:creationId xmlns:p14="http://schemas.microsoft.com/office/powerpoint/2010/main" val="298270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84F238-3B22-0BBE-92C8-F0D555213BBB}"/>
              </a:ext>
            </a:extLst>
          </p:cNvPr>
          <p:cNvSpPr>
            <a:spLocks noGrp="1"/>
          </p:cNvSpPr>
          <p:nvPr>
            <p:ph type="sldNum" sz="quarter" idx="12"/>
          </p:nvPr>
        </p:nvSpPr>
        <p:spPr/>
        <p:txBody>
          <a:bodyPr/>
          <a:lstStyle/>
          <a:p>
            <a:fld id="{0A297500-7527-634B-90F4-69D0994C32B4}" type="slidenum">
              <a:rPr lang="nl-NL" smtClean="0"/>
              <a:pPr/>
              <a:t>11</a:t>
            </a:fld>
            <a:endParaRPr lang="nl-N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2FBA37-9C8A-6274-700B-7786E548224D}"/>
                  </a:ext>
                </a:extLst>
              </p:cNvPr>
              <p:cNvSpPr>
                <a:spLocks noGrp="1"/>
              </p:cNvSpPr>
              <p:nvPr>
                <p:ph sz="quarter" idx="13"/>
              </p:nvPr>
            </p:nvSpPr>
            <p:spPr/>
            <p:txBody>
              <a:bodyPr>
                <a:normAutofit fontScale="92500" lnSpcReduction="20000"/>
              </a:bodyPr>
              <a:lstStyle/>
              <a:p>
                <a:r>
                  <a:rPr lang="nl-BE" dirty="0"/>
                  <a:t>‘uitvinding’ van de analytische meetkunde en de calculus</a:t>
                </a:r>
              </a:p>
              <a:p>
                <a:pPr lvl="1"/>
                <a:r>
                  <a:rPr lang="nl-BE" dirty="0"/>
                  <a:t>context: verschuiving van het synthetische denken (met grote aandacht voor grondslagen en rigoureuze opbouw) naar meer analytische denken (probleemoplossend, hoe vinden we oplossingen?)</a:t>
                </a:r>
              </a:p>
              <a:p>
                <a:pPr lvl="1"/>
                <a:r>
                  <a:rPr lang="nl-BE" dirty="0"/>
                  <a:t>Descartes en Fermat, Leibniz en Newton</a:t>
                </a:r>
              </a:p>
              <a:p>
                <a:pPr lvl="1"/>
                <a:r>
                  <a:rPr lang="nl-BE" dirty="0"/>
                  <a:t>Descartes (1637) ‘La Géométrie’</a:t>
                </a:r>
              </a:p>
              <a:p>
                <a:pPr marL="864000" lvl="3" indent="0">
                  <a:buNone/>
                </a:pPr>
                <a:r>
                  <a:rPr lang="nl-BE" dirty="0"/>
                  <a:t>“</a:t>
                </a:r>
                <a:r>
                  <a:rPr lang="nl-BE" dirty="0" err="1"/>
                  <a:t>If</a:t>
                </a:r>
                <a:r>
                  <a:rPr lang="nl-BE" dirty="0"/>
                  <a:t> </a:t>
                </a:r>
                <a:r>
                  <a:rPr lang="nl-BE" dirty="0" err="1"/>
                  <a:t>then</a:t>
                </a:r>
                <a:r>
                  <a:rPr lang="nl-BE" dirty="0"/>
                  <a:t> we </a:t>
                </a:r>
                <a:r>
                  <a:rPr lang="nl-BE" dirty="0" err="1"/>
                  <a:t>should</a:t>
                </a:r>
                <a:r>
                  <a:rPr lang="nl-BE" dirty="0"/>
                  <a:t> take </a:t>
                </a:r>
                <a:r>
                  <a:rPr lang="nl-BE" dirty="0" err="1"/>
                  <a:t>successively</a:t>
                </a:r>
                <a:r>
                  <a:rPr lang="nl-BE" dirty="0"/>
                  <a:t> </a:t>
                </a:r>
                <a:r>
                  <a:rPr lang="nl-BE" dirty="0" err="1"/>
                  <a:t>an</a:t>
                </a:r>
                <a:r>
                  <a:rPr lang="nl-BE" dirty="0"/>
                  <a:t> </a:t>
                </a:r>
                <a:r>
                  <a:rPr lang="nl-BE" dirty="0" err="1"/>
                  <a:t>infinte</a:t>
                </a:r>
                <a:r>
                  <a:rPr lang="nl-BE" dirty="0"/>
                  <a:t> </a:t>
                </a:r>
                <a:r>
                  <a:rPr lang="nl-BE" dirty="0" err="1"/>
                  <a:t>number</a:t>
                </a:r>
                <a:r>
                  <a:rPr lang="nl-BE" dirty="0"/>
                  <a:t> of different </a:t>
                </a:r>
                <a:r>
                  <a:rPr lang="nl-BE" dirty="0" err="1"/>
                  <a:t>values</a:t>
                </a:r>
                <a:r>
                  <a:rPr lang="nl-BE" dirty="0"/>
                  <a:t> </a:t>
                </a:r>
                <a:r>
                  <a:rPr lang="nl-BE" dirty="0" err="1"/>
                  <a:t>for</a:t>
                </a:r>
                <a:r>
                  <a:rPr lang="nl-BE" dirty="0"/>
                  <a:t> the line </a:t>
                </a:r>
                <a14:m>
                  <m:oMath xmlns:m="http://schemas.openxmlformats.org/officeDocument/2006/math">
                    <m:r>
                      <a:rPr lang="nl-BE" b="0" i="1" smtClean="0">
                        <a:latin typeface="Cambria Math" panose="02040503050406030204" pitchFamily="18" charset="0"/>
                      </a:rPr>
                      <m:t>𝑦</m:t>
                    </m:r>
                  </m:oMath>
                </a14:m>
                <a:r>
                  <a:rPr lang="nl-BE" dirty="0"/>
                  <a:t>, we </a:t>
                </a:r>
                <a:r>
                  <a:rPr lang="nl-BE" dirty="0" err="1"/>
                  <a:t>should</a:t>
                </a:r>
                <a:r>
                  <a:rPr lang="nl-BE" dirty="0"/>
                  <a:t> </a:t>
                </a:r>
                <a:r>
                  <a:rPr lang="nl-BE" dirty="0" err="1"/>
                  <a:t>obtain</a:t>
                </a:r>
                <a:r>
                  <a:rPr lang="nl-BE" dirty="0"/>
                  <a:t> </a:t>
                </a:r>
                <a:r>
                  <a:rPr lang="nl-BE" dirty="0" err="1"/>
                  <a:t>an</a:t>
                </a:r>
                <a:r>
                  <a:rPr lang="nl-BE" dirty="0"/>
                  <a:t> </a:t>
                </a:r>
                <a:r>
                  <a:rPr lang="nl-BE" dirty="0" err="1"/>
                  <a:t>infinte</a:t>
                </a:r>
                <a:r>
                  <a:rPr lang="nl-BE" dirty="0"/>
                  <a:t> </a:t>
                </a:r>
                <a:r>
                  <a:rPr lang="nl-BE" dirty="0" err="1"/>
                  <a:t>number</a:t>
                </a:r>
                <a:r>
                  <a:rPr lang="nl-BE" dirty="0"/>
                  <a:t> of </a:t>
                </a:r>
                <a:r>
                  <a:rPr lang="nl-BE" dirty="0" err="1"/>
                  <a:t>values</a:t>
                </a:r>
                <a:r>
                  <a:rPr lang="nl-BE" dirty="0"/>
                  <a:t> </a:t>
                </a:r>
                <a:r>
                  <a:rPr lang="nl-BE" dirty="0" err="1"/>
                  <a:t>for</a:t>
                </a:r>
                <a:r>
                  <a:rPr lang="nl-BE" dirty="0"/>
                  <a:t> the line </a:t>
                </a:r>
                <a14:m>
                  <m:oMath xmlns:m="http://schemas.openxmlformats.org/officeDocument/2006/math">
                    <m:r>
                      <a:rPr lang="nl-BE" b="0" i="1" smtClean="0">
                        <a:latin typeface="Cambria Math" panose="02040503050406030204" pitchFamily="18" charset="0"/>
                      </a:rPr>
                      <m:t>𝑥</m:t>
                    </m:r>
                  </m:oMath>
                </a14:m>
                <a:r>
                  <a:rPr lang="nl-BE" dirty="0"/>
                  <a:t>, and </a:t>
                </a:r>
                <a:r>
                  <a:rPr lang="nl-BE" dirty="0" err="1"/>
                  <a:t>therefore</a:t>
                </a:r>
                <a:r>
                  <a:rPr lang="nl-BE" dirty="0"/>
                  <a:t> </a:t>
                </a:r>
                <a:r>
                  <a:rPr lang="nl-BE" dirty="0" err="1"/>
                  <a:t>an</a:t>
                </a:r>
                <a:r>
                  <a:rPr lang="nl-BE" dirty="0"/>
                  <a:t> </a:t>
                </a:r>
                <a:r>
                  <a:rPr lang="nl-BE" dirty="0" err="1"/>
                  <a:t>infinity</a:t>
                </a:r>
                <a:r>
                  <a:rPr lang="nl-BE" dirty="0"/>
                  <a:t> of different points”</a:t>
                </a:r>
                <a:endParaRPr lang="en-US" dirty="0"/>
              </a:p>
              <a:p>
                <a:pPr lvl="1"/>
                <a:r>
                  <a:rPr lang="nl-BE" dirty="0"/>
                  <a:t>Newton</a:t>
                </a:r>
              </a:p>
              <a:p>
                <a:pPr lvl="2"/>
                <a:r>
                  <a:rPr lang="nl-BE" dirty="0" err="1"/>
                  <a:t>fluent</a:t>
                </a:r>
                <a:r>
                  <a:rPr lang="nl-BE" dirty="0"/>
                  <a:t> = </a:t>
                </a:r>
                <a:r>
                  <a:rPr lang="nl-BE" dirty="0" err="1"/>
                  <a:t>continuously</a:t>
                </a:r>
                <a:r>
                  <a:rPr lang="nl-BE" dirty="0"/>
                  <a:t> </a:t>
                </a:r>
                <a:r>
                  <a:rPr lang="nl-BE" dirty="0" err="1"/>
                  <a:t>flowing</a:t>
                </a:r>
                <a:r>
                  <a:rPr lang="nl-BE" dirty="0"/>
                  <a:t> </a:t>
                </a:r>
                <a:r>
                  <a:rPr lang="nl-BE" dirty="0" err="1"/>
                  <a:t>quantity</a:t>
                </a:r>
                <a:endParaRPr lang="nl-BE" dirty="0"/>
              </a:p>
              <a:p>
                <a:pPr lvl="2"/>
                <a:r>
                  <a:rPr lang="nl-BE" dirty="0"/>
                  <a:t>… in de rol van onafhankelijke veranderlijke = </a:t>
                </a:r>
                <a:r>
                  <a:rPr lang="nl-BE" dirty="0" err="1"/>
                  <a:t>quantitas</a:t>
                </a:r>
                <a:r>
                  <a:rPr lang="nl-BE" dirty="0"/>
                  <a:t> </a:t>
                </a:r>
                <a:r>
                  <a:rPr lang="nl-BE" dirty="0" err="1"/>
                  <a:t>correlata</a:t>
                </a:r>
                <a:endParaRPr lang="nl-BE" dirty="0"/>
              </a:p>
              <a:p>
                <a:pPr lvl="2"/>
                <a:r>
                  <a:rPr lang="nl-BE" dirty="0"/>
                  <a:t>… in de rol van afhankelijke veranderlijke = </a:t>
                </a:r>
                <a:r>
                  <a:rPr lang="nl-BE" dirty="0" err="1"/>
                  <a:t>quantitas</a:t>
                </a:r>
                <a:r>
                  <a:rPr lang="nl-BE" dirty="0"/>
                  <a:t> </a:t>
                </a:r>
                <a:r>
                  <a:rPr lang="nl-BE" dirty="0" err="1"/>
                  <a:t>relata</a:t>
                </a:r>
                <a:endParaRPr lang="en-US" dirty="0">
                  <a:sym typeface="Wingdings" panose="05000000000000000000" pitchFamily="2" charset="2"/>
                </a:endParaRPr>
              </a:p>
            </p:txBody>
          </p:sp>
        </mc:Choice>
        <mc:Fallback xmlns="">
          <p:sp>
            <p:nvSpPr>
              <p:cNvPr id="3" name="Content Placeholder 2">
                <a:extLst>
                  <a:ext uri="{FF2B5EF4-FFF2-40B4-BE49-F238E27FC236}">
                    <a16:creationId xmlns:a16="http://schemas.microsoft.com/office/drawing/2014/main" id="{652FBA37-9C8A-6274-700B-7786E548224D}"/>
                  </a:ext>
                </a:extLst>
              </p:cNvPr>
              <p:cNvSpPr>
                <a:spLocks noGrp="1" noRot="1" noChangeAspect="1" noMove="1" noResize="1" noEditPoints="1" noAdjustHandles="1" noChangeArrowheads="1" noChangeShapeType="1" noTextEdit="1"/>
              </p:cNvSpPr>
              <p:nvPr>
                <p:ph sz="quarter" idx="13"/>
              </p:nvPr>
            </p:nvSpPr>
            <p:spPr>
              <a:blipFill>
                <a:blip r:embed="rId2"/>
                <a:stretch>
                  <a:fillRect l="-1029" t="-2750" r="-137"/>
                </a:stretch>
              </a:blipFill>
            </p:spPr>
            <p:txBody>
              <a:bodyPr/>
              <a:lstStyle/>
              <a:p>
                <a:r>
                  <a:rPr lang="nl-BE">
                    <a:noFill/>
                  </a:rPr>
                  <a:t> </a:t>
                </a:r>
              </a:p>
            </p:txBody>
          </p:sp>
        </mc:Fallback>
      </mc:AlternateContent>
      <p:sp>
        <p:nvSpPr>
          <p:cNvPr id="4" name="Title 3">
            <a:extLst>
              <a:ext uri="{FF2B5EF4-FFF2-40B4-BE49-F238E27FC236}">
                <a16:creationId xmlns:a16="http://schemas.microsoft.com/office/drawing/2014/main" id="{E36C8915-9DA2-0777-AC38-DABABEEC42E1}"/>
              </a:ext>
            </a:extLst>
          </p:cNvPr>
          <p:cNvSpPr>
            <a:spLocks noGrp="1"/>
          </p:cNvSpPr>
          <p:nvPr>
            <p:ph type="title"/>
          </p:nvPr>
        </p:nvSpPr>
        <p:spPr/>
        <p:txBody>
          <a:bodyPr>
            <a:normAutofit/>
          </a:bodyPr>
          <a:lstStyle/>
          <a:p>
            <a:r>
              <a:rPr lang="nl-BE" dirty="0"/>
              <a:t>Waarom in deze periode?</a:t>
            </a:r>
          </a:p>
        </p:txBody>
      </p:sp>
    </p:spTree>
    <p:extLst>
      <p:ext uri="{BB962C8B-B14F-4D97-AF65-F5344CB8AC3E}">
        <p14:creationId xmlns:p14="http://schemas.microsoft.com/office/powerpoint/2010/main" val="181704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84F238-3B22-0BBE-92C8-F0D555213BBB}"/>
              </a:ext>
            </a:extLst>
          </p:cNvPr>
          <p:cNvSpPr>
            <a:spLocks noGrp="1"/>
          </p:cNvSpPr>
          <p:nvPr>
            <p:ph type="sldNum" sz="quarter" idx="12"/>
          </p:nvPr>
        </p:nvSpPr>
        <p:spPr/>
        <p:txBody>
          <a:bodyPr/>
          <a:lstStyle/>
          <a:p>
            <a:fld id="{0A297500-7527-634B-90F4-69D0994C32B4}" type="slidenum">
              <a:rPr lang="nl-NL" smtClean="0"/>
              <a:pPr/>
              <a:t>12</a:t>
            </a:fld>
            <a:endParaRPr lang="nl-NL" dirty="0"/>
          </a:p>
        </p:txBody>
      </p:sp>
      <p:sp>
        <p:nvSpPr>
          <p:cNvPr id="3" name="Content Placeholder 2">
            <a:extLst>
              <a:ext uri="{FF2B5EF4-FFF2-40B4-BE49-F238E27FC236}">
                <a16:creationId xmlns:a16="http://schemas.microsoft.com/office/drawing/2014/main" id="{652FBA37-9C8A-6274-700B-7786E548224D}"/>
              </a:ext>
            </a:extLst>
          </p:cNvPr>
          <p:cNvSpPr>
            <a:spLocks noGrp="1"/>
          </p:cNvSpPr>
          <p:nvPr>
            <p:ph sz="quarter" idx="13"/>
          </p:nvPr>
        </p:nvSpPr>
        <p:spPr/>
        <p:txBody>
          <a:bodyPr>
            <a:normAutofit fontScale="85000" lnSpcReduction="20000"/>
          </a:bodyPr>
          <a:lstStyle/>
          <a:p>
            <a:r>
              <a:rPr lang="nl-BE" dirty="0">
                <a:sym typeface="Wingdings" panose="05000000000000000000" pitchFamily="2" charset="2"/>
              </a:rPr>
              <a:t>sterke focus op de vergelijking van de functie</a:t>
            </a:r>
          </a:p>
          <a:p>
            <a:pPr lvl="1"/>
            <a:r>
              <a:rPr lang="nl-BE" dirty="0">
                <a:sym typeface="Wingdings" panose="05000000000000000000" pitchFamily="2" charset="2"/>
              </a:rPr>
              <a:t>dus geen tabellen en grafieken</a:t>
            </a:r>
          </a:p>
          <a:p>
            <a:pPr lvl="1"/>
            <a:r>
              <a:rPr lang="nl-BE" dirty="0">
                <a:sym typeface="Wingdings" panose="05000000000000000000" pitchFamily="2" charset="2"/>
              </a:rPr>
              <a:t>(wel meetkundige oorsprong)</a:t>
            </a:r>
          </a:p>
          <a:p>
            <a:r>
              <a:rPr lang="nl-BE" dirty="0">
                <a:sym typeface="Wingdings" panose="05000000000000000000" pitchFamily="2" charset="2"/>
              </a:rPr>
              <a:t>is een constante een functie?</a:t>
            </a:r>
          </a:p>
          <a:p>
            <a:pPr lvl="1"/>
            <a:r>
              <a:rPr lang="nl-BE" dirty="0">
                <a:sym typeface="Wingdings" panose="05000000000000000000" pitchFamily="2" charset="2"/>
              </a:rPr>
              <a:t>niet voor Euler!</a:t>
            </a:r>
          </a:p>
          <a:p>
            <a:pPr lvl="1"/>
            <a:r>
              <a:rPr lang="nl-BE" dirty="0">
                <a:sym typeface="Wingdings" panose="05000000000000000000" pitchFamily="2" charset="2"/>
              </a:rPr>
              <a:t>‘constante functie’ staat in zekere zin haaks op wat we spontaan onder ‘functie’ verstaan</a:t>
            </a:r>
          </a:p>
          <a:p>
            <a:pPr lvl="1"/>
            <a:r>
              <a:rPr lang="nl-BE" dirty="0">
                <a:sym typeface="Wingdings" panose="05000000000000000000" pitchFamily="2" charset="2"/>
              </a:rPr>
              <a:t>vergelijkbaar met de historisch lastige omgang met 0 als getal</a:t>
            </a:r>
          </a:p>
          <a:p>
            <a:pPr lvl="1"/>
            <a:r>
              <a:rPr lang="nl-BE" dirty="0">
                <a:sym typeface="Wingdings" panose="05000000000000000000" pitchFamily="2" charset="2"/>
              </a:rPr>
              <a:t>grensgevallen liggen moeilijk! </a:t>
            </a:r>
          </a:p>
          <a:p>
            <a:r>
              <a:rPr lang="nl-BE" dirty="0"/>
              <a:t>uniciteit van het beeld</a:t>
            </a:r>
          </a:p>
          <a:p>
            <a:pPr lvl="1"/>
            <a:r>
              <a:rPr lang="nl-BE" dirty="0"/>
              <a:t>niet bij Euler!</a:t>
            </a:r>
          </a:p>
          <a:p>
            <a:pPr lvl="1"/>
            <a:r>
              <a:rPr lang="nl-BE" dirty="0"/>
              <a:t>geen scherp onderscheid tussen functie en (wat later) relatie (genoemd wordt)</a:t>
            </a:r>
          </a:p>
        </p:txBody>
      </p:sp>
      <p:sp>
        <p:nvSpPr>
          <p:cNvPr id="4" name="Title 3">
            <a:extLst>
              <a:ext uri="{FF2B5EF4-FFF2-40B4-BE49-F238E27FC236}">
                <a16:creationId xmlns:a16="http://schemas.microsoft.com/office/drawing/2014/main" id="{E36C8915-9DA2-0777-AC38-DABABEEC42E1}"/>
              </a:ext>
            </a:extLst>
          </p:cNvPr>
          <p:cNvSpPr>
            <a:spLocks noGrp="1"/>
          </p:cNvSpPr>
          <p:nvPr>
            <p:ph type="title"/>
          </p:nvPr>
        </p:nvSpPr>
        <p:spPr/>
        <p:txBody>
          <a:bodyPr>
            <a:normAutofit/>
          </a:bodyPr>
          <a:lstStyle/>
          <a:p>
            <a:r>
              <a:rPr lang="nl-BE" dirty="0"/>
              <a:t>Met een didactische bril…</a:t>
            </a:r>
          </a:p>
        </p:txBody>
      </p:sp>
    </p:spTree>
    <p:extLst>
      <p:ext uri="{BB962C8B-B14F-4D97-AF65-F5344CB8AC3E}">
        <p14:creationId xmlns:p14="http://schemas.microsoft.com/office/powerpoint/2010/main" val="316462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84F238-3B22-0BBE-92C8-F0D555213BBB}"/>
              </a:ext>
            </a:extLst>
          </p:cNvPr>
          <p:cNvSpPr>
            <a:spLocks noGrp="1"/>
          </p:cNvSpPr>
          <p:nvPr>
            <p:ph type="sldNum" sz="quarter" idx="12"/>
          </p:nvPr>
        </p:nvSpPr>
        <p:spPr/>
        <p:txBody>
          <a:bodyPr/>
          <a:lstStyle/>
          <a:p>
            <a:fld id="{0A297500-7527-634B-90F4-69D0994C32B4}" type="slidenum">
              <a:rPr lang="nl-NL" smtClean="0"/>
              <a:pPr/>
              <a:t>13</a:t>
            </a:fld>
            <a:endParaRPr lang="nl-N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2FBA37-9C8A-6274-700B-7786E548224D}"/>
                  </a:ext>
                </a:extLst>
              </p:cNvPr>
              <p:cNvSpPr>
                <a:spLocks noGrp="1"/>
              </p:cNvSpPr>
              <p:nvPr>
                <p:ph sz="quarter" idx="13"/>
              </p:nvPr>
            </p:nvSpPr>
            <p:spPr/>
            <p:txBody>
              <a:bodyPr>
                <a:normAutofit fontScale="92500" lnSpcReduction="10000"/>
              </a:bodyPr>
              <a:lstStyle/>
              <a:p>
                <a:r>
                  <a:rPr lang="nl-BE" dirty="0"/>
                  <a:t>functie is een nieuwe variabele die opgebouwd wordt met de onafhankelijke variabele</a:t>
                </a:r>
              </a:p>
              <a:p>
                <a:pPr lvl="1"/>
                <a:r>
                  <a:rPr lang="nl-BE" dirty="0"/>
                  <a:t>eerste element: functie is een variabele (anders dan nu!)</a:t>
                </a:r>
              </a:p>
              <a:p>
                <a:pPr lvl="1"/>
                <a:r>
                  <a:rPr lang="nl-BE" dirty="0"/>
                  <a:t>tweede element: de nieuwe variabele wordt opgebouwd met de onafhankelijke variabele (anders dan in natuurwetenschappen)</a:t>
                </a:r>
              </a:p>
              <a:p>
                <a:pPr lvl="1"/>
                <a:r>
                  <a:rPr lang="nl-BE" dirty="0">
                    <a:sym typeface="Wingdings" panose="05000000000000000000" pitchFamily="2" charset="2"/>
                  </a:rPr>
                  <a:t>zie ook de notatie: </a:t>
                </a:r>
                <a14:m>
                  <m:oMath xmlns:m="http://schemas.openxmlformats.org/officeDocument/2006/math">
                    <m:r>
                      <a:rPr lang="nl-BE" b="0" i="1" smtClean="0">
                        <a:latin typeface="Cambria Math" panose="02040503050406030204" pitchFamily="18" charset="0"/>
                        <a:sym typeface="Wingdings" panose="05000000000000000000" pitchFamily="2" charset="2"/>
                      </a:rPr>
                      <m:t>𝑥</m:t>
                    </m:r>
                  </m:oMath>
                </a14:m>
                <a:r>
                  <a:rPr lang="nl-BE" dirty="0">
                    <a:sym typeface="Wingdings" panose="05000000000000000000" pitchFamily="2" charset="2"/>
                  </a:rPr>
                  <a:t> en </a:t>
                </a:r>
                <a14:m>
                  <m:oMath xmlns:m="http://schemas.openxmlformats.org/officeDocument/2006/math">
                    <m:r>
                      <a:rPr lang="nl-BE" b="0" i="1" smtClean="0">
                        <a:latin typeface="Cambria Math" panose="02040503050406030204" pitchFamily="18" charset="0"/>
                        <a:sym typeface="Wingdings" panose="05000000000000000000" pitchFamily="2" charset="2"/>
                      </a:rPr>
                      <m:t>𝑓</m:t>
                    </m:r>
                    <m:r>
                      <a:rPr lang="nl-BE" b="0" i="1" smtClean="0">
                        <a:latin typeface="Cambria Math" panose="02040503050406030204" pitchFamily="18" charset="0"/>
                        <a:sym typeface="Wingdings" panose="05000000000000000000" pitchFamily="2" charset="2"/>
                      </a:rPr>
                      <m:t>(</m:t>
                    </m:r>
                    <m:r>
                      <a:rPr lang="nl-BE" b="0" i="1" smtClean="0">
                        <a:latin typeface="Cambria Math" panose="02040503050406030204" pitchFamily="18" charset="0"/>
                        <a:sym typeface="Wingdings" panose="05000000000000000000" pitchFamily="2" charset="2"/>
                      </a:rPr>
                      <m:t>𝑥</m:t>
                    </m:r>
                    <m:r>
                      <a:rPr lang="nl-BE" b="0" i="1" smtClean="0">
                        <a:latin typeface="Cambria Math" panose="02040503050406030204" pitchFamily="18" charset="0"/>
                        <a:sym typeface="Wingdings" panose="05000000000000000000" pitchFamily="2" charset="2"/>
                      </a:rPr>
                      <m:t>)</m:t>
                    </m:r>
                  </m:oMath>
                </a14:m>
                <a:endParaRPr lang="nl-BE" dirty="0">
                  <a:sym typeface="Wingdings" panose="05000000000000000000" pitchFamily="2" charset="2"/>
                </a:endParaRPr>
              </a:p>
              <a:p>
                <a:r>
                  <a:rPr lang="nl-BE" dirty="0"/>
                  <a:t>twee manieren om naar functies te kijken</a:t>
                </a:r>
              </a:p>
              <a:p>
                <a:pPr lvl="1"/>
                <a:r>
                  <a:rPr lang="nl-BE" dirty="0">
                    <a:sym typeface="Wingdings" panose="05000000000000000000" pitchFamily="2" charset="2"/>
                  </a:rPr>
                  <a:t>tweede element sluit aan bij ‘input-output-model’ van een functie</a:t>
                </a:r>
              </a:p>
              <a:p>
                <a:pPr lvl="1"/>
                <a:r>
                  <a:rPr lang="nl-BE" dirty="0">
                    <a:sym typeface="Wingdings" panose="05000000000000000000" pitchFamily="2" charset="2"/>
                  </a:rPr>
                  <a:t>… sluit minder duidelijk aan bij het ‘covariatie-model’ van een functie (variabelen </a:t>
                </a:r>
                <a14:m>
                  <m:oMath xmlns:m="http://schemas.openxmlformats.org/officeDocument/2006/math">
                    <m:r>
                      <a:rPr lang="nl-BE" b="0" i="1" smtClean="0">
                        <a:latin typeface="Cambria Math" panose="02040503050406030204" pitchFamily="18" charset="0"/>
                        <a:sym typeface="Wingdings" panose="05000000000000000000" pitchFamily="2" charset="2"/>
                      </a:rPr>
                      <m:t>𝑥</m:t>
                    </m:r>
                  </m:oMath>
                </a14:m>
                <a:r>
                  <a:rPr lang="nl-BE" dirty="0">
                    <a:sym typeface="Wingdings" panose="05000000000000000000" pitchFamily="2" charset="2"/>
                  </a:rPr>
                  <a:t> en </a:t>
                </a:r>
                <a14:m>
                  <m:oMath xmlns:m="http://schemas.openxmlformats.org/officeDocument/2006/math">
                    <m:r>
                      <a:rPr lang="nl-BE" b="0" i="1" smtClean="0">
                        <a:latin typeface="Cambria Math" panose="02040503050406030204" pitchFamily="18" charset="0"/>
                        <a:sym typeface="Wingdings" panose="05000000000000000000" pitchFamily="2" charset="2"/>
                      </a:rPr>
                      <m:t>𝑦</m:t>
                    </m:r>
                  </m:oMath>
                </a14:m>
                <a:r>
                  <a:rPr lang="nl-BE" dirty="0">
                    <a:sym typeface="Wingdings" panose="05000000000000000000" pitchFamily="2" charset="2"/>
                  </a:rPr>
                  <a:t> variëren samen) zoals dat in de natuurwetenschappen (en andere toepassingsgebieden) dominant is</a:t>
                </a:r>
              </a:p>
            </p:txBody>
          </p:sp>
        </mc:Choice>
        <mc:Fallback xmlns="">
          <p:sp>
            <p:nvSpPr>
              <p:cNvPr id="3" name="Content Placeholder 2">
                <a:extLst>
                  <a:ext uri="{FF2B5EF4-FFF2-40B4-BE49-F238E27FC236}">
                    <a16:creationId xmlns:a16="http://schemas.microsoft.com/office/drawing/2014/main" id="{652FBA37-9C8A-6274-700B-7786E548224D}"/>
                  </a:ext>
                </a:extLst>
              </p:cNvPr>
              <p:cNvSpPr>
                <a:spLocks noGrp="1" noRot="1" noChangeAspect="1" noMove="1" noResize="1" noEditPoints="1" noAdjustHandles="1" noChangeArrowheads="1" noChangeShapeType="1" noTextEdit="1"/>
              </p:cNvSpPr>
              <p:nvPr>
                <p:ph sz="quarter" idx="13"/>
              </p:nvPr>
            </p:nvSpPr>
            <p:spPr>
              <a:blipFill>
                <a:blip r:embed="rId2"/>
                <a:stretch>
                  <a:fillRect l="-1029" t="-2000" r="-2058"/>
                </a:stretch>
              </a:blipFill>
            </p:spPr>
            <p:txBody>
              <a:bodyPr/>
              <a:lstStyle/>
              <a:p>
                <a:r>
                  <a:rPr lang="nl-BE">
                    <a:noFill/>
                  </a:rPr>
                  <a:t> </a:t>
                </a:r>
              </a:p>
            </p:txBody>
          </p:sp>
        </mc:Fallback>
      </mc:AlternateContent>
      <p:sp>
        <p:nvSpPr>
          <p:cNvPr id="4" name="Title 3">
            <a:extLst>
              <a:ext uri="{FF2B5EF4-FFF2-40B4-BE49-F238E27FC236}">
                <a16:creationId xmlns:a16="http://schemas.microsoft.com/office/drawing/2014/main" id="{E36C8915-9DA2-0777-AC38-DABABEEC42E1}"/>
              </a:ext>
            </a:extLst>
          </p:cNvPr>
          <p:cNvSpPr>
            <a:spLocks noGrp="1"/>
          </p:cNvSpPr>
          <p:nvPr>
            <p:ph type="title"/>
          </p:nvPr>
        </p:nvSpPr>
        <p:spPr/>
        <p:txBody>
          <a:bodyPr>
            <a:normAutofit/>
          </a:bodyPr>
          <a:lstStyle/>
          <a:p>
            <a:r>
              <a:rPr lang="nl-BE" dirty="0"/>
              <a:t>Met een didactische bril…</a:t>
            </a:r>
          </a:p>
        </p:txBody>
      </p:sp>
    </p:spTree>
    <p:extLst>
      <p:ext uri="{BB962C8B-B14F-4D97-AF65-F5344CB8AC3E}">
        <p14:creationId xmlns:p14="http://schemas.microsoft.com/office/powerpoint/2010/main" val="34990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84F238-3B22-0BBE-92C8-F0D555213BBB}"/>
              </a:ext>
            </a:extLst>
          </p:cNvPr>
          <p:cNvSpPr>
            <a:spLocks noGrp="1"/>
          </p:cNvSpPr>
          <p:nvPr>
            <p:ph type="sldNum" sz="quarter" idx="12"/>
          </p:nvPr>
        </p:nvSpPr>
        <p:spPr/>
        <p:txBody>
          <a:bodyPr/>
          <a:lstStyle/>
          <a:p>
            <a:fld id="{0A297500-7527-634B-90F4-69D0994C32B4}" type="slidenum">
              <a:rPr lang="nl-NL" smtClean="0"/>
              <a:pPr/>
              <a:t>14</a:t>
            </a:fld>
            <a:endParaRPr lang="nl-NL" dirty="0"/>
          </a:p>
        </p:txBody>
      </p:sp>
      <p:sp>
        <p:nvSpPr>
          <p:cNvPr id="3" name="Content Placeholder 2">
            <a:extLst>
              <a:ext uri="{FF2B5EF4-FFF2-40B4-BE49-F238E27FC236}">
                <a16:creationId xmlns:a16="http://schemas.microsoft.com/office/drawing/2014/main" id="{652FBA37-9C8A-6274-700B-7786E548224D}"/>
              </a:ext>
            </a:extLst>
          </p:cNvPr>
          <p:cNvSpPr>
            <a:spLocks noGrp="1"/>
          </p:cNvSpPr>
          <p:nvPr>
            <p:ph sz="quarter" idx="13"/>
          </p:nvPr>
        </p:nvSpPr>
        <p:spPr/>
        <p:txBody>
          <a:bodyPr>
            <a:normAutofit/>
          </a:bodyPr>
          <a:lstStyle/>
          <a:p>
            <a:r>
              <a:rPr lang="nl-BE" dirty="0">
                <a:sym typeface="Wingdings" panose="05000000000000000000" pitchFamily="2" charset="2"/>
              </a:rPr>
              <a:t>nog twee manieren om naar functies te kijken</a:t>
            </a:r>
          </a:p>
          <a:p>
            <a:pPr lvl="1"/>
            <a:r>
              <a:rPr lang="nl-BE" dirty="0">
                <a:sym typeface="Wingdings" panose="05000000000000000000" pitchFamily="2" charset="2"/>
              </a:rPr>
              <a:t>functie als proces: mentaal uitvoeren van een actie zoals het berekenen van een functiewaarde</a:t>
            </a:r>
          </a:p>
          <a:p>
            <a:pPr lvl="1"/>
            <a:r>
              <a:rPr lang="nl-BE" dirty="0">
                <a:sym typeface="Wingdings" panose="05000000000000000000" pitchFamily="2" charset="2"/>
              </a:rPr>
              <a:t>functie als object: zelfstandige entiteit waarop je operaties kunt uitvoeren (bv. afleiden), die je kunt benoemen (bv. exponentiële functie, …)</a:t>
            </a:r>
          </a:p>
          <a:p>
            <a:pPr lvl="1"/>
            <a:r>
              <a:rPr lang="nl-BE" dirty="0">
                <a:sym typeface="Wingdings" panose="05000000000000000000" pitchFamily="2" charset="2"/>
              </a:rPr>
              <a:t>niet toevallig dat het concept ‘functie’ geëxpliciteerd wordt op het ogenblik dat er behoefte is aan een object-kijk omdat er een operatie op toegepast wordt (afleiden)</a:t>
            </a:r>
          </a:p>
        </p:txBody>
      </p:sp>
      <p:sp>
        <p:nvSpPr>
          <p:cNvPr id="4" name="Title 3">
            <a:extLst>
              <a:ext uri="{FF2B5EF4-FFF2-40B4-BE49-F238E27FC236}">
                <a16:creationId xmlns:a16="http://schemas.microsoft.com/office/drawing/2014/main" id="{E36C8915-9DA2-0777-AC38-DABABEEC42E1}"/>
              </a:ext>
            </a:extLst>
          </p:cNvPr>
          <p:cNvSpPr>
            <a:spLocks noGrp="1"/>
          </p:cNvSpPr>
          <p:nvPr>
            <p:ph type="title"/>
          </p:nvPr>
        </p:nvSpPr>
        <p:spPr/>
        <p:txBody>
          <a:bodyPr>
            <a:normAutofit/>
          </a:bodyPr>
          <a:lstStyle/>
          <a:p>
            <a:r>
              <a:rPr lang="nl-BE" dirty="0"/>
              <a:t>Met een didactische bril…</a:t>
            </a:r>
          </a:p>
        </p:txBody>
      </p:sp>
    </p:spTree>
    <p:extLst>
      <p:ext uri="{BB962C8B-B14F-4D97-AF65-F5344CB8AC3E}">
        <p14:creationId xmlns:p14="http://schemas.microsoft.com/office/powerpoint/2010/main" val="90228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CE557-E243-9C3A-28DF-D82751C65CD9}"/>
              </a:ext>
            </a:extLst>
          </p:cNvPr>
          <p:cNvSpPr>
            <a:spLocks noGrp="1"/>
          </p:cNvSpPr>
          <p:nvPr>
            <p:ph type="title"/>
          </p:nvPr>
        </p:nvSpPr>
        <p:spPr/>
        <p:txBody>
          <a:bodyPr/>
          <a:lstStyle/>
          <a:p>
            <a:r>
              <a:rPr lang="nl-BE" dirty="0"/>
              <a:t>Periode 0: was er al iets vóór 1700?</a:t>
            </a:r>
          </a:p>
        </p:txBody>
      </p:sp>
      <p:sp>
        <p:nvSpPr>
          <p:cNvPr id="3" name="Text Placeholder 2">
            <a:extLst>
              <a:ext uri="{FF2B5EF4-FFF2-40B4-BE49-F238E27FC236}">
                <a16:creationId xmlns:a16="http://schemas.microsoft.com/office/drawing/2014/main" id="{14104278-5539-EC7D-6712-A517F9465510}"/>
              </a:ext>
            </a:extLst>
          </p:cNvPr>
          <p:cNvSpPr>
            <a:spLocks noGrp="1"/>
          </p:cNvSpPr>
          <p:nvPr>
            <p:ph type="body" idx="1"/>
          </p:nvPr>
        </p:nvSpPr>
        <p:spPr/>
        <p:txBody>
          <a:bodyPr/>
          <a:lstStyle/>
          <a:p>
            <a:endParaRPr lang="nl-BE"/>
          </a:p>
        </p:txBody>
      </p:sp>
      <p:sp>
        <p:nvSpPr>
          <p:cNvPr id="4" name="Slide Number Placeholder 3">
            <a:extLst>
              <a:ext uri="{FF2B5EF4-FFF2-40B4-BE49-F238E27FC236}">
                <a16:creationId xmlns:a16="http://schemas.microsoft.com/office/drawing/2014/main" id="{64325A1F-139F-AA42-1CA1-5880A8B0BA11}"/>
              </a:ext>
            </a:extLst>
          </p:cNvPr>
          <p:cNvSpPr>
            <a:spLocks noGrp="1"/>
          </p:cNvSpPr>
          <p:nvPr>
            <p:ph type="sldNum" sz="quarter" idx="17"/>
          </p:nvPr>
        </p:nvSpPr>
        <p:spPr/>
        <p:txBody>
          <a:bodyPr/>
          <a:lstStyle/>
          <a:p>
            <a:fld id="{0A297500-7527-634B-90F4-69D0994C32B4}" type="slidenum">
              <a:rPr lang="nl-NL" smtClean="0"/>
              <a:pPr/>
              <a:t>15</a:t>
            </a:fld>
            <a:endParaRPr lang="nl-NL" dirty="0"/>
          </a:p>
        </p:txBody>
      </p:sp>
    </p:spTree>
    <p:extLst>
      <p:ext uri="{BB962C8B-B14F-4D97-AF65-F5344CB8AC3E}">
        <p14:creationId xmlns:p14="http://schemas.microsoft.com/office/powerpoint/2010/main" val="1194395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9D9326-2AC9-70FD-B569-E4A391DDD081}"/>
              </a:ext>
            </a:extLst>
          </p:cNvPr>
          <p:cNvSpPr>
            <a:spLocks noGrp="1"/>
          </p:cNvSpPr>
          <p:nvPr>
            <p:ph type="sldNum" sz="quarter" idx="12"/>
          </p:nvPr>
        </p:nvSpPr>
        <p:spPr/>
        <p:txBody>
          <a:bodyPr/>
          <a:lstStyle/>
          <a:p>
            <a:fld id="{0A297500-7527-634B-90F4-69D0994C32B4}" type="slidenum">
              <a:rPr lang="nl-NL" smtClean="0"/>
              <a:pPr/>
              <a:t>16</a:t>
            </a:fld>
            <a:endParaRPr lang="nl-NL" dirty="0"/>
          </a:p>
        </p:txBody>
      </p:sp>
      <p:sp>
        <p:nvSpPr>
          <p:cNvPr id="3" name="Content Placeholder 2">
            <a:extLst>
              <a:ext uri="{FF2B5EF4-FFF2-40B4-BE49-F238E27FC236}">
                <a16:creationId xmlns:a16="http://schemas.microsoft.com/office/drawing/2014/main" id="{A358DDFC-9983-BF40-FBED-B7C4FE12E737}"/>
              </a:ext>
            </a:extLst>
          </p:cNvPr>
          <p:cNvSpPr>
            <a:spLocks noGrp="1"/>
          </p:cNvSpPr>
          <p:nvPr>
            <p:ph sz="quarter" idx="13"/>
          </p:nvPr>
        </p:nvSpPr>
        <p:spPr>
          <a:xfrm>
            <a:off x="129305" y="1291772"/>
            <a:ext cx="8885390" cy="5089363"/>
          </a:xfrm>
        </p:spPr>
        <p:txBody>
          <a:bodyPr>
            <a:normAutofit fontScale="77500" lnSpcReduction="20000"/>
          </a:bodyPr>
          <a:lstStyle/>
          <a:p>
            <a:r>
              <a:rPr lang="nl-BE" dirty="0"/>
              <a:t>Egypte, Mesopotamië, China, India</a:t>
            </a:r>
          </a:p>
          <a:p>
            <a:pPr lvl="1"/>
            <a:r>
              <a:rPr lang="nl-BE" dirty="0"/>
              <a:t>uitvoerig gebruik van tabellen</a:t>
            </a:r>
          </a:p>
          <a:p>
            <a:pPr lvl="1"/>
            <a:r>
              <a:rPr lang="nl-BE" dirty="0"/>
              <a:t>voor astronomie</a:t>
            </a:r>
          </a:p>
          <a:p>
            <a:pPr lvl="1"/>
            <a:r>
              <a:rPr lang="nl-BE" dirty="0"/>
              <a:t>hulp bij het rekenen (tabellen van </a:t>
            </a:r>
            <a:r>
              <a:rPr lang="nl-BE" dirty="0" err="1"/>
              <a:t>omgekeerden</a:t>
            </a:r>
            <a:r>
              <a:rPr lang="nl-BE" dirty="0"/>
              <a:t>, kwadraten, vierkantswortels, …)</a:t>
            </a:r>
          </a:p>
          <a:p>
            <a:r>
              <a:rPr lang="nl-BE" dirty="0"/>
              <a:t>Griekse Oudheid / Hellenistische cultuur</a:t>
            </a:r>
          </a:p>
          <a:p>
            <a:pPr lvl="1"/>
            <a:r>
              <a:rPr lang="nl-BE" dirty="0"/>
              <a:t>ook hier tabellen voor de astronomie</a:t>
            </a:r>
          </a:p>
          <a:p>
            <a:pPr lvl="1"/>
            <a:r>
              <a:rPr lang="nl-BE" dirty="0"/>
              <a:t>geometrische algebra, verbaal geformuleerde ‘vergelijkingen’ van kegelsneden, toepassingen van de exhaustiemethode, …</a:t>
            </a:r>
          </a:p>
          <a:p>
            <a:r>
              <a:rPr lang="nl-BE" dirty="0"/>
              <a:t>Islamitisch-Arabische cultuur</a:t>
            </a:r>
          </a:p>
          <a:p>
            <a:pPr lvl="1"/>
            <a:r>
              <a:rPr lang="nl-BE" dirty="0"/>
              <a:t>ook hier tabellen voor de astronomie</a:t>
            </a:r>
          </a:p>
          <a:p>
            <a:pPr lvl="1"/>
            <a:r>
              <a:rPr lang="nl-BE" dirty="0"/>
              <a:t>…</a:t>
            </a:r>
          </a:p>
          <a:p>
            <a:r>
              <a:rPr lang="nl-BE" dirty="0"/>
              <a:t>maar volgens historici van de wiskunde: geen echt functieconcept</a:t>
            </a:r>
          </a:p>
          <a:p>
            <a:pPr lvl="1"/>
            <a:endParaRPr lang="nl-BE" dirty="0"/>
          </a:p>
        </p:txBody>
      </p:sp>
      <p:sp>
        <p:nvSpPr>
          <p:cNvPr id="4" name="Title 3">
            <a:extLst>
              <a:ext uri="{FF2B5EF4-FFF2-40B4-BE49-F238E27FC236}">
                <a16:creationId xmlns:a16="http://schemas.microsoft.com/office/drawing/2014/main" id="{1AA59371-AD95-E4FA-233E-568A7D2B8325}"/>
              </a:ext>
            </a:extLst>
          </p:cNvPr>
          <p:cNvSpPr>
            <a:spLocks noGrp="1"/>
          </p:cNvSpPr>
          <p:nvPr>
            <p:ph type="title"/>
          </p:nvPr>
        </p:nvSpPr>
        <p:spPr/>
        <p:txBody>
          <a:bodyPr/>
          <a:lstStyle/>
          <a:p>
            <a:r>
              <a:rPr lang="nl-BE" dirty="0"/>
              <a:t>De oude culturen</a:t>
            </a:r>
          </a:p>
        </p:txBody>
      </p:sp>
      <p:pic>
        <p:nvPicPr>
          <p:cNvPr id="5" name="Content Placeholder 5" descr="A picture containing text, picture frame&#10;&#10;Description automatically generated">
            <a:hlinkClick r:id="rId2"/>
            <a:extLst>
              <a:ext uri="{FF2B5EF4-FFF2-40B4-BE49-F238E27FC236}">
                <a16:creationId xmlns:a16="http://schemas.microsoft.com/office/drawing/2014/main" id="{CFEF6112-E47A-83BC-F26E-EA8824FC3AF8}"/>
              </a:ext>
            </a:extLst>
          </p:cNvPr>
          <p:cNvPicPr>
            <a:picLocks noChangeAspect="1"/>
          </p:cNvPicPr>
          <p:nvPr/>
        </p:nvPicPr>
        <p:blipFill rotWithShape="1">
          <a:blip r:embed="rId3">
            <a:extLst>
              <a:ext uri="{28A0092B-C50C-407E-A947-70E740481C1C}">
                <a14:useLocalDpi xmlns:a14="http://schemas.microsoft.com/office/drawing/2010/main" val="0"/>
              </a:ext>
            </a:extLst>
          </a:blip>
          <a:srcRect l="14914" t="6166" r="13946" b="4060"/>
          <a:stretch/>
        </p:blipFill>
        <p:spPr>
          <a:xfrm>
            <a:off x="6398948" y="0"/>
            <a:ext cx="2745052" cy="2101680"/>
          </a:xfrm>
          <a:prstGeom prst="rect">
            <a:avLst/>
          </a:prstGeom>
        </p:spPr>
      </p:pic>
    </p:spTree>
    <p:extLst>
      <p:ext uri="{BB962C8B-B14F-4D97-AF65-F5344CB8AC3E}">
        <p14:creationId xmlns:p14="http://schemas.microsoft.com/office/powerpoint/2010/main" val="342953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179A3B-9DAE-CC1E-4576-7186886625CD}"/>
              </a:ext>
            </a:extLst>
          </p:cNvPr>
          <p:cNvSpPr>
            <a:spLocks noGrp="1"/>
          </p:cNvSpPr>
          <p:nvPr>
            <p:ph type="sldNum" sz="quarter" idx="12"/>
          </p:nvPr>
        </p:nvSpPr>
        <p:spPr/>
        <p:txBody>
          <a:bodyPr/>
          <a:lstStyle/>
          <a:p>
            <a:fld id="{0A297500-7527-634B-90F4-69D0994C32B4}" type="slidenum">
              <a:rPr lang="nl-NL" smtClean="0"/>
              <a:pPr/>
              <a:t>17</a:t>
            </a:fld>
            <a:endParaRPr lang="nl-NL" dirty="0"/>
          </a:p>
        </p:txBody>
      </p:sp>
      <p:sp>
        <p:nvSpPr>
          <p:cNvPr id="3" name="Content Placeholder 2">
            <a:extLst>
              <a:ext uri="{FF2B5EF4-FFF2-40B4-BE49-F238E27FC236}">
                <a16:creationId xmlns:a16="http://schemas.microsoft.com/office/drawing/2014/main" id="{61E2E071-F7C5-8D40-13E4-0CF33B139BA4}"/>
              </a:ext>
            </a:extLst>
          </p:cNvPr>
          <p:cNvSpPr>
            <a:spLocks noGrp="1"/>
          </p:cNvSpPr>
          <p:nvPr>
            <p:ph sz="quarter" idx="13"/>
          </p:nvPr>
        </p:nvSpPr>
        <p:spPr/>
        <p:txBody>
          <a:bodyPr>
            <a:normAutofit fontScale="92500"/>
          </a:bodyPr>
          <a:lstStyle/>
          <a:p>
            <a:r>
              <a:rPr lang="nl-BE" dirty="0"/>
              <a:t>14de eeuw, Parijs, later bisschop van  </a:t>
            </a:r>
            <a:r>
              <a:rPr lang="nl-BE" dirty="0" err="1"/>
              <a:t>Lisieux</a:t>
            </a:r>
            <a:endParaRPr lang="nl-BE" dirty="0"/>
          </a:p>
          <a:p>
            <a:r>
              <a:rPr lang="nl-BE" dirty="0"/>
              <a:t>voorloper op het vlak van analyse, onder andere …</a:t>
            </a:r>
          </a:p>
          <a:p>
            <a:r>
              <a:rPr lang="nl-BE" dirty="0"/>
              <a:t>verschillende wetenschappers in de 14de eeuw bestuderen ‘verandering’</a:t>
            </a:r>
          </a:p>
          <a:p>
            <a:pPr lvl="1"/>
            <a:r>
              <a:rPr lang="nl-BE" dirty="0"/>
              <a:t>in het algemeen</a:t>
            </a:r>
          </a:p>
          <a:p>
            <a:pPr lvl="1"/>
            <a:r>
              <a:rPr lang="nl-BE" dirty="0"/>
              <a:t>beweging in het bijzonder</a:t>
            </a:r>
          </a:p>
          <a:p>
            <a:pPr lvl="1"/>
            <a:r>
              <a:rPr lang="nl-BE" dirty="0"/>
              <a:t>onder andere aan het </a:t>
            </a:r>
            <a:r>
              <a:rPr lang="nl-BE" dirty="0" err="1"/>
              <a:t>Merton</a:t>
            </a:r>
            <a:r>
              <a:rPr lang="nl-BE" dirty="0"/>
              <a:t> College in Oxford en in Parijs</a:t>
            </a:r>
          </a:p>
          <a:p>
            <a:r>
              <a:rPr lang="nl-BE" dirty="0" err="1"/>
              <a:t>Oresme</a:t>
            </a:r>
            <a:r>
              <a:rPr lang="nl-BE" dirty="0"/>
              <a:t> (&lt;1361, </a:t>
            </a:r>
            <a:r>
              <a:rPr lang="nl-BE" dirty="0" err="1"/>
              <a:t>publ</a:t>
            </a:r>
            <a:r>
              <a:rPr lang="nl-BE" dirty="0"/>
              <a:t>. 1386), ‘De </a:t>
            </a:r>
            <a:r>
              <a:rPr lang="nl-BE" dirty="0" err="1"/>
              <a:t>latitudinibus</a:t>
            </a:r>
            <a:r>
              <a:rPr lang="nl-BE" dirty="0"/>
              <a:t> </a:t>
            </a:r>
            <a:r>
              <a:rPr lang="nl-BE" dirty="0" err="1"/>
              <a:t>formarum</a:t>
            </a:r>
            <a:r>
              <a:rPr lang="nl-BE" dirty="0"/>
              <a:t>’</a:t>
            </a:r>
          </a:p>
          <a:p>
            <a:pPr lvl="1"/>
            <a:r>
              <a:rPr lang="nl-BE" dirty="0"/>
              <a:t>maakt grafische voorstellingen bij de studie van beweging</a:t>
            </a:r>
          </a:p>
          <a:p>
            <a:pPr lvl="1"/>
            <a:r>
              <a:rPr lang="nl-BE" dirty="0"/>
              <a:t>steunt hierop om eigenschappen te bewijzen</a:t>
            </a:r>
          </a:p>
        </p:txBody>
      </p:sp>
      <p:sp>
        <p:nvSpPr>
          <p:cNvPr id="4" name="Title 3">
            <a:extLst>
              <a:ext uri="{FF2B5EF4-FFF2-40B4-BE49-F238E27FC236}">
                <a16:creationId xmlns:a16="http://schemas.microsoft.com/office/drawing/2014/main" id="{12D87DB9-0A18-4F77-9011-2EEB421F53A4}"/>
              </a:ext>
            </a:extLst>
          </p:cNvPr>
          <p:cNvSpPr>
            <a:spLocks noGrp="1"/>
          </p:cNvSpPr>
          <p:nvPr>
            <p:ph type="title"/>
          </p:nvPr>
        </p:nvSpPr>
        <p:spPr/>
        <p:txBody>
          <a:bodyPr>
            <a:normAutofit/>
          </a:bodyPr>
          <a:lstStyle/>
          <a:p>
            <a:r>
              <a:rPr lang="nl-BE" dirty="0"/>
              <a:t>Nicolas </a:t>
            </a:r>
            <a:r>
              <a:rPr lang="nl-BE" dirty="0" err="1"/>
              <a:t>Oresme</a:t>
            </a:r>
            <a:endParaRPr lang="nl-BE" dirty="0"/>
          </a:p>
        </p:txBody>
      </p:sp>
    </p:spTree>
    <p:extLst>
      <p:ext uri="{BB962C8B-B14F-4D97-AF65-F5344CB8AC3E}">
        <p14:creationId xmlns:p14="http://schemas.microsoft.com/office/powerpoint/2010/main" val="58784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042FC0-F49D-45CB-ACF9-E37B13AA62D3}"/>
              </a:ext>
            </a:extLst>
          </p:cNvPr>
          <p:cNvSpPr>
            <a:spLocks noGrp="1"/>
          </p:cNvSpPr>
          <p:nvPr>
            <p:ph type="sldNum" sz="quarter" idx="12"/>
          </p:nvPr>
        </p:nvSpPr>
        <p:spPr/>
        <p:txBody>
          <a:bodyPr/>
          <a:lstStyle/>
          <a:p>
            <a:fld id="{0A297500-7527-634B-90F4-69D0994C32B4}" type="slidenum">
              <a:rPr lang="nl-NL" smtClean="0"/>
              <a:pPr/>
              <a:t>18</a:t>
            </a:fld>
            <a:endParaRPr lang="nl-NL" dirty="0"/>
          </a:p>
        </p:txBody>
      </p:sp>
      <p:pic>
        <p:nvPicPr>
          <p:cNvPr id="6" name="Picture 5" descr="Text&#10;&#10;Description automatically generated">
            <a:hlinkClick r:id="rId2"/>
            <a:extLst>
              <a:ext uri="{FF2B5EF4-FFF2-40B4-BE49-F238E27FC236}">
                <a16:creationId xmlns:a16="http://schemas.microsoft.com/office/drawing/2014/main" id="{D8E82A53-B2EB-47F6-808F-F66B54CB3516}"/>
              </a:ext>
            </a:extLst>
          </p:cNvPr>
          <p:cNvPicPr>
            <a:picLocks noChangeAspect="1"/>
          </p:cNvPicPr>
          <p:nvPr/>
        </p:nvPicPr>
        <p:blipFill>
          <a:blip r:embed="rId3">
            <a:extLst>
              <a:ext uri="{28A0092B-C50C-407E-A947-70E740481C1C}">
                <a14:useLocalDpi xmlns:a14="http://schemas.microsoft.com/office/drawing/2010/main" val="0"/>
              </a:ext>
            </a:extLst>
          </a:blip>
          <a:srcRect r="11778"/>
          <a:stretch/>
        </p:blipFill>
        <p:spPr>
          <a:xfrm>
            <a:off x="4968000" y="0"/>
            <a:ext cx="4176000" cy="6858000"/>
          </a:xfrm>
          <a:prstGeom prst="rect">
            <a:avLst/>
          </a:prstGeom>
        </p:spPr>
      </p:pic>
      <p:sp>
        <p:nvSpPr>
          <p:cNvPr id="4" name="Title 3">
            <a:extLst>
              <a:ext uri="{FF2B5EF4-FFF2-40B4-BE49-F238E27FC236}">
                <a16:creationId xmlns:a16="http://schemas.microsoft.com/office/drawing/2014/main" id="{A28D7298-2F0A-4B41-B309-8E70C3F682C3}"/>
              </a:ext>
            </a:extLst>
          </p:cNvPr>
          <p:cNvSpPr>
            <a:spLocks noGrp="1"/>
          </p:cNvSpPr>
          <p:nvPr>
            <p:ph type="title"/>
          </p:nvPr>
        </p:nvSpPr>
        <p:spPr/>
        <p:txBody>
          <a:bodyPr>
            <a:normAutofit/>
          </a:bodyPr>
          <a:lstStyle/>
          <a:p>
            <a:r>
              <a:rPr lang="nl-BE" dirty="0"/>
              <a:t>Nicolas </a:t>
            </a:r>
            <a:r>
              <a:rPr lang="nl-BE" dirty="0" err="1"/>
              <a:t>Oresme</a:t>
            </a:r>
            <a:endParaRPr lang="nl-BE" dirty="0"/>
          </a:p>
        </p:txBody>
      </p:sp>
      <p:sp>
        <p:nvSpPr>
          <p:cNvPr id="3" name="Content Placeholder 2">
            <a:extLst>
              <a:ext uri="{FF2B5EF4-FFF2-40B4-BE49-F238E27FC236}">
                <a16:creationId xmlns:a16="http://schemas.microsoft.com/office/drawing/2014/main" id="{ABF77A89-088F-44B0-8F47-2535279B6646}"/>
              </a:ext>
            </a:extLst>
          </p:cNvPr>
          <p:cNvSpPr>
            <a:spLocks noGrp="1"/>
          </p:cNvSpPr>
          <p:nvPr>
            <p:ph sz="quarter" idx="13"/>
          </p:nvPr>
        </p:nvSpPr>
        <p:spPr>
          <a:xfrm>
            <a:off x="129305" y="1281937"/>
            <a:ext cx="4914643" cy="4804229"/>
          </a:xfrm>
        </p:spPr>
        <p:txBody>
          <a:bodyPr>
            <a:normAutofit fontScale="77500" lnSpcReduction="20000"/>
          </a:bodyPr>
          <a:lstStyle/>
          <a:p>
            <a:r>
              <a:rPr lang="nl-BE" dirty="0"/>
              <a:t>een ‘vorm’ is een fenomeen, bv. snelheid, dat verschillende ‘graden van intensiteit’ kan hebben</a:t>
            </a:r>
          </a:p>
          <a:p>
            <a:r>
              <a:rPr lang="nl-BE" dirty="0"/>
              <a:t>intensiteiten van vormen staan in relatie tot hun ‘extensies’, bv. tijd</a:t>
            </a:r>
          </a:p>
          <a:p>
            <a:r>
              <a:rPr lang="nl-BE" dirty="0"/>
              <a:t>grafische voorstelling</a:t>
            </a:r>
          </a:p>
          <a:p>
            <a:pPr lvl="1"/>
            <a:r>
              <a:rPr lang="nl-BE" dirty="0"/>
              <a:t>‘longitude’ = ‘lengte’: tijd, lijnstuk op een horizontale as</a:t>
            </a:r>
          </a:p>
          <a:p>
            <a:pPr lvl="1"/>
            <a:r>
              <a:rPr lang="nl-BE" dirty="0"/>
              <a:t>loodrecht daarop in ‘elk’ punt lijnstuk met lengte (evenredig met) snelheid op dat ogenblik = ‘latitude’ = ‘breedte’</a:t>
            </a:r>
          </a:p>
          <a:p>
            <a:pPr lvl="1"/>
            <a:r>
              <a:rPr lang="nl-BE" dirty="0"/>
              <a:t>‘lijn van intensiteit’ bestaat uit de bovenste punten van de lijnstukken die de snelheden voorstellen</a:t>
            </a:r>
          </a:p>
        </p:txBody>
      </p:sp>
    </p:spTree>
    <p:extLst>
      <p:ext uri="{BB962C8B-B14F-4D97-AF65-F5344CB8AC3E}">
        <p14:creationId xmlns:p14="http://schemas.microsoft.com/office/powerpoint/2010/main" val="76400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042FC0-F49D-45CB-ACF9-E37B13AA62D3}"/>
              </a:ext>
            </a:extLst>
          </p:cNvPr>
          <p:cNvSpPr>
            <a:spLocks noGrp="1"/>
          </p:cNvSpPr>
          <p:nvPr>
            <p:ph type="sldNum" sz="quarter" idx="12"/>
          </p:nvPr>
        </p:nvSpPr>
        <p:spPr/>
        <p:txBody>
          <a:bodyPr/>
          <a:lstStyle/>
          <a:p>
            <a:fld id="{0A297500-7527-634B-90F4-69D0994C32B4}" type="slidenum">
              <a:rPr lang="nl-NL" smtClean="0"/>
              <a:pPr/>
              <a:t>19</a:t>
            </a:fld>
            <a:endParaRPr lang="nl-NL" dirty="0"/>
          </a:p>
        </p:txBody>
      </p:sp>
      <p:sp>
        <p:nvSpPr>
          <p:cNvPr id="4" name="Title 3">
            <a:extLst>
              <a:ext uri="{FF2B5EF4-FFF2-40B4-BE49-F238E27FC236}">
                <a16:creationId xmlns:a16="http://schemas.microsoft.com/office/drawing/2014/main" id="{A28D7298-2F0A-4B41-B309-8E70C3F682C3}"/>
              </a:ext>
            </a:extLst>
          </p:cNvPr>
          <p:cNvSpPr>
            <a:spLocks noGrp="1"/>
          </p:cNvSpPr>
          <p:nvPr>
            <p:ph type="title"/>
          </p:nvPr>
        </p:nvSpPr>
        <p:spPr/>
        <p:txBody>
          <a:bodyPr>
            <a:normAutofit/>
          </a:bodyPr>
          <a:lstStyle/>
          <a:p>
            <a:r>
              <a:rPr lang="nl-BE" dirty="0"/>
              <a:t>Nicolas </a:t>
            </a:r>
            <a:r>
              <a:rPr lang="nl-BE" dirty="0" err="1"/>
              <a:t>Oresme</a:t>
            </a:r>
            <a:endParaRPr lang="nl-BE" dirty="0"/>
          </a:p>
        </p:txBody>
      </p:sp>
      <p:sp>
        <p:nvSpPr>
          <p:cNvPr id="3" name="Content Placeholder 2">
            <a:extLst>
              <a:ext uri="{FF2B5EF4-FFF2-40B4-BE49-F238E27FC236}">
                <a16:creationId xmlns:a16="http://schemas.microsoft.com/office/drawing/2014/main" id="{ABF77A89-088F-44B0-8F47-2535279B6646}"/>
              </a:ext>
            </a:extLst>
          </p:cNvPr>
          <p:cNvSpPr>
            <a:spLocks noGrp="1"/>
          </p:cNvSpPr>
          <p:nvPr>
            <p:ph sz="quarter" idx="13"/>
          </p:nvPr>
        </p:nvSpPr>
        <p:spPr>
          <a:xfrm>
            <a:off x="129305" y="1291772"/>
            <a:ext cx="4442695" cy="4874685"/>
          </a:xfrm>
        </p:spPr>
        <p:txBody>
          <a:bodyPr>
            <a:normAutofit/>
          </a:bodyPr>
          <a:lstStyle/>
          <a:p>
            <a:r>
              <a:rPr lang="nl-BE" dirty="0"/>
              <a:t>verschillende ‘vormen’</a:t>
            </a:r>
          </a:p>
          <a:p>
            <a:pPr lvl="1"/>
            <a:r>
              <a:rPr lang="nl-BE" dirty="0"/>
              <a:t>uniform</a:t>
            </a:r>
          </a:p>
          <a:p>
            <a:pPr lvl="1"/>
            <a:r>
              <a:rPr lang="nl-BE" dirty="0" err="1"/>
              <a:t>difform</a:t>
            </a:r>
            <a:endParaRPr lang="nl-BE" dirty="0"/>
          </a:p>
          <a:p>
            <a:pPr lvl="1"/>
            <a:r>
              <a:rPr lang="nl-BE" dirty="0"/>
              <a:t>uniform </a:t>
            </a:r>
            <a:r>
              <a:rPr lang="nl-BE" dirty="0" err="1"/>
              <a:t>difform</a:t>
            </a:r>
            <a:endParaRPr lang="nl-BE" dirty="0"/>
          </a:p>
          <a:p>
            <a:pPr lvl="1"/>
            <a:r>
              <a:rPr lang="nl-BE" dirty="0"/>
              <a:t>o.a. eenparig versnelde beweging: ‘</a:t>
            </a:r>
            <a:r>
              <a:rPr lang="nl-BE" dirty="0" err="1"/>
              <a:t>every</a:t>
            </a:r>
            <a:r>
              <a:rPr lang="nl-BE" dirty="0"/>
              <a:t> </a:t>
            </a:r>
            <a:r>
              <a:rPr lang="nl-BE" dirty="0" err="1"/>
              <a:t>uniformly</a:t>
            </a:r>
            <a:r>
              <a:rPr lang="nl-BE" dirty="0"/>
              <a:t> </a:t>
            </a:r>
            <a:r>
              <a:rPr lang="nl-BE" dirty="0" err="1"/>
              <a:t>difform</a:t>
            </a:r>
            <a:r>
              <a:rPr lang="nl-BE" dirty="0"/>
              <a:t> </a:t>
            </a:r>
            <a:r>
              <a:rPr lang="nl-BE" dirty="0" err="1"/>
              <a:t>quality</a:t>
            </a:r>
            <a:r>
              <a:rPr lang="nl-BE" dirty="0"/>
              <a:t> </a:t>
            </a:r>
            <a:r>
              <a:rPr lang="nl-BE" dirty="0" err="1"/>
              <a:t>terminating</a:t>
            </a:r>
            <a:r>
              <a:rPr lang="nl-BE" dirty="0"/>
              <a:t> in zero </a:t>
            </a:r>
            <a:r>
              <a:rPr lang="nl-BE" dirty="0" err="1"/>
              <a:t>intensity</a:t>
            </a:r>
            <a:r>
              <a:rPr lang="nl-BE" dirty="0"/>
              <a:t> is </a:t>
            </a:r>
            <a:r>
              <a:rPr lang="nl-BE" dirty="0" err="1"/>
              <a:t>imagined</a:t>
            </a:r>
            <a:r>
              <a:rPr lang="nl-BE" dirty="0"/>
              <a:t> as a right </a:t>
            </a:r>
            <a:r>
              <a:rPr lang="nl-BE" dirty="0" err="1"/>
              <a:t>triangle</a:t>
            </a:r>
            <a:r>
              <a:rPr lang="nl-BE" dirty="0"/>
              <a:t>’</a:t>
            </a:r>
          </a:p>
        </p:txBody>
      </p:sp>
      <p:pic>
        <p:nvPicPr>
          <p:cNvPr id="5" name="Picture 4" descr="Text&#10;&#10;Description automatically generated">
            <a:hlinkClick r:id="rId2"/>
            <a:extLst>
              <a:ext uri="{FF2B5EF4-FFF2-40B4-BE49-F238E27FC236}">
                <a16:creationId xmlns:a16="http://schemas.microsoft.com/office/drawing/2014/main" id="{D9FC7FD1-C9C8-A730-F43F-4B071A92EBEB}"/>
              </a:ext>
            </a:extLst>
          </p:cNvPr>
          <p:cNvPicPr>
            <a:picLocks noChangeAspect="1"/>
          </p:cNvPicPr>
          <p:nvPr/>
        </p:nvPicPr>
        <p:blipFill>
          <a:blip r:embed="rId3">
            <a:extLst>
              <a:ext uri="{28A0092B-C50C-407E-A947-70E740481C1C}">
                <a14:useLocalDpi xmlns:a14="http://schemas.microsoft.com/office/drawing/2010/main" val="0"/>
              </a:ext>
            </a:extLst>
          </a:blip>
          <a:srcRect r="11778"/>
          <a:stretch/>
        </p:blipFill>
        <p:spPr>
          <a:xfrm>
            <a:off x="4968000" y="0"/>
            <a:ext cx="4176000" cy="6858000"/>
          </a:xfrm>
          <a:prstGeom prst="rect">
            <a:avLst/>
          </a:prstGeom>
        </p:spPr>
      </p:pic>
    </p:spTree>
    <p:extLst>
      <p:ext uri="{BB962C8B-B14F-4D97-AF65-F5344CB8AC3E}">
        <p14:creationId xmlns:p14="http://schemas.microsoft.com/office/powerpoint/2010/main" val="5276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2199B-F9DA-776B-6EDE-A2541F41F6D2}"/>
              </a:ext>
            </a:extLst>
          </p:cNvPr>
          <p:cNvSpPr>
            <a:spLocks noGrp="1"/>
          </p:cNvSpPr>
          <p:nvPr>
            <p:ph type="title"/>
          </p:nvPr>
        </p:nvSpPr>
        <p:spPr/>
        <p:txBody>
          <a:bodyPr/>
          <a:lstStyle/>
          <a:p>
            <a:r>
              <a:rPr lang="nl-BE" dirty="0"/>
              <a:t>Inleiding</a:t>
            </a:r>
          </a:p>
        </p:txBody>
      </p:sp>
      <p:sp>
        <p:nvSpPr>
          <p:cNvPr id="3" name="Text Placeholder 2">
            <a:extLst>
              <a:ext uri="{FF2B5EF4-FFF2-40B4-BE49-F238E27FC236}">
                <a16:creationId xmlns:a16="http://schemas.microsoft.com/office/drawing/2014/main" id="{6AD0EE6A-752D-7C09-83AB-A36EA1E3E374}"/>
              </a:ext>
            </a:extLst>
          </p:cNvPr>
          <p:cNvSpPr>
            <a:spLocks noGrp="1"/>
          </p:cNvSpPr>
          <p:nvPr>
            <p:ph type="body" idx="1"/>
          </p:nvPr>
        </p:nvSpPr>
        <p:spPr/>
        <p:txBody>
          <a:bodyPr/>
          <a:lstStyle/>
          <a:p>
            <a:endParaRPr lang="nl-BE"/>
          </a:p>
        </p:txBody>
      </p:sp>
      <p:sp>
        <p:nvSpPr>
          <p:cNvPr id="4" name="Slide Number Placeholder 3">
            <a:extLst>
              <a:ext uri="{FF2B5EF4-FFF2-40B4-BE49-F238E27FC236}">
                <a16:creationId xmlns:a16="http://schemas.microsoft.com/office/drawing/2014/main" id="{8C9C7279-DF7A-AC09-E021-69C0C1F67B67}"/>
              </a:ext>
            </a:extLst>
          </p:cNvPr>
          <p:cNvSpPr>
            <a:spLocks noGrp="1"/>
          </p:cNvSpPr>
          <p:nvPr>
            <p:ph type="sldNum" sz="quarter" idx="17"/>
          </p:nvPr>
        </p:nvSpPr>
        <p:spPr/>
        <p:txBody>
          <a:bodyPr/>
          <a:lstStyle/>
          <a:p>
            <a:fld id="{0A297500-7527-634B-90F4-69D0994C32B4}" type="slidenum">
              <a:rPr lang="nl-NL" smtClean="0"/>
              <a:pPr/>
              <a:t>2</a:t>
            </a:fld>
            <a:endParaRPr lang="nl-NL" dirty="0"/>
          </a:p>
        </p:txBody>
      </p:sp>
    </p:spTree>
    <p:extLst>
      <p:ext uri="{BB962C8B-B14F-4D97-AF65-F5344CB8AC3E}">
        <p14:creationId xmlns:p14="http://schemas.microsoft.com/office/powerpoint/2010/main" val="2289994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DE81F2-C899-BAC9-3BCD-F0077D110BCE}"/>
              </a:ext>
            </a:extLst>
          </p:cNvPr>
          <p:cNvSpPr>
            <a:spLocks noGrp="1"/>
          </p:cNvSpPr>
          <p:nvPr>
            <p:ph type="sldNum" sz="quarter" idx="12"/>
          </p:nvPr>
        </p:nvSpPr>
        <p:spPr/>
        <p:txBody>
          <a:bodyPr/>
          <a:lstStyle/>
          <a:p>
            <a:fld id="{0A297500-7527-634B-90F4-69D0994C32B4}" type="slidenum">
              <a:rPr lang="nl-NL" smtClean="0"/>
              <a:pPr/>
              <a:t>20</a:t>
            </a:fld>
            <a:endParaRPr lang="nl-NL" dirty="0"/>
          </a:p>
        </p:txBody>
      </p:sp>
      <p:sp>
        <p:nvSpPr>
          <p:cNvPr id="3" name="Content Placeholder 2">
            <a:extLst>
              <a:ext uri="{FF2B5EF4-FFF2-40B4-BE49-F238E27FC236}">
                <a16:creationId xmlns:a16="http://schemas.microsoft.com/office/drawing/2014/main" id="{3C0F691D-F918-909D-D248-47E6C25E251E}"/>
              </a:ext>
            </a:extLst>
          </p:cNvPr>
          <p:cNvSpPr>
            <a:spLocks noGrp="1"/>
          </p:cNvSpPr>
          <p:nvPr>
            <p:ph sz="quarter" idx="13"/>
          </p:nvPr>
        </p:nvSpPr>
        <p:spPr/>
        <p:txBody>
          <a:bodyPr/>
          <a:lstStyle/>
          <a:p>
            <a:r>
              <a:rPr lang="nl-BE" dirty="0"/>
              <a:t>nu wel tabellen en grafieken!</a:t>
            </a:r>
          </a:p>
          <a:p>
            <a:r>
              <a:rPr lang="nl-BE" dirty="0" err="1"/>
              <a:t>Oresme</a:t>
            </a:r>
            <a:endParaRPr lang="nl-BE" dirty="0"/>
          </a:p>
          <a:p>
            <a:pPr lvl="1"/>
            <a:r>
              <a:rPr lang="nl-BE" dirty="0"/>
              <a:t>link met natuurwetenschappen veel duidelijker zichtbaar dan bij Leibniz, Bernoulli en Euler</a:t>
            </a:r>
          </a:p>
          <a:p>
            <a:pPr lvl="1"/>
            <a:r>
              <a:rPr lang="nl-BE" dirty="0"/>
              <a:t>sluit duidelijker aan bij covariatie-model</a:t>
            </a:r>
          </a:p>
        </p:txBody>
      </p:sp>
      <p:sp>
        <p:nvSpPr>
          <p:cNvPr id="4" name="Title 3">
            <a:extLst>
              <a:ext uri="{FF2B5EF4-FFF2-40B4-BE49-F238E27FC236}">
                <a16:creationId xmlns:a16="http://schemas.microsoft.com/office/drawing/2014/main" id="{8BD18F37-D659-5F72-027C-469E0819364C}"/>
              </a:ext>
            </a:extLst>
          </p:cNvPr>
          <p:cNvSpPr>
            <a:spLocks noGrp="1"/>
          </p:cNvSpPr>
          <p:nvPr>
            <p:ph type="title"/>
          </p:nvPr>
        </p:nvSpPr>
        <p:spPr/>
        <p:txBody>
          <a:bodyPr/>
          <a:lstStyle/>
          <a:p>
            <a:r>
              <a:rPr lang="nl-BE" dirty="0"/>
              <a:t>Met een didactische bril…</a:t>
            </a:r>
          </a:p>
        </p:txBody>
      </p:sp>
    </p:spTree>
    <p:extLst>
      <p:ext uri="{BB962C8B-B14F-4D97-AF65-F5344CB8AC3E}">
        <p14:creationId xmlns:p14="http://schemas.microsoft.com/office/powerpoint/2010/main" val="274441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C740-8158-8280-8C6E-1A6E27BAA400}"/>
              </a:ext>
            </a:extLst>
          </p:cNvPr>
          <p:cNvSpPr>
            <a:spLocks noGrp="1"/>
          </p:cNvSpPr>
          <p:nvPr>
            <p:ph type="title"/>
          </p:nvPr>
        </p:nvSpPr>
        <p:spPr/>
        <p:txBody>
          <a:bodyPr/>
          <a:lstStyle/>
          <a:p>
            <a:r>
              <a:rPr lang="nl-BE" dirty="0"/>
              <a:t>Periode 2: de controverse over de trillende snaar</a:t>
            </a:r>
          </a:p>
        </p:txBody>
      </p:sp>
      <p:sp>
        <p:nvSpPr>
          <p:cNvPr id="3" name="Text Placeholder 2">
            <a:extLst>
              <a:ext uri="{FF2B5EF4-FFF2-40B4-BE49-F238E27FC236}">
                <a16:creationId xmlns:a16="http://schemas.microsoft.com/office/drawing/2014/main" id="{3E5A7B04-6F77-7CB1-AF32-F5699BE9C8D8}"/>
              </a:ext>
            </a:extLst>
          </p:cNvPr>
          <p:cNvSpPr>
            <a:spLocks noGrp="1"/>
          </p:cNvSpPr>
          <p:nvPr>
            <p:ph type="body" idx="1"/>
          </p:nvPr>
        </p:nvSpPr>
        <p:spPr/>
        <p:txBody>
          <a:bodyPr/>
          <a:lstStyle/>
          <a:p>
            <a:endParaRPr lang="nl-BE"/>
          </a:p>
        </p:txBody>
      </p:sp>
      <p:sp>
        <p:nvSpPr>
          <p:cNvPr id="4" name="Slide Number Placeholder 3">
            <a:extLst>
              <a:ext uri="{FF2B5EF4-FFF2-40B4-BE49-F238E27FC236}">
                <a16:creationId xmlns:a16="http://schemas.microsoft.com/office/drawing/2014/main" id="{EB026559-3E7D-DE4C-0924-9C6357D8572C}"/>
              </a:ext>
            </a:extLst>
          </p:cNvPr>
          <p:cNvSpPr>
            <a:spLocks noGrp="1"/>
          </p:cNvSpPr>
          <p:nvPr>
            <p:ph type="sldNum" sz="quarter" idx="17"/>
          </p:nvPr>
        </p:nvSpPr>
        <p:spPr/>
        <p:txBody>
          <a:bodyPr/>
          <a:lstStyle/>
          <a:p>
            <a:fld id="{0A297500-7527-634B-90F4-69D0994C32B4}" type="slidenum">
              <a:rPr lang="nl-NL" smtClean="0"/>
              <a:pPr/>
              <a:t>21</a:t>
            </a:fld>
            <a:endParaRPr lang="nl-NL" dirty="0"/>
          </a:p>
        </p:txBody>
      </p:sp>
    </p:spTree>
    <p:extLst>
      <p:ext uri="{BB962C8B-B14F-4D97-AF65-F5344CB8AC3E}">
        <p14:creationId xmlns:p14="http://schemas.microsoft.com/office/powerpoint/2010/main" val="3663230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A296EE-0682-47C2-9741-B7E8F2DA4905}"/>
              </a:ext>
            </a:extLst>
          </p:cNvPr>
          <p:cNvSpPr>
            <a:spLocks noGrp="1"/>
          </p:cNvSpPr>
          <p:nvPr>
            <p:ph type="sldNum" sz="quarter" idx="12"/>
          </p:nvPr>
        </p:nvSpPr>
        <p:spPr/>
        <p:txBody>
          <a:bodyPr/>
          <a:lstStyle/>
          <a:p>
            <a:fld id="{0A297500-7527-634B-90F4-69D0994C32B4}" type="slidenum">
              <a:rPr lang="nl-NL" smtClean="0"/>
              <a:pPr/>
              <a:t>22</a:t>
            </a:fld>
            <a:endParaRPr lang="nl-N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25070F9-0D75-4AB7-B1D0-8CCA8F4A923F}"/>
                  </a:ext>
                </a:extLst>
              </p:cNvPr>
              <p:cNvSpPr>
                <a:spLocks noGrp="1"/>
              </p:cNvSpPr>
              <p:nvPr>
                <p:ph sz="quarter" idx="13"/>
              </p:nvPr>
            </p:nvSpPr>
            <p:spPr/>
            <p:txBody>
              <a:bodyPr>
                <a:normAutofit fontScale="85000" lnSpcReduction="20000"/>
              </a:bodyPr>
              <a:lstStyle/>
              <a:p>
                <a:pPr marL="0" indent="0">
                  <a:lnSpc>
                    <a:spcPct val="120000"/>
                  </a:lnSpc>
                  <a:buNone/>
                </a:pPr>
                <a14:m>
                  <m:oMath xmlns:m="http://schemas.openxmlformats.org/officeDocument/2006/math">
                    <m:f>
                      <m:fPr>
                        <m:ctrlPr>
                          <a:rPr lang="nl-BE" b="0" i="1" smtClean="0">
                            <a:latin typeface="Cambria Math" panose="02040503050406030204" pitchFamily="18" charset="0"/>
                          </a:rPr>
                        </m:ctrlPr>
                      </m:fPr>
                      <m:num>
                        <m:sSup>
                          <m:sSupPr>
                            <m:ctrlPr>
                              <a:rPr lang="nl-BE" b="0" i="1" smtClean="0">
                                <a:latin typeface="Cambria Math" panose="02040503050406030204" pitchFamily="18" charset="0"/>
                              </a:rPr>
                            </m:ctrlPr>
                          </m:sSupPr>
                          <m:e>
                            <m:r>
                              <a:rPr lang="nl-BE" b="0" i="1" smtClean="0">
                                <a:latin typeface="Cambria Math" panose="02040503050406030204" pitchFamily="18" charset="0"/>
                              </a:rPr>
                              <m:t>𝜕</m:t>
                            </m:r>
                          </m:e>
                          <m:sup>
                            <m:r>
                              <a:rPr lang="nl-BE" b="0" i="1" smtClean="0">
                                <a:latin typeface="Cambria Math" panose="02040503050406030204" pitchFamily="18" charset="0"/>
                              </a:rPr>
                              <m:t>2</m:t>
                            </m:r>
                          </m:sup>
                        </m:sSup>
                        <m:r>
                          <a:rPr lang="nl-BE" b="0" i="1" smtClean="0">
                            <a:latin typeface="Cambria Math" panose="02040503050406030204" pitchFamily="18" charset="0"/>
                          </a:rPr>
                          <m:t>𝑦</m:t>
                        </m:r>
                      </m:num>
                      <m:den>
                        <m:r>
                          <a:rPr lang="nl-BE" b="0" i="1" smtClean="0">
                            <a:latin typeface="Cambria Math" panose="02040503050406030204" pitchFamily="18" charset="0"/>
                          </a:rPr>
                          <m:t>𝜕</m:t>
                        </m:r>
                        <m:sSup>
                          <m:sSupPr>
                            <m:ctrlPr>
                              <a:rPr lang="nl-BE" b="0" i="1" smtClean="0">
                                <a:latin typeface="Cambria Math" panose="02040503050406030204" pitchFamily="18" charset="0"/>
                              </a:rPr>
                            </m:ctrlPr>
                          </m:sSupPr>
                          <m:e>
                            <m:r>
                              <a:rPr lang="nl-BE" b="0" i="1" smtClean="0">
                                <a:latin typeface="Cambria Math" panose="02040503050406030204" pitchFamily="18" charset="0"/>
                              </a:rPr>
                              <m:t>𝑡</m:t>
                            </m:r>
                          </m:e>
                          <m:sup>
                            <m:r>
                              <a:rPr lang="nl-BE" b="0" i="1" smtClean="0">
                                <a:latin typeface="Cambria Math" panose="02040503050406030204" pitchFamily="18" charset="0"/>
                              </a:rPr>
                              <m:t>2</m:t>
                            </m:r>
                          </m:sup>
                        </m:sSup>
                      </m:den>
                    </m:f>
                    <m:r>
                      <a:rPr lang="nl-BE" b="0" i="1" smtClean="0">
                        <a:latin typeface="Cambria Math" panose="02040503050406030204" pitchFamily="18" charset="0"/>
                      </a:rPr>
                      <m:t>=</m:t>
                    </m:r>
                    <m:sSup>
                      <m:sSupPr>
                        <m:ctrlPr>
                          <a:rPr lang="nl-BE" b="0" i="1" smtClean="0">
                            <a:latin typeface="Cambria Math" panose="02040503050406030204" pitchFamily="18" charset="0"/>
                          </a:rPr>
                        </m:ctrlPr>
                      </m:sSupPr>
                      <m:e>
                        <m:r>
                          <a:rPr lang="nl-BE" b="0" i="1" smtClean="0">
                            <a:latin typeface="Cambria Math" panose="02040503050406030204" pitchFamily="18" charset="0"/>
                          </a:rPr>
                          <m:t>𝑎</m:t>
                        </m:r>
                      </m:e>
                      <m:sup>
                        <m:r>
                          <a:rPr lang="nl-BE" b="0" i="1" smtClean="0">
                            <a:latin typeface="Cambria Math" panose="02040503050406030204" pitchFamily="18" charset="0"/>
                          </a:rPr>
                          <m:t>2</m:t>
                        </m:r>
                      </m:sup>
                    </m:sSup>
                    <m:r>
                      <a:rPr lang="nl-BE" b="0" i="1" smtClean="0">
                        <a:latin typeface="Cambria Math" panose="02040503050406030204" pitchFamily="18" charset="0"/>
                      </a:rPr>
                      <m:t>⋅</m:t>
                    </m:r>
                    <m:f>
                      <m:fPr>
                        <m:ctrlPr>
                          <a:rPr lang="nl-BE" i="1">
                            <a:latin typeface="Cambria Math" panose="02040503050406030204" pitchFamily="18" charset="0"/>
                          </a:rPr>
                        </m:ctrlPr>
                      </m:fPr>
                      <m:num>
                        <m:sSup>
                          <m:sSupPr>
                            <m:ctrlPr>
                              <a:rPr lang="nl-BE" i="1">
                                <a:latin typeface="Cambria Math" panose="02040503050406030204" pitchFamily="18" charset="0"/>
                              </a:rPr>
                            </m:ctrlPr>
                          </m:sSupPr>
                          <m:e>
                            <m:r>
                              <a:rPr lang="nl-BE" i="1">
                                <a:latin typeface="Cambria Math" panose="02040503050406030204" pitchFamily="18" charset="0"/>
                              </a:rPr>
                              <m:t>𝜕</m:t>
                            </m:r>
                          </m:e>
                          <m:sup>
                            <m:r>
                              <a:rPr lang="nl-BE" i="1">
                                <a:latin typeface="Cambria Math" panose="02040503050406030204" pitchFamily="18" charset="0"/>
                              </a:rPr>
                              <m:t>2</m:t>
                            </m:r>
                          </m:sup>
                        </m:sSup>
                        <m:r>
                          <a:rPr lang="nl-BE" i="1">
                            <a:latin typeface="Cambria Math" panose="02040503050406030204" pitchFamily="18" charset="0"/>
                          </a:rPr>
                          <m:t>𝑦</m:t>
                        </m:r>
                      </m:num>
                      <m:den>
                        <m:r>
                          <a:rPr lang="nl-BE" i="1">
                            <a:latin typeface="Cambria Math" panose="02040503050406030204" pitchFamily="18" charset="0"/>
                          </a:rPr>
                          <m:t>𝜕</m:t>
                        </m:r>
                        <m:sSup>
                          <m:sSupPr>
                            <m:ctrlPr>
                              <a:rPr lang="nl-BE" b="0" i="1" smtClean="0">
                                <a:latin typeface="Cambria Math" panose="02040503050406030204" pitchFamily="18" charset="0"/>
                              </a:rPr>
                            </m:ctrlPr>
                          </m:sSupPr>
                          <m:e>
                            <m:r>
                              <a:rPr lang="nl-BE" b="0" i="1" smtClean="0">
                                <a:latin typeface="Cambria Math" panose="02040503050406030204" pitchFamily="18" charset="0"/>
                              </a:rPr>
                              <m:t>𝑥</m:t>
                            </m:r>
                          </m:e>
                          <m:sup>
                            <m:r>
                              <a:rPr lang="nl-BE" b="0" i="1" smtClean="0">
                                <a:latin typeface="Cambria Math" panose="02040503050406030204" pitchFamily="18" charset="0"/>
                              </a:rPr>
                              <m:t>2</m:t>
                            </m:r>
                          </m:sup>
                        </m:sSup>
                      </m:den>
                    </m:f>
                  </m:oMath>
                </a14:m>
                <a:r>
                  <a:rPr lang="nl-BE" dirty="0"/>
                  <a:t> </a:t>
                </a:r>
              </a:p>
              <a:p>
                <a:pPr>
                  <a:lnSpc>
                    <a:spcPct val="120000"/>
                  </a:lnSpc>
                </a:pPr>
                <a:r>
                  <a:rPr lang="nl-BE" dirty="0"/>
                  <a:t>partiële differentiaalvergelijking met functie </a:t>
                </a:r>
                <a14:m>
                  <m:oMath xmlns:m="http://schemas.openxmlformats.org/officeDocument/2006/math">
                    <m:r>
                      <a:rPr lang="nl-BE" b="0" i="1" smtClean="0">
                        <a:latin typeface="Cambria Math" panose="02040503050406030204" pitchFamily="18" charset="0"/>
                      </a:rPr>
                      <m:t>𝑦</m:t>
                    </m:r>
                    <m:d>
                      <m:dPr>
                        <m:ctrlPr>
                          <a:rPr lang="nl-BE" b="0" i="1" smtClean="0">
                            <a:latin typeface="Cambria Math" panose="02040503050406030204" pitchFamily="18" charset="0"/>
                          </a:rPr>
                        </m:ctrlPr>
                      </m:dPr>
                      <m:e>
                        <m:r>
                          <a:rPr lang="nl-BE" b="0" i="1" smtClean="0">
                            <a:latin typeface="Cambria Math" panose="02040503050406030204" pitchFamily="18" charset="0"/>
                          </a:rPr>
                          <m:t>𝑥</m:t>
                        </m:r>
                        <m:r>
                          <a:rPr lang="nl-BE" b="0" i="1" smtClean="0">
                            <a:latin typeface="Cambria Math" panose="02040503050406030204" pitchFamily="18" charset="0"/>
                          </a:rPr>
                          <m:t>,</m:t>
                        </m:r>
                        <m:r>
                          <a:rPr lang="nl-BE" b="0" i="1" smtClean="0">
                            <a:latin typeface="Cambria Math" panose="02040503050406030204" pitchFamily="18" charset="0"/>
                          </a:rPr>
                          <m:t>𝑡</m:t>
                        </m:r>
                      </m:e>
                    </m:d>
                  </m:oMath>
                </a14:m>
                <a:r>
                  <a:rPr lang="nl-BE" dirty="0"/>
                  <a:t>                als onbekende</a:t>
                </a:r>
              </a:p>
              <a:p>
                <a:pPr>
                  <a:lnSpc>
                    <a:spcPct val="120000"/>
                  </a:lnSpc>
                </a:pPr>
                <a:r>
                  <a:rPr lang="nl-BE" dirty="0"/>
                  <a:t>randvoorwaarden: </a:t>
                </a:r>
                <a14:m>
                  <m:oMath xmlns:m="http://schemas.openxmlformats.org/officeDocument/2006/math">
                    <m:r>
                      <a:rPr lang="nl-BE" i="1">
                        <a:latin typeface="Cambria Math" panose="02040503050406030204" pitchFamily="18" charset="0"/>
                      </a:rPr>
                      <m:t>𝑦</m:t>
                    </m:r>
                    <m:d>
                      <m:dPr>
                        <m:ctrlPr>
                          <a:rPr lang="nl-BE" i="1">
                            <a:latin typeface="Cambria Math" panose="02040503050406030204" pitchFamily="18" charset="0"/>
                          </a:rPr>
                        </m:ctrlPr>
                      </m:dPr>
                      <m:e>
                        <m:r>
                          <a:rPr lang="nl-BE" i="1">
                            <a:latin typeface="Cambria Math" panose="02040503050406030204" pitchFamily="18" charset="0"/>
                          </a:rPr>
                          <m:t>0,</m:t>
                        </m:r>
                        <m:r>
                          <a:rPr lang="nl-BE" i="1">
                            <a:latin typeface="Cambria Math" panose="02040503050406030204" pitchFamily="18" charset="0"/>
                          </a:rPr>
                          <m:t>𝑡</m:t>
                        </m:r>
                      </m:e>
                    </m:d>
                    <m:r>
                      <a:rPr lang="nl-BE" i="1">
                        <a:latin typeface="Cambria Math" panose="02040503050406030204" pitchFamily="18" charset="0"/>
                      </a:rPr>
                      <m:t>=</m:t>
                    </m:r>
                    <m:r>
                      <a:rPr lang="nl-BE" i="1">
                        <a:latin typeface="Cambria Math" panose="02040503050406030204" pitchFamily="18" charset="0"/>
                      </a:rPr>
                      <m:t>𝑦</m:t>
                    </m:r>
                    <m:d>
                      <m:dPr>
                        <m:ctrlPr>
                          <a:rPr lang="nl-BE" i="1">
                            <a:latin typeface="Cambria Math" panose="02040503050406030204" pitchFamily="18" charset="0"/>
                          </a:rPr>
                        </m:ctrlPr>
                      </m:dPr>
                      <m:e>
                        <m:r>
                          <a:rPr lang="nl-BE" i="1">
                            <a:latin typeface="Cambria Math" panose="02040503050406030204" pitchFamily="18" charset="0"/>
                          </a:rPr>
                          <m:t>𝐿</m:t>
                        </m:r>
                        <m:r>
                          <a:rPr lang="nl-BE" i="1">
                            <a:latin typeface="Cambria Math" panose="02040503050406030204" pitchFamily="18" charset="0"/>
                          </a:rPr>
                          <m:t>,</m:t>
                        </m:r>
                        <m:r>
                          <a:rPr lang="nl-BE" i="1">
                            <a:latin typeface="Cambria Math" panose="02040503050406030204" pitchFamily="18" charset="0"/>
                          </a:rPr>
                          <m:t>𝑡</m:t>
                        </m:r>
                      </m:e>
                    </m:d>
                    <m:r>
                      <a:rPr lang="nl-BE" i="1">
                        <a:latin typeface="Cambria Math" panose="02040503050406030204" pitchFamily="18" charset="0"/>
                      </a:rPr>
                      <m:t>=0</m:t>
                    </m:r>
                  </m:oMath>
                </a14:m>
                <a:r>
                  <a:rPr lang="nl-BE" dirty="0"/>
                  <a:t> voor alle </a:t>
                </a:r>
                <a14:m>
                  <m:oMath xmlns:m="http://schemas.openxmlformats.org/officeDocument/2006/math">
                    <m:r>
                      <a:rPr lang="nl-BE" i="1">
                        <a:latin typeface="Cambria Math" panose="02040503050406030204" pitchFamily="18" charset="0"/>
                      </a:rPr>
                      <m:t>𝑡</m:t>
                    </m:r>
                  </m:oMath>
                </a14:m>
                <a:endParaRPr lang="nl-BE" dirty="0"/>
              </a:p>
              <a:p>
                <a:pPr>
                  <a:lnSpc>
                    <a:spcPct val="120000"/>
                  </a:lnSpc>
                </a:pPr>
                <a:r>
                  <a:rPr lang="nl-BE" dirty="0"/>
                  <a:t>beginvoorwaarde: </a:t>
                </a:r>
                <a14:m>
                  <m:oMath xmlns:m="http://schemas.openxmlformats.org/officeDocument/2006/math">
                    <m:r>
                      <a:rPr lang="nl-BE" b="0" i="1" smtClean="0">
                        <a:latin typeface="Cambria Math" panose="02040503050406030204" pitchFamily="18" charset="0"/>
                      </a:rPr>
                      <m:t>𝑦</m:t>
                    </m:r>
                    <m:d>
                      <m:dPr>
                        <m:ctrlPr>
                          <a:rPr lang="nl-BE" b="0" i="1" smtClean="0">
                            <a:latin typeface="Cambria Math" panose="02040503050406030204" pitchFamily="18" charset="0"/>
                          </a:rPr>
                        </m:ctrlPr>
                      </m:dPr>
                      <m:e>
                        <m:r>
                          <a:rPr lang="nl-BE" b="0" i="1" smtClean="0">
                            <a:latin typeface="Cambria Math" panose="02040503050406030204" pitchFamily="18" charset="0"/>
                          </a:rPr>
                          <m:t>𝑥</m:t>
                        </m:r>
                        <m:r>
                          <a:rPr lang="nl-BE" b="0" i="1" smtClean="0">
                            <a:latin typeface="Cambria Math" panose="02040503050406030204" pitchFamily="18" charset="0"/>
                          </a:rPr>
                          <m:t>,0</m:t>
                        </m:r>
                      </m:e>
                    </m:d>
                    <m:r>
                      <a:rPr lang="nl-BE" b="0" i="1" smtClean="0">
                        <a:latin typeface="Cambria Math" panose="02040503050406030204" pitchFamily="18" charset="0"/>
                      </a:rPr>
                      <m:t>=</m:t>
                    </m:r>
                    <m:r>
                      <a:rPr lang="nl-BE" b="0" i="1" smtClean="0">
                        <a:latin typeface="Cambria Math" panose="02040503050406030204" pitchFamily="18" charset="0"/>
                      </a:rPr>
                      <m:t>𝑓</m:t>
                    </m:r>
                    <m:r>
                      <a:rPr lang="nl-BE" b="0" i="1" smtClean="0">
                        <a:latin typeface="Cambria Math" panose="02040503050406030204" pitchFamily="18" charset="0"/>
                      </a:rPr>
                      <m:t>(</m:t>
                    </m:r>
                    <m:r>
                      <a:rPr lang="nl-BE" b="0" i="1" smtClean="0">
                        <a:latin typeface="Cambria Math" panose="02040503050406030204" pitchFamily="18" charset="0"/>
                      </a:rPr>
                      <m:t>𝑥</m:t>
                    </m:r>
                    <m:r>
                      <a:rPr lang="nl-BE" b="0" i="1" smtClean="0">
                        <a:latin typeface="Cambria Math" panose="02040503050406030204" pitchFamily="18" charset="0"/>
                      </a:rPr>
                      <m:t>)</m:t>
                    </m:r>
                  </m:oMath>
                </a14:m>
                <a:r>
                  <a:rPr lang="nl-BE" dirty="0"/>
                  <a:t> op interval van </a:t>
                </a:r>
                <a14:m>
                  <m:oMath xmlns:m="http://schemas.openxmlformats.org/officeDocument/2006/math">
                    <m:r>
                      <a:rPr lang="nl-BE" b="0" i="1" smtClean="0">
                        <a:latin typeface="Cambria Math" panose="02040503050406030204" pitchFamily="18" charset="0"/>
                      </a:rPr>
                      <m:t>0</m:t>
                    </m:r>
                  </m:oMath>
                </a14:m>
                <a:r>
                  <a:rPr lang="nl-BE" dirty="0"/>
                  <a:t> tot </a:t>
                </a:r>
                <a14:m>
                  <m:oMath xmlns:m="http://schemas.openxmlformats.org/officeDocument/2006/math">
                    <m:r>
                      <a:rPr lang="nl-BE" b="0" i="1" smtClean="0">
                        <a:latin typeface="Cambria Math" panose="02040503050406030204" pitchFamily="18" charset="0"/>
                      </a:rPr>
                      <m:t>𝐿</m:t>
                    </m:r>
                  </m:oMath>
                </a14:m>
                <a:endParaRPr lang="nl-BE" dirty="0"/>
              </a:p>
              <a:p>
                <a:pPr>
                  <a:lnSpc>
                    <a:spcPct val="120000"/>
                  </a:lnSpc>
                </a:pPr>
                <a:r>
                  <a:rPr lang="nl-BE" dirty="0"/>
                  <a:t>probleem werd opgelost door Euler en los daarvan ook door Jean Le Rond </a:t>
                </a:r>
                <a:r>
                  <a:rPr lang="nl-BE" dirty="0" err="1"/>
                  <a:t>d’Alembert</a:t>
                </a:r>
                <a:r>
                  <a:rPr lang="nl-BE" dirty="0"/>
                  <a:t> rond 1750</a:t>
                </a:r>
              </a:p>
              <a:p>
                <a:pPr>
                  <a:lnSpc>
                    <a:spcPct val="120000"/>
                  </a:lnSpc>
                </a:pPr>
                <a:r>
                  <a:rPr lang="nl-BE" dirty="0"/>
                  <a:t>Euler, </a:t>
                </a:r>
                <a:r>
                  <a:rPr lang="nl-BE" dirty="0" err="1"/>
                  <a:t>d’Alembert</a:t>
                </a:r>
                <a:r>
                  <a:rPr lang="nl-BE" dirty="0"/>
                  <a:t> en Daniel Bernoulli oneens over de functies </a:t>
                </a:r>
                <a14:m>
                  <m:oMath xmlns:m="http://schemas.openxmlformats.org/officeDocument/2006/math">
                    <m:r>
                      <a:rPr lang="nl-BE" b="0" i="1" smtClean="0">
                        <a:latin typeface="Cambria Math" panose="02040503050406030204" pitchFamily="18" charset="0"/>
                      </a:rPr>
                      <m:t>𝑓</m:t>
                    </m:r>
                    <m:r>
                      <a:rPr lang="nl-BE" b="0" i="1" smtClean="0">
                        <a:latin typeface="Cambria Math" panose="02040503050406030204" pitchFamily="18" charset="0"/>
                      </a:rPr>
                      <m:t>(</m:t>
                    </m:r>
                    <m:r>
                      <a:rPr lang="nl-BE" b="0" i="1" smtClean="0">
                        <a:latin typeface="Cambria Math" panose="02040503050406030204" pitchFamily="18" charset="0"/>
                      </a:rPr>
                      <m:t>𝑥</m:t>
                    </m:r>
                    <m:r>
                      <a:rPr lang="nl-BE" b="0" i="1" smtClean="0">
                        <a:latin typeface="Cambria Math" panose="02040503050406030204" pitchFamily="18" charset="0"/>
                      </a:rPr>
                      <m:t>)</m:t>
                    </m:r>
                  </m:oMath>
                </a14:m>
                <a:r>
                  <a:rPr lang="nl-BE" dirty="0"/>
                  <a:t> die de beginsituatie beschrijven: moet het concept van functie hiervoor misschien uitgebreid worden?</a:t>
                </a:r>
              </a:p>
            </p:txBody>
          </p:sp>
        </mc:Choice>
        <mc:Fallback xmlns="">
          <p:sp>
            <p:nvSpPr>
              <p:cNvPr id="3" name="Content Placeholder 2">
                <a:extLst>
                  <a:ext uri="{FF2B5EF4-FFF2-40B4-BE49-F238E27FC236}">
                    <a16:creationId xmlns:a16="http://schemas.microsoft.com/office/drawing/2014/main" id="{825070F9-0D75-4AB7-B1D0-8CCA8F4A923F}"/>
                  </a:ext>
                </a:extLst>
              </p:cNvPr>
              <p:cNvSpPr>
                <a:spLocks noGrp="1" noRot="1" noChangeAspect="1" noMove="1" noResize="1" noEditPoints="1" noAdjustHandles="1" noChangeArrowheads="1" noChangeShapeType="1" noTextEdit="1"/>
              </p:cNvSpPr>
              <p:nvPr>
                <p:ph sz="quarter" idx="13"/>
              </p:nvPr>
            </p:nvSpPr>
            <p:spPr>
              <a:blipFill>
                <a:blip r:embed="rId2"/>
                <a:stretch>
                  <a:fillRect l="-892" r="-617"/>
                </a:stretch>
              </a:blipFill>
            </p:spPr>
            <p:txBody>
              <a:bodyPr/>
              <a:lstStyle/>
              <a:p>
                <a:r>
                  <a:rPr lang="nl-BE">
                    <a:noFill/>
                  </a:rPr>
                  <a:t> </a:t>
                </a:r>
              </a:p>
            </p:txBody>
          </p:sp>
        </mc:Fallback>
      </mc:AlternateContent>
      <p:sp>
        <p:nvSpPr>
          <p:cNvPr id="4" name="Title 3">
            <a:extLst>
              <a:ext uri="{FF2B5EF4-FFF2-40B4-BE49-F238E27FC236}">
                <a16:creationId xmlns:a16="http://schemas.microsoft.com/office/drawing/2014/main" id="{82AB06AA-F321-47EC-994C-507E9C388435}"/>
              </a:ext>
            </a:extLst>
          </p:cNvPr>
          <p:cNvSpPr>
            <a:spLocks noGrp="1"/>
          </p:cNvSpPr>
          <p:nvPr>
            <p:ph type="title"/>
          </p:nvPr>
        </p:nvSpPr>
        <p:spPr/>
        <p:txBody>
          <a:bodyPr>
            <a:normAutofit/>
          </a:bodyPr>
          <a:lstStyle/>
          <a:p>
            <a:r>
              <a:rPr lang="nl-BE" dirty="0"/>
              <a:t>1-dimensionale golfvergelijking</a:t>
            </a:r>
          </a:p>
        </p:txBody>
      </p:sp>
      <p:pic>
        <p:nvPicPr>
          <p:cNvPr id="10" name="Picture 9" descr="A picture containing text, person, person, indoor&#10;&#10;Description automatically generated">
            <a:hlinkClick r:id="rId3"/>
            <a:extLst>
              <a:ext uri="{FF2B5EF4-FFF2-40B4-BE49-F238E27FC236}">
                <a16:creationId xmlns:a16="http://schemas.microsoft.com/office/drawing/2014/main" id="{3EF894E5-4AA9-D218-BBF1-39C832F4A2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5534" y="0"/>
            <a:ext cx="1848465" cy="2285165"/>
          </a:xfrm>
          <a:prstGeom prst="rect">
            <a:avLst/>
          </a:prstGeom>
        </p:spPr>
      </p:pic>
    </p:spTree>
    <p:extLst>
      <p:ext uri="{BB962C8B-B14F-4D97-AF65-F5344CB8AC3E}">
        <p14:creationId xmlns:p14="http://schemas.microsoft.com/office/powerpoint/2010/main" val="144935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A296EE-0682-47C2-9741-B7E8F2DA4905}"/>
              </a:ext>
            </a:extLst>
          </p:cNvPr>
          <p:cNvSpPr>
            <a:spLocks noGrp="1"/>
          </p:cNvSpPr>
          <p:nvPr>
            <p:ph type="sldNum" sz="quarter" idx="12"/>
          </p:nvPr>
        </p:nvSpPr>
        <p:spPr/>
        <p:txBody>
          <a:bodyPr/>
          <a:lstStyle/>
          <a:p>
            <a:fld id="{0A297500-7527-634B-90F4-69D0994C32B4}" type="slidenum">
              <a:rPr lang="nl-NL" smtClean="0"/>
              <a:pPr/>
              <a:t>23</a:t>
            </a:fld>
            <a:endParaRPr lang="nl-N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25070F9-0D75-4AB7-B1D0-8CCA8F4A923F}"/>
                  </a:ext>
                </a:extLst>
              </p:cNvPr>
              <p:cNvSpPr>
                <a:spLocks noGrp="1"/>
              </p:cNvSpPr>
              <p:nvPr>
                <p:ph sz="quarter" idx="13"/>
              </p:nvPr>
            </p:nvSpPr>
            <p:spPr>
              <a:xfrm>
                <a:off x="129303" y="1153547"/>
                <a:ext cx="8885390" cy="5089363"/>
              </a:xfrm>
            </p:spPr>
            <p:txBody>
              <a:bodyPr>
                <a:normAutofit fontScale="85000" lnSpcReduction="20000"/>
              </a:bodyPr>
              <a:lstStyle/>
              <a:p>
                <a:pPr>
                  <a:lnSpc>
                    <a:spcPct val="120000"/>
                  </a:lnSpc>
                </a:pPr>
                <a:r>
                  <a:rPr lang="nl-BE" dirty="0"/>
                  <a:t>d’Alembert: begintoestand moet steeds beschreven worden door één analytische uitdrukking</a:t>
                </a:r>
              </a:p>
              <a:p>
                <a:pPr>
                  <a:lnSpc>
                    <a:spcPct val="120000"/>
                  </a:lnSpc>
                  <a:spcAft>
                    <a:spcPts val="0"/>
                  </a:spcAft>
                </a:pPr>
                <a:r>
                  <a:rPr lang="nl-BE" dirty="0"/>
                  <a:t>Euler: algemener, afwijkend standpunt: begintoestand kan ook beschreven worden door</a:t>
                </a:r>
              </a:p>
              <a:p>
                <a:pPr lvl="1">
                  <a:lnSpc>
                    <a:spcPct val="120000"/>
                  </a:lnSpc>
                  <a:spcAft>
                    <a:spcPts val="0"/>
                  </a:spcAft>
                </a:pPr>
                <a:r>
                  <a:rPr lang="nl-BE" dirty="0"/>
                  <a:t>verschillende deelintervallen met verschillende                         analytische uitdrukkingen</a:t>
                </a:r>
              </a:p>
              <a:p>
                <a:pPr lvl="1">
                  <a:lnSpc>
                    <a:spcPct val="120000"/>
                  </a:lnSpc>
                  <a:spcAft>
                    <a:spcPts val="0"/>
                  </a:spcAft>
                </a:pPr>
                <a:r>
                  <a:rPr lang="nl-BE" dirty="0"/>
                  <a:t>een kromme die met de vrije hand getekend is</a:t>
                </a:r>
              </a:p>
              <a:p>
                <a:pPr lvl="1">
                  <a:lnSpc>
                    <a:spcPct val="120000"/>
                  </a:lnSpc>
                  <a:spcAft>
                    <a:spcPts val="0"/>
                  </a:spcAft>
                </a:pPr>
                <a:r>
                  <a:rPr lang="nl-BE" dirty="0"/>
                  <a:t>dus: eventueel punten waar er geen afgeleide is</a:t>
                </a:r>
              </a:p>
              <a:p>
                <a:pPr>
                  <a:lnSpc>
                    <a:spcPct val="120000"/>
                  </a:lnSpc>
                  <a:spcAft>
                    <a:spcPts val="0"/>
                  </a:spcAft>
                </a:pPr>
                <a:r>
                  <a:rPr lang="nl-BE" dirty="0"/>
                  <a:t>Daniel Bernoulli</a:t>
                </a:r>
              </a:p>
              <a:p>
                <a:pPr lvl="1">
                  <a:lnSpc>
                    <a:spcPct val="120000"/>
                  </a:lnSpc>
                  <a:spcAft>
                    <a:spcPts val="0"/>
                  </a:spcAft>
                </a:pPr>
                <a:r>
                  <a:rPr lang="nl-BE" dirty="0"/>
                  <a:t>op fysische/muzikale grond: grondtoon en boventonen</a:t>
                </a:r>
              </a:p>
              <a:p>
                <a:pPr lvl="1">
                  <a:lnSpc>
                    <a:spcPct val="120000"/>
                  </a:lnSpc>
                </a:pPr>
                <a:r>
                  <a:rPr lang="nl-BE" dirty="0"/>
                  <a:t>begintoestand kan beschreven worden door oneindige reeks van sinusfuncties:</a:t>
                </a:r>
                <a14:m>
                  <m:oMath xmlns:m="http://schemas.openxmlformats.org/officeDocument/2006/math">
                    <m:r>
                      <a:rPr lang="nl-BE" b="0" i="0" smtClean="0">
                        <a:latin typeface="Cambria Math" panose="02040503050406030204" pitchFamily="18" charset="0"/>
                      </a:rPr>
                      <m:t> </m:t>
                    </m:r>
                    <m:r>
                      <a:rPr lang="nl-BE" i="1">
                        <a:latin typeface="Cambria Math" panose="02040503050406030204" pitchFamily="18" charset="0"/>
                      </a:rPr>
                      <m:t>𝑦</m:t>
                    </m:r>
                    <m:r>
                      <a:rPr lang="nl-BE" i="1">
                        <a:latin typeface="Cambria Math" panose="02040503050406030204" pitchFamily="18" charset="0"/>
                      </a:rPr>
                      <m:t>=</m:t>
                    </m:r>
                    <m:nary>
                      <m:naryPr>
                        <m:chr m:val="∑"/>
                        <m:ctrlPr>
                          <a:rPr lang="nl-BE" i="1">
                            <a:latin typeface="Cambria Math" panose="02040503050406030204" pitchFamily="18" charset="0"/>
                          </a:rPr>
                        </m:ctrlPr>
                      </m:naryPr>
                      <m:sub>
                        <m:r>
                          <m:rPr>
                            <m:brk m:alnAt="23"/>
                          </m:rPr>
                          <a:rPr lang="nl-BE" i="1">
                            <a:latin typeface="Cambria Math" panose="02040503050406030204" pitchFamily="18" charset="0"/>
                          </a:rPr>
                          <m:t>𝑛</m:t>
                        </m:r>
                        <m:r>
                          <a:rPr lang="nl-BE" i="1">
                            <a:latin typeface="Cambria Math" panose="02040503050406030204" pitchFamily="18" charset="0"/>
                          </a:rPr>
                          <m:t>=1</m:t>
                        </m:r>
                      </m:sub>
                      <m:sup>
                        <m:r>
                          <a:rPr lang="nl-BE" i="1">
                            <a:latin typeface="Cambria Math" panose="02040503050406030204" pitchFamily="18" charset="0"/>
                            <a:ea typeface="Cambria Math" panose="02040503050406030204" pitchFamily="18" charset="0"/>
                          </a:rPr>
                          <m:t>∞</m:t>
                        </m:r>
                      </m:sup>
                      <m:e>
                        <m:sSub>
                          <m:sSubPr>
                            <m:ctrlPr>
                              <a:rPr lang="nl-BE" i="1">
                                <a:latin typeface="Cambria Math" panose="02040503050406030204" pitchFamily="18" charset="0"/>
                              </a:rPr>
                            </m:ctrlPr>
                          </m:sSubPr>
                          <m:e>
                            <m:r>
                              <a:rPr lang="nl-BE" i="1">
                                <a:latin typeface="Cambria Math" panose="02040503050406030204" pitchFamily="18" charset="0"/>
                              </a:rPr>
                              <m:t>𝑏</m:t>
                            </m:r>
                          </m:e>
                          <m:sub>
                            <m:r>
                              <a:rPr lang="nl-BE" i="1">
                                <a:latin typeface="Cambria Math" panose="02040503050406030204" pitchFamily="18" charset="0"/>
                              </a:rPr>
                              <m:t>𝑛</m:t>
                            </m:r>
                          </m:sub>
                        </m:sSub>
                        <m:func>
                          <m:funcPr>
                            <m:ctrlPr>
                              <a:rPr lang="nl-BE" i="1">
                                <a:latin typeface="Cambria Math" panose="02040503050406030204" pitchFamily="18" charset="0"/>
                              </a:rPr>
                            </m:ctrlPr>
                          </m:funcPr>
                          <m:fName>
                            <m:r>
                              <m:rPr>
                                <m:sty m:val="p"/>
                              </m:rPr>
                              <a:rPr lang="nl-BE">
                                <a:latin typeface="Cambria Math" panose="02040503050406030204" pitchFamily="18" charset="0"/>
                              </a:rPr>
                              <m:t>sin</m:t>
                            </m:r>
                          </m:fName>
                          <m:e>
                            <m:r>
                              <a:rPr lang="nl-BE" i="1">
                                <a:latin typeface="Cambria Math" panose="02040503050406030204" pitchFamily="18" charset="0"/>
                              </a:rPr>
                              <m:t>(</m:t>
                            </m:r>
                            <m:r>
                              <a:rPr lang="nl-BE" i="1">
                                <a:latin typeface="Cambria Math" panose="02040503050406030204" pitchFamily="18" charset="0"/>
                              </a:rPr>
                              <m:t>𝑛</m:t>
                            </m:r>
                            <m:r>
                              <a:rPr lang="nl-BE" i="1">
                                <a:latin typeface="Cambria Math" panose="02040503050406030204" pitchFamily="18" charset="0"/>
                              </a:rPr>
                              <m:t>𝜋</m:t>
                            </m:r>
                            <m:r>
                              <a:rPr lang="nl-BE" i="1">
                                <a:latin typeface="Cambria Math" panose="02040503050406030204" pitchFamily="18" charset="0"/>
                              </a:rPr>
                              <m:t>𝑥</m:t>
                            </m:r>
                            <m:r>
                              <a:rPr lang="nl-BE" i="1">
                                <a:latin typeface="Cambria Math" panose="02040503050406030204" pitchFamily="18" charset="0"/>
                              </a:rPr>
                              <m:t>/</m:t>
                            </m:r>
                            <m:r>
                              <a:rPr lang="nl-BE" i="1">
                                <a:latin typeface="Cambria Math" panose="02040503050406030204" pitchFamily="18" charset="0"/>
                              </a:rPr>
                              <m:t>𝑙</m:t>
                            </m:r>
                          </m:e>
                        </m:func>
                        <m:r>
                          <a:rPr lang="nl-BE" i="1">
                            <a:latin typeface="Cambria Math" panose="02040503050406030204" pitchFamily="18" charset="0"/>
                          </a:rPr>
                          <m:t>)</m:t>
                        </m:r>
                      </m:e>
                    </m:nary>
                  </m:oMath>
                </a14:m>
                <a:endParaRPr lang="en-US" dirty="0"/>
              </a:p>
              <a:p>
                <a:pPr lvl="1">
                  <a:lnSpc>
                    <a:spcPct val="120000"/>
                  </a:lnSpc>
                </a:pPr>
                <a:r>
                  <a:rPr lang="en-US" dirty="0" err="1"/>
                  <a:t>vindt</a:t>
                </a:r>
                <a:r>
                  <a:rPr lang="en-US" dirty="0"/>
                  <a:t> </a:t>
                </a:r>
                <a:r>
                  <a:rPr lang="en-US" dirty="0" err="1"/>
                  <a:t>geen</a:t>
                </a:r>
                <a:r>
                  <a:rPr lang="en-US" dirty="0"/>
                  <a:t> </a:t>
                </a:r>
                <a:r>
                  <a:rPr lang="en-US" dirty="0" err="1"/>
                  <a:t>weerklank</a:t>
                </a:r>
                <a:endParaRPr lang="en-US" dirty="0"/>
              </a:p>
            </p:txBody>
          </p:sp>
        </mc:Choice>
        <mc:Fallback xmlns="">
          <p:sp>
            <p:nvSpPr>
              <p:cNvPr id="3" name="Content Placeholder 2">
                <a:extLst>
                  <a:ext uri="{FF2B5EF4-FFF2-40B4-BE49-F238E27FC236}">
                    <a16:creationId xmlns:a16="http://schemas.microsoft.com/office/drawing/2014/main" id="{825070F9-0D75-4AB7-B1D0-8CCA8F4A923F}"/>
                  </a:ext>
                </a:extLst>
              </p:cNvPr>
              <p:cNvSpPr>
                <a:spLocks noGrp="1" noRot="1" noChangeAspect="1" noMove="1" noResize="1" noEditPoints="1" noAdjustHandles="1" noChangeArrowheads="1" noChangeShapeType="1" noTextEdit="1"/>
              </p:cNvSpPr>
              <p:nvPr>
                <p:ph sz="quarter" idx="13"/>
              </p:nvPr>
            </p:nvSpPr>
            <p:spPr>
              <a:xfrm>
                <a:off x="129303" y="1153547"/>
                <a:ext cx="8885390" cy="5089363"/>
              </a:xfrm>
              <a:blipFill>
                <a:blip r:embed="rId2"/>
                <a:stretch>
                  <a:fillRect l="-892" t="-838" r="-1989" b="-5030"/>
                </a:stretch>
              </a:blipFill>
            </p:spPr>
            <p:txBody>
              <a:bodyPr/>
              <a:lstStyle/>
              <a:p>
                <a:r>
                  <a:rPr lang="nl-BE">
                    <a:noFill/>
                  </a:rPr>
                  <a:t> </a:t>
                </a:r>
              </a:p>
            </p:txBody>
          </p:sp>
        </mc:Fallback>
      </mc:AlternateContent>
      <p:sp>
        <p:nvSpPr>
          <p:cNvPr id="4" name="Title 3">
            <a:extLst>
              <a:ext uri="{FF2B5EF4-FFF2-40B4-BE49-F238E27FC236}">
                <a16:creationId xmlns:a16="http://schemas.microsoft.com/office/drawing/2014/main" id="{82AB06AA-F321-47EC-994C-507E9C388435}"/>
              </a:ext>
            </a:extLst>
          </p:cNvPr>
          <p:cNvSpPr>
            <a:spLocks noGrp="1"/>
          </p:cNvSpPr>
          <p:nvPr>
            <p:ph type="title"/>
          </p:nvPr>
        </p:nvSpPr>
        <p:spPr/>
        <p:txBody>
          <a:bodyPr>
            <a:normAutofit/>
          </a:bodyPr>
          <a:lstStyle/>
          <a:p>
            <a:r>
              <a:rPr lang="nl-BE" dirty="0"/>
              <a:t>Een algemener functiebegrip?</a:t>
            </a:r>
          </a:p>
        </p:txBody>
      </p:sp>
      <p:pic>
        <p:nvPicPr>
          <p:cNvPr id="6" name="Picture 5">
            <a:extLst>
              <a:ext uri="{FF2B5EF4-FFF2-40B4-BE49-F238E27FC236}">
                <a16:creationId xmlns:a16="http://schemas.microsoft.com/office/drawing/2014/main" id="{38D22D9D-48F9-8F20-C60D-0FF13B6C26DE}"/>
              </a:ext>
            </a:extLst>
          </p:cNvPr>
          <p:cNvPicPr>
            <a:picLocks noChangeAspect="1"/>
          </p:cNvPicPr>
          <p:nvPr/>
        </p:nvPicPr>
        <p:blipFill>
          <a:blip r:embed="rId3"/>
          <a:stretch>
            <a:fillRect/>
          </a:stretch>
        </p:blipFill>
        <p:spPr>
          <a:xfrm>
            <a:off x="6994856" y="3767236"/>
            <a:ext cx="2149144" cy="1376518"/>
          </a:xfrm>
          <a:prstGeom prst="rect">
            <a:avLst/>
          </a:prstGeom>
        </p:spPr>
      </p:pic>
      <p:pic>
        <p:nvPicPr>
          <p:cNvPr id="8" name="Picture 7">
            <a:extLst>
              <a:ext uri="{FF2B5EF4-FFF2-40B4-BE49-F238E27FC236}">
                <a16:creationId xmlns:a16="http://schemas.microsoft.com/office/drawing/2014/main" id="{55898517-E0F2-D6E4-6B76-5B26851E02B7}"/>
              </a:ext>
            </a:extLst>
          </p:cNvPr>
          <p:cNvPicPr>
            <a:picLocks noChangeAspect="1"/>
          </p:cNvPicPr>
          <p:nvPr/>
        </p:nvPicPr>
        <p:blipFill>
          <a:blip r:embed="rId4"/>
          <a:stretch>
            <a:fillRect/>
          </a:stretch>
        </p:blipFill>
        <p:spPr>
          <a:xfrm>
            <a:off x="6988661" y="2433259"/>
            <a:ext cx="2155337" cy="1376518"/>
          </a:xfrm>
          <a:prstGeom prst="rect">
            <a:avLst/>
          </a:prstGeom>
        </p:spPr>
      </p:pic>
    </p:spTree>
    <p:extLst>
      <p:ext uri="{BB962C8B-B14F-4D97-AF65-F5344CB8AC3E}">
        <p14:creationId xmlns:p14="http://schemas.microsoft.com/office/powerpoint/2010/main" val="285329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A296EE-0682-47C2-9741-B7E8F2DA4905}"/>
              </a:ext>
            </a:extLst>
          </p:cNvPr>
          <p:cNvSpPr>
            <a:spLocks noGrp="1"/>
          </p:cNvSpPr>
          <p:nvPr>
            <p:ph type="sldNum" sz="quarter" idx="12"/>
          </p:nvPr>
        </p:nvSpPr>
        <p:spPr/>
        <p:txBody>
          <a:bodyPr/>
          <a:lstStyle/>
          <a:p>
            <a:fld id="{0A297500-7527-634B-90F4-69D0994C32B4}" type="slidenum">
              <a:rPr lang="nl-NL" smtClean="0"/>
              <a:pPr/>
              <a:t>24</a:t>
            </a:fld>
            <a:endParaRPr lang="nl-NL" dirty="0"/>
          </a:p>
        </p:txBody>
      </p:sp>
      <p:sp>
        <p:nvSpPr>
          <p:cNvPr id="3" name="Content Placeholder 2">
            <a:extLst>
              <a:ext uri="{FF2B5EF4-FFF2-40B4-BE49-F238E27FC236}">
                <a16:creationId xmlns:a16="http://schemas.microsoft.com/office/drawing/2014/main" id="{825070F9-0D75-4AB7-B1D0-8CCA8F4A923F}"/>
              </a:ext>
            </a:extLst>
          </p:cNvPr>
          <p:cNvSpPr>
            <a:spLocks noGrp="1"/>
          </p:cNvSpPr>
          <p:nvPr>
            <p:ph sz="quarter" idx="13"/>
          </p:nvPr>
        </p:nvSpPr>
        <p:spPr/>
        <p:txBody>
          <a:bodyPr>
            <a:normAutofit/>
          </a:bodyPr>
          <a:lstStyle/>
          <a:p>
            <a:pPr>
              <a:lnSpc>
                <a:spcPct val="110000"/>
              </a:lnSpc>
              <a:spcAft>
                <a:spcPts val="0"/>
              </a:spcAft>
            </a:pPr>
            <a:r>
              <a:rPr lang="nl-BE" dirty="0"/>
              <a:t>Euler maakt onderscheid tussen</a:t>
            </a:r>
          </a:p>
          <a:p>
            <a:pPr lvl="1">
              <a:lnSpc>
                <a:spcPct val="110000"/>
              </a:lnSpc>
              <a:spcAft>
                <a:spcPts val="0"/>
              </a:spcAft>
            </a:pPr>
            <a:r>
              <a:rPr lang="nl-BE" dirty="0"/>
              <a:t>‘continue’ functies</a:t>
            </a:r>
          </a:p>
          <a:p>
            <a:pPr lvl="2">
              <a:lnSpc>
                <a:spcPct val="110000"/>
              </a:lnSpc>
              <a:spcAft>
                <a:spcPts val="0"/>
              </a:spcAft>
            </a:pPr>
            <a:r>
              <a:rPr lang="nl-BE" dirty="0"/>
              <a:t>beschreven door één analytische uitdrukking</a:t>
            </a:r>
          </a:p>
          <a:p>
            <a:pPr lvl="2">
              <a:lnSpc>
                <a:spcPct val="110000"/>
              </a:lnSpc>
              <a:spcAft>
                <a:spcPts val="0"/>
              </a:spcAft>
            </a:pPr>
            <a:r>
              <a:rPr lang="nl-BE" dirty="0"/>
              <a:t>komt </a:t>
            </a:r>
            <a:r>
              <a:rPr lang="nl-BE" u="sng" dirty="0"/>
              <a:t>niet</a:t>
            </a:r>
            <a:r>
              <a:rPr lang="nl-BE" dirty="0"/>
              <a:t> overeen met het huidige gebruik van het woord ‘continue functie’</a:t>
            </a:r>
          </a:p>
          <a:p>
            <a:pPr lvl="2">
              <a:lnSpc>
                <a:spcPct val="110000"/>
              </a:lnSpc>
              <a:spcAft>
                <a:spcPts val="0"/>
              </a:spcAft>
            </a:pPr>
            <a:r>
              <a:rPr lang="nl-BE" dirty="0"/>
              <a:t>elk klein deeltje van de kromme kan op unieke wijze verder gezet worden</a:t>
            </a:r>
          </a:p>
          <a:p>
            <a:pPr lvl="2">
              <a:lnSpc>
                <a:spcPct val="110000"/>
              </a:lnSpc>
              <a:spcAft>
                <a:spcPts val="0"/>
              </a:spcAft>
            </a:pPr>
            <a:r>
              <a:rPr lang="nl-BE" dirty="0"/>
              <a:t>komt overeen met de huidige benaming ‘analytische functie’</a:t>
            </a:r>
          </a:p>
          <a:p>
            <a:pPr lvl="1">
              <a:lnSpc>
                <a:spcPct val="110000"/>
              </a:lnSpc>
              <a:spcAft>
                <a:spcPts val="0"/>
              </a:spcAft>
            </a:pPr>
            <a:r>
              <a:rPr lang="nl-BE" dirty="0"/>
              <a:t>‘discontinue’ functies</a:t>
            </a:r>
          </a:p>
          <a:p>
            <a:pPr lvl="2">
              <a:lnSpc>
                <a:spcPct val="110000"/>
              </a:lnSpc>
              <a:spcAft>
                <a:spcPts val="0"/>
              </a:spcAft>
            </a:pPr>
            <a:r>
              <a:rPr lang="nl-BE" dirty="0"/>
              <a:t>zie vorige slide!</a:t>
            </a:r>
          </a:p>
        </p:txBody>
      </p:sp>
      <p:sp>
        <p:nvSpPr>
          <p:cNvPr id="4" name="Title 3">
            <a:extLst>
              <a:ext uri="{FF2B5EF4-FFF2-40B4-BE49-F238E27FC236}">
                <a16:creationId xmlns:a16="http://schemas.microsoft.com/office/drawing/2014/main" id="{82AB06AA-F321-47EC-994C-507E9C388435}"/>
              </a:ext>
            </a:extLst>
          </p:cNvPr>
          <p:cNvSpPr>
            <a:spLocks noGrp="1"/>
          </p:cNvSpPr>
          <p:nvPr>
            <p:ph type="title"/>
          </p:nvPr>
        </p:nvSpPr>
        <p:spPr/>
        <p:txBody>
          <a:bodyPr>
            <a:normAutofit/>
          </a:bodyPr>
          <a:lstStyle/>
          <a:p>
            <a:r>
              <a:rPr lang="nl-BE" dirty="0"/>
              <a:t>Een algemener functiebegrip?</a:t>
            </a:r>
          </a:p>
        </p:txBody>
      </p:sp>
    </p:spTree>
    <p:extLst>
      <p:ext uri="{BB962C8B-B14F-4D97-AF65-F5344CB8AC3E}">
        <p14:creationId xmlns:p14="http://schemas.microsoft.com/office/powerpoint/2010/main" val="156242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A296EE-0682-47C2-9741-B7E8F2DA4905}"/>
              </a:ext>
            </a:extLst>
          </p:cNvPr>
          <p:cNvSpPr>
            <a:spLocks noGrp="1"/>
          </p:cNvSpPr>
          <p:nvPr>
            <p:ph type="sldNum" sz="quarter" idx="12"/>
          </p:nvPr>
        </p:nvSpPr>
        <p:spPr/>
        <p:txBody>
          <a:bodyPr/>
          <a:lstStyle/>
          <a:p>
            <a:fld id="{0A297500-7527-634B-90F4-69D0994C32B4}" type="slidenum">
              <a:rPr lang="nl-NL" smtClean="0"/>
              <a:pPr/>
              <a:t>25</a:t>
            </a:fld>
            <a:endParaRPr lang="nl-NL" dirty="0"/>
          </a:p>
        </p:txBody>
      </p:sp>
      <p:sp>
        <p:nvSpPr>
          <p:cNvPr id="3" name="Content Placeholder 2">
            <a:extLst>
              <a:ext uri="{FF2B5EF4-FFF2-40B4-BE49-F238E27FC236}">
                <a16:creationId xmlns:a16="http://schemas.microsoft.com/office/drawing/2014/main" id="{825070F9-0D75-4AB7-B1D0-8CCA8F4A923F}"/>
              </a:ext>
            </a:extLst>
          </p:cNvPr>
          <p:cNvSpPr>
            <a:spLocks noGrp="1"/>
          </p:cNvSpPr>
          <p:nvPr>
            <p:ph sz="quarter" idx="13"/>
          </p:nvPr>
        </p:nvSpPr>
        <p:spPr/>
        <p:txBody>
          <a:bodyPr>
            <a:normAutofit fontScale="85000" lnSpcReduction="20000"/>
          </a:bodyPr>
          <a:lstStyle/>
          <a:p>
            <a:pPr>
              <a:lnSpc>
                <a:spcPct val="120000"/>
              </a:lnSpc>
              <a:spcAft>
                <a:spcPts val="0"/>
              </a:spcAft>
            </a:pPr>
            <a:r>
              <a:rPr lang="nl-BE" dirty="0"/>
              <a:t>Euler (1755), ‘</a:t>
            </a:r>
            <a:r>
              <a:rPr lang="nl-BE" dirty="0" err="1"/>
              <a:t>Institutiones</a:t>
            </a:r>
            <a:r>
              <a:rPr lang="nl-BE" dirty="0"/>
              <a:t> </a:t>
            </a:r>
            <a:r>
              <a:rPr lang="nl-BE" dirty="0" err="1"/>
              <a:t>calculi</a:t>
            </a:r>
            <a:r>
              <a:rPr lang="nl-BE" dirty="0"/>
              <a:t> </a:t>
            </a:r>
            <a:r>
              <a:rPr lang="nl-BE" dirty="0" err="1"/>
              <a:t>differentialis</a:t>
            </a:r>
            <a:r>
              <a:rPr lang="nl-BE" dirty="0"/>
              <a:t>’: andere definitie voor ‘functie’</a:t>
            </a:r>
          </a:p>
          <a:p>
            <a:pPr marL="576000" lvl="2" indent="0">
              <a:lnSpc>
                <a:spcPct val="120000"/>
              </a:lnSpc>
              <a:spcAft>
                <a:spcPts val="0"/>
              </a:spcAft>
              <a:buNone/>
            </a:pPr>
            <a:r>
              <a:rPr lang="en-US" dirty="0"/>
              <a:t>If,  however, some quantities depend on others in such a way that if the latter are changed the former undergo changes themselves then the former quantities are called functions of the latter quantities. This is a very comprehensive notion and comprises in itself all the modes through which one quantity can be determined by others. If, therefore, x denotes a variable quantity then all the quantities which depend on x in any manner whatever or are determined by it are called functions… (L. Euler 1755)</a:t>
            </a:r>
          </a:p>
          <a:p>
            <a:pPr>
              <a:lnSpc>
                <a:spcPct val="110000"/>
              </a:lnSpc>
              <a:spcAft>
                <a:spcPts val="0"/>
              </a:spcAft>
            </a:pPr>
            <a:r>
              <a:rPr lang="nl-BE" dirty="0"/>
              <a:t>Euler (1763) ‘De </a:t>
            </a:r>
            <a:r>
              <a:rPr lang="nl-BE" dirty="0" err="1"/>
              <a:t>usu</a:t>
            </a:r>
            <a:r>
              <a:rPr lang="nl-BE" dirty="0"/>
              <a:t> </a:t>
            </a:r>
            <a:r>
              <a:rPr lang="nl-BE" dirty="0" err="1"/>
              <a:t>functionum</a:t>
            </a:r>
            <a:r>
              <a:rPr lang="nl-BE" dirty="0"/>
              <a:t> </a:t>
            </a:r>
            <a:r>
              <a:rPr lang="nl-BE" dirty="0" err="1"/>
              <a:t>discontinuarum</a:t>
            </a:r>
            <a:r>
              <a:rPr lang="nl-BE" dirty="0"/>
              <a:t> in </a:t>
            </a:r>
            <a:r>
              <a:rPr lang="nl-BE" dirty="0" err="1"/>
              <a:t>analysi</a:t>
            </a:r>
            <a:r>
              <a:rPr lang="nl-BE" dirty="0"/>
              <a:t>’</a:t>
            </a:r>
          </a:p>
          <a:p>
            <a:pPr marL="576000" lvl="2" indent="0">
              <a:lnSpc>
                <a:spcPct val="110000"/>
              </a:lnSpc>
              <a:spcAft>
                <a:spcPts val="0"/>
              </a:spcAft>
              <a:buNone/>
            </a:pPr>
            <a:r>
              <a:rPr lang="nl-BE" dirty="0" err="1"/>
              <a:t>This</a:t>
            </a:r>
            <a:r>
              <a:rPr lang="nl-BE" dirty="0"/>
              <a:t> “</a:t>
            </a:r>
            <a:r>
              <a:rPr lang="en-US" dirty="0"/>
              <a:t>opens for us a new chapter in analysis by allowing us to apply calculus to curves that are not subject to any law of continuity” (Euler, 1763)</a:t>
            </a:r>
          </a:p>
          <a:p>
            <a:pPr>
              <a:lnSpc>
                <a:spcPct val="110000"/>
              </a:lnSpc>
              <a:spcAft>
                <a:spcPts val="0"/>
              </a:spcAft>
            </a:pPr>
            <a:r>
              <a:rPr lang="en-US" dirty="0"/>
              <a:t>maar: Euler is </a:t>
            </a:r>
            <a:r>
              <a:rPr lang="en-US" dirty="0" err="1"/>
              <a:t>niet</a:t>
            </a:r>
            <a:r>
              <a:rPr lang="en-US" dirty="0"/>
              <a:t> </a:t>
            </a:r>
            <a:r>
              <a:rPr lang="en-US" dirty="0" err="1"/>
              <a:t>helemaal</a:t>
            </a:r>
            <a:r>
              <a:rPr lang="en-US" dirty="0"/>
              <a:t> consequent in het </a:t>
            </a:r>
            <a:r>
              <a:rPr lang="en-US" dirty="0" err="1"/>
              <a:t>gebruik</a:t>
            </a:r>
            <a:r>
              <a:rPr lang="en-US" dirty="0"/>
              <a:t> van </a:t>
            </a:r>
            <a:r>
              <a:rPr lang="en-US" dirty="0" err="1"/>
              <a:t>zijn</a:t>
            </a:r>
            <a:r>
              <a:rPr lang="en-US" dirty="0"/>
              <a:t> </a:t>
            </a:r>
            <a:r>
              <a:rPr lang="en-US" dirty="0" err="1"/>
              <a:t>beide</a:t>
            </a:r>
            <a:r>
              <a:rPr lang="en-US" dirty="0"/>
              <a:t> </a:t>
            </a:r>
            <a:r>
              <a:rPr lang="en-US" dirty="0" err="1"/>
              <a:t>definities</a:t>
            </a:r>
            <a:r>
              <a:rPr lang="en-US" dirty="0"/>
              <a:t>…</a:t>
            </a:r>
          </a:p>
        </p:txBody>
      </p:sp>
      <p:sp>
        <p:nvSpPr>
          <p:cNvPr id="4" name="Title 3">
            <a:extLst>
              <a:ext uri="{FF2B5EF4-FFF2-40B4-BE49-F238E27FC236}">
                <a16:creationId xmlns:a16="http://schemas.microsoft.com/office/drawing/2014/main" id="{82AB06AA-F321-47EC-994C-507E9C388435}"/>
              </a:ext>
            </a:extLst>
          </p:cNvPr>
          <p:cNvSpPr>
            <a:spLocks noGrp="1"/>
          </p:cNvSpPr>
          <p:nvPr>
            <p:ph type="title"/>
          </p:nvPr>
        </p:nvSpPr>
        <p:spPr/>
        <p:txBody>
          <a:bodyPr>
            <a:normAutofit/>
          </a:bodyPr>
          <a:lstStyle/>
          <a:p>
            <a:r>
              <a:rPr lang="nl-BE" dirty="0"/>
              <a:t>Een algemener functiebegrip?</a:t>
            </a:r>
          </a:p>
        </p:txBody>
      </p:sp>
    </p:spTree>
    <p:extLst>
      <p:ext uri="{BB962C8B-B14F-4D97-AF65-F5344CB8AC3E}">
        <p14:creationId xmlns:p14="http://schemas.microsoft.com/office/powerpoint/2010/main" val="421610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A296EE-0682-47C2-9741-B7E8F2DA4905}"/>
              </a:ext>
            </a:extLst>
          </p:cNvPr>
          <p:cNvSpPr>
            <a:spLocks noGrp="1"/>
          </p:cNvSpPr>
          <p:nvPr>
            <p:ph type="sldNum" sz="quarter" idx="12"/>
          </p:nvPr>
        </p:nvSpPr>
        <p:spPr/>
        <p:txBody>
          <a:bodyPr/>
          <a:lstStyle/>
          <a:p>
            <a:fld id="{0A297500-7527-634B-90F4-69D0994C32B4}" type="slidenum">
              <a:rPr lang="nl-NL" smtClean="0"/>
              <a:pPr/>
              <a:t>26</a:t>
            </a:fld>
            <a:endParaRPr lang="nl-NL" dirty="0"/>
          </a:p>
        </p:txBody>
      </p:sp>
      <p:sp>
        <p:nvSpPr>
          <p:cNvPr id="3" name="Content Placeholder 2">
            <a:extLst>
              <a:ext uri="{FF2B5EF4-FFF2-40B4-BE49-F238E27FC236}">
                <a16:creationId xmlns:a16="http://schemas.microsoft.com/office/drawing/2014/main" id="{825070F9-0D75-4AB7-B1D0-8CCA8F4A923F}"/>
              </a:ext>
            </a:extLst>
          </p:cNvPr>
          <p:cNvSpPr>
            <a:spLocks noGrp="1"/>
          </p:cNvSpPr>
          <p:nvPr>
            <p:ph sz="quarter" idx="13"/>
          </p:nvPr>
        </p:nvSpPr>
        <p:spPr/>
        <p:txBody>
          <a:bodyPr>
            <a:normAutofit/>
          </a:bodyPr>
          <a:lstStyle/>
          <a:p>
            <a:pPr>
              <a:lnSpc>
                <a:spcPct val="110000"/>
              </a:lnSpc>
              <a:spcAft>
                <a:spcPts val="0"/>
              </a:spcAft>
            </a:pPr>
            <a:r>
              <a:rPr lang="en-US" dirty="0" err="1"/>
              <a:t>discussie</a:t>
            </a:r>
            <a:r>
              <a:rPr lang="en-US" dirty="0"/>
              <a:t> </a:t>
            </a:r>
            <a:r>
              <a:rPr lang="en-US" dirty="0" err="1"/>
              <a:t>blijft</a:t>
            </a:r>
            <a:r>
              <a:rPr lang="en-US" dirty="0"/>
              <a:t> </a:t>
            </a:r>
            <a:r>
              <a:rPr lang="en-US" dirty="0" err="1"/>
              <a:t>bestaan</a:t>
            </a:r>
            <a:r>
              <a:rPr lang="en-US" dirty="0"/>
              <a:t> tot in de 19de </a:t>
            </a:r>
            <a:r>
              <a:rPr lang="en-US" dirty="0" err="1"/>
              <a:t>eeuw</a:t>
            </a:r>
            <a:endParaRPr lang="en-US" dirty="0"/>
          </a:p>
          <a:p>
            <a:r>
              <a:rPr lang="nl-BE" dirty="0"/>
              <a:t>nog veel anderen geven een definitie van functie</a:t>
            </a:r>
          </a:p>
          <a:p>
            <a:r>
              <a:rPr lang="nl-BE" dirty="0"/>
              <a:t>veel definities klinken ruimer dan wat in de praktijk toegepast wordt</a:t>
            </a:r>
          </a:p>
          <a:p>
            <a:r>
              <a:rPr lang="en-US" dirty="0"/>
              <a:t>Ponte (1992) over </a:t>
            </a:r>
            <a:r>
              <a:rPr lang="en-US" dirty="0" err="1"/>
              <a:t>deze</a:t>
            </a:r>
            <a:r>
              <a:rPr lang="en-US" dirty="0"/>
              <a:t> </a:t>
            </a:r>
            <a:r>
              <a:rPr lang="en-US" dirty="0" err="1"/>
              <a:t>periode</a:t>
            </a:r>
            <a:endParaRPr lang="en-US" dirty="0"/>
          </a:p>
          <a:p>
            <a:pPr marL="576000" lvl="2" indent="0">
              <a:buNone/>
            </a:pPr>
            <a:r>
              <a:rPr lang="en-US" dirty="0"/>
              <a:t>“As far as mainstream mathematics is concerned, the identification of functions with analytical expressions would remain unchanged for all of the 18th century. In the 19th century, however, the notion of function underwent successive enlargements and clarifications that deeply changed its nature and meaning.”</a:t>
            </a:r>
            <a:endParaRPr lang="nl-BE" dirty="0"/>
          </a:p>
          <a:p>
            <a:pPr>
              <a:lnSpc>
                <a:spcPct val="110000"/>
              </a:lnSpc>
              <a:spcAft>
                <a:spcPts val="0"/>
              </a:spcAft>
            </a:pPr>
            <a:endParaRPr lang="en-US" dirty="0"/>
          </a:p>
        </p:txBody>
      </p:sp>
      <p:sp>
        <p:nvSpPr>
          <p:cNvPr id="4" name="Title 3">
            <a:extLst>
              <a:ext uri="{FF2B5EF4-FFF2-40B4-BE49-F238E27FC236}">
                <a16:creationId xmlns:a16="http://schemas.microsoft.com/office/drawing/2014/main" id="{82AB06AA-F321-47EC-994C-507E9C388435}"/>
              </a:ext>
            </a:extLst>
          </p:cNvPr>
          <p:cNvSpPr>
            <a:spLocks noGrp="1"/>
          </p:cNvSpPr>
          <p:nvPr>
            <p:ph type="title"/>
          </p:nvPr>
        </p:nvSpPr>
        <p:spPr/>
        <p:txBody>
          <a:bodyPr>
            <a:normAutofit/>
          </a:bodyPr>
          <a:lstStyle/>
          <a:p>
            <a:r>
              <a:rPr lang="nl-BE" dirty="0"/>
              <a:t>Een algemener functiebegrip?</a:t>
            </a:r>
          </a:p>
        </p:txBody>
      </p:sp>
    </p:spTree>
    <p:extLst>
      <p:ext uri="{BB962C8B-B14F-4D97-AF65-F5344CB8AC3E}">
        <p14:creationId xmlns:p14="http://schemas.microsoft.com/office/powerpoint/2010/main" val="4074877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C48081-B9A7-C99F-3462-0275EA4EAA38}"/>
              </a:ext>
            </a:extLst>
          </p:cNvPr>
          <p:cNvSpPr>
            <a:spLocks noGrp="1"/>
          </p:cNvSpPr>
          <p:nvPr>
            <p:ph type="sldNum" sz="quarter" idx="12"/>
          </p:nvPr>
        </p:nvSpPr>
        <p:spPr/>
        <p:txBody>
          <a:bodyPr/>
          <a:lstStyle/>
          <a:p>
            <a:fld id="{0A297500-7527-634B-90F4-69D0994C32B4}" type="slidenum">
              <a:rPr lang="nl-NL" smtClean="0"/>
              <a:pPr/>
              <a:t>27</a:t>
            </a:fld>
            <a:endParaRPr lang="nl-NL" dirty="0"/>
          </a:p>
        </p:txBody>
      </p:sp>
      <p:sp>
        <p:nvSpPr>
          <p:cNvPr id="3" name="Content Placeholder 2">
            <a:extLst>
              <a:ext uri="{FF2B5EF4-FFF2-40B4-BE49-F238E27FC236}">
                <a16:creationId xmlns:a16="http://schemas.microsoft.com/office/drawing/2014/main" id="{697FBBDD-EBF0-F417-F44B-C45CFAFAA61F}"/>
              </a:ext>
            </a:extLst>
          </p:cNvPr>
          <p:cNvSpPr>
            <a:spLocks noGrp="1"/>
          </p:cNvSpPr>
          <p:nvPr>
            <p:ph sz="quarter" idx="13"/>
          </p:nvPr>
        </p:nvSpPr>
        <p:spPr/>
        <p:txBody>
          <a:bodyPr/>
          <a:lstStyle/>
          <a:p>
            <a:r>
              <a:rPr lang="nl-BE" dirty="0"/>
              <a:t>Euler: ‘elke’ grafiek stelt een functie voor</a:t>
            </a:r>
          </a:p>
          <a:p>
            <a:r>
              <a:rPr lang="nl-BE" dirty="0"/>
              <a:t>loskomen van de vergelijking blijkt lastig te zijn voor de wiskundige gemeenschap!</a:t>
            </a:r>
          </a:p>
        </p:txBody>
      </p:sp>
      <p:sp>
        <p:nvSpPr>
          <p:cNvPr id="4" name="Title 3">
            <a:extLst>
              <a:ext uri="{FF2B5EF4-FFF2-40B4-BE49-F238E27FC236}">
                <a16:creationId xmlns:a16="http://schemas.microsoft.com/office/drawing/2014/main" id="{4917EB5C-3D05-18AB-FF7F-25563D7838DB}"/>
              </a:ext>
            </a:extLst>
          </p:cNvPr>
          <p:cNvSpPr>
            <a:spLocks noGrp="1"/>
          </p:cNvSpPr>
          <p:nvPr>
            <p:ph type="title"/>
          </p:nvPr>
        </p:nvSpPr>
        <p:spPr/>
        <p:txBody>
          <a:bodyPr/>
          <a:lstStyle/>
          <a:p>
            <a:r>
              <a:rPr lang="nl-BE" dirty="0"/>
              <a:t>Met een didactische bril…</a:t>
            </a:r>
          </a:p>
        </p:txBody>
      </p:sp>
    </p:spTree>
    <p:extLst>
      <p:ext uri="{BB962C8B-B14F-4D97-AF65-F5344CB8AC3E}">
        <p14:creationId xmlns:p14="http://schemas.microsoft.com/office/powerpoint/2010/main" val="325729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0271F-50A9-B9F2-5AF7-5F0683D0DDAC}"/>
              </a:ext>
            </a:extLst>
          </p:cNvPr>
          <p:cNvSpPr>
            <a:spLocks noGrp="1"/>
          </p:cNvSpPr>
          <p:nvPr>
            <p:ph type="title"/>
          </p:nvPr>
        </p:nvSpPr>
        <p:spPr/>
        <p:txBody>
          <a:bodyPr/>
          <a:lstStyle/>
          <a:p>
            <a:r>
              <a:rPr lang="nl-BE" dirty="0"/>
              <a:t>Periode 3: 19de eeuw</a:t>
            </a:r>
          </a:p>
        </p:txBody>
      </p:sp>
      <p:sp>
        <p:nvSpPr>
          <p:cNvPr id="3" name="Text Placeholder 2">
            <a:extLst>
              <a:ext uri="{FF2B5EF4-FFF2-40B4-BE49-F238E27FC236}">
                <a16:creationId xmlns:a16="http://schemas.microsoft.com/office/drawing/2014/main" id="{F1A05B23-8D52-A973-1A57-CE4677783462}"/>
              </a:ext>
            </a:extLst>
          </p:cNvPr>
          <p:cNvSpPr>
            <a:spLocks noGrp="1"/>
          </p:cNvSpPr>
          <p:nvPr>
            <p:ph type="body" idx="1"/>
          </p:nvPr>
        </p:nvSpPr>
        <p:spPr/>
        <p:txBody>
          <a:bodyPr/>
          <a:lstStyle/>
          <a:p>
            <a:endParaRPr lang="nl-BE"/>
          </a:p>
        </p:txBody>
      </p:sp>
      <p:sp>
        <p:nvSpPr>
          <p:cNvPr id="4" name="Slide Number Placeholder 3">
            <a:extLst>
              <a:ext uri="{FF2B5EF4-FFF2-40B4-BE49-F238E27FC236}">
                <a16:creationId xmlns:a16="http://schemas.microsoft.com/office/drawing/2014/main" id="{2472E2D0-51A2-5B37-82B1-00D9696B8EDB}"/>
              </a:ext>
            </a:extLst>
          </p:cNvPr>
          <p:cNvSpPr>
            <a:spLocks noGrp="1"/>
          </p:cNvSpPr>
          <p:nvPr>
            <p:ph type="sldNum" sz="quarter" idx="17"/>
          </p:nvPr>
        </p:nvSpPr>
        <p:spPr/>
        <p:txBody>
          <a:bodyPr/>
          <a:lstStyle/>
          <a:p>
            <a:fld id="{0A297500-7527-634B-90F4-69D0994C32B4}" type="slidenum">
              <a:rPr lang="nl-NL" smtClean="0"/>
              <a:pPr/>
              <a:t>28</a:t>
            </a:fld>
            <a:endParaRPr lang="nl-NL" dirty="0"/>
          </a:p>
        </p:txBody>
      </p:sp>
    </p:spTree>
    <p:extLst>
      <p:ext uri="{BB962C8B-B14F-4D97-AF65-F5344CB8AC3E}">
        <p14:creationId xmlns:p14="http://schemas.microsoft.com/office/powerpoint/2010/main" val="3783834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E52D43-C14C-41A0-908C-18AB5FEA17E2}"/>
              </a:ext>
            </a:extLst>
          </p:cNvPr>
          <p:cNvSpPr>
            <a:spLocks noGrp="1"/>
          </p:cNvSpPr>
          <p:nvPr>
            <p:ph type="sldNum" sz="quarter" idx="12"/>
          </p:nvPr>
        </p:nvSpPr>
        <p:spPr/>
        <p:txBody>
          <a:bodyPr/>
          <a:lstStyle/>
          <a:p>
            <a:fld id="{0A297500-7527-634B-90F4-69D0994C32B4}" type="slidenum">
              <a:rPr lang="nl-NL" smtClean="0"/>
              <a:pPr/>
              <a:t>29</a:t>
            </a:fld>
            <a:endParaRPr lang="nl-N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AB08E2D-4EA0-49C6-9EEF-0B7EDCA528F5}"/>
                  </a:ext>
                </a:extLst>
              </p:cNvPr>
              <p:cNvSpPr>
                <a:spLocks noGrp="1"/>
              </p:cNvSpPr>
              <p:nvPr>
                <p:ph sz="quarter" idx="13"/>
              </p:nvPr>
            </p:nvSpPr>
            <p:spPr/>
            <p:txBody>
              <a:bodyPr>
                <a:normAutofit/>
              </a:bodyPr>
              <a:lstStyle/>
              <a:p>
                <a:r>
                  <a:rPr lang="nl-BE" dirty="0"/>
                  <a:t>naar aanleiding van warmtevergelijking,                  nog een partiële differentiaalvergelijking</a:t>
                </a:r>
              </a:p>
              <a:p>
                <a:r>
                  <a:rPr lang="nl-BE" dirty="0"/>
                  <a:t>1807, maar publicatie pas in 1822</a:t>
                </a:r>
              </a:p>
              <a:p>
                <a:r>
                  <a:rPr lang="en-US" dirty="0" err="1"/>
                  <a:t>definitie</a:t>
                </a:r>
                <a:endParaRPr lang="en-US" dirty="0"/>
              </a:p>
              <a:p>
                <a:pPr marL="576000" lvl="2" indent="0">
                  <a:buNone/>
                </a:pPr>
                <a:r>
                  <a:rPr lang="en-US" dirty="0"/>
                  <a:t>In general, the function </a:t>
                </a:r>
                <a14:m>
                  <m:oMath xmlns:m="http://schemas.openxmlformats.org/officeDocument/2006/math">
                    <m:r>
                      <a:rPr lang="nl-BE" b="0" i="1" smtClean="0">
                        <a:latin typeface="Cambria Math" panose="02040503050406030204" pitchFamily="18" charset="0"/>
                      </a:rPr>
                      <m:t>𝑓</m:t>
                    </m:r>
                    <m:r>
                      <a:rPr lang="nl-BE" b="0" i="1" smtClean="0">
                        <a:latin typeface="Cambria Math" panose="02040503050406030204" pitchFamily="18" charset="0"/>
                      </a:rPr>
                      <m:t>(</m:t>
                    </m:r>
                    <m:r>
                      <a:rPr lang="nl-BE" b="0" i="1" smtClean="0">
                        <a:latin typeface="Cambria Math" panose="02040503050406030204" pitchFamily="18" charset="0"/>
                      </a:rPr>
                      <m:t>𝑥</m:t>
                    </m:r>
                    <m:r>
                      <a:rPr lang="nl-BE" b="0" i="1" smtClean="0">
                        <a:latin typeface="Cambria Math" panose="02040503050406030204" pitchFamily="18" charset="0"/>
                      </a:rPr>
                      <m:t>)</m:t>
                    </m:r>
                  </m:oMath>
                </a14:m>
                <a:r>
                  <a:rPr lang="en-US" dirty="0"/>
                  <a:t> represents a succession of values or ordinates each of which is arbitrary. An infinity of values being given to the abscissa </a:t>
                </a:r>
                <a14:m>
                  <m:oMath xmlns:m="http://schemas.openxmlformats.org/officeDocument/2006/math">
                    <m:r>
                      <a:rPr lang="en-US" i="1" dirty="0" smtClean="0">
                        <a:latin typeface="Cambria Math" panose="02040503050406030204" pitchFamily="18" charset="0"/>
                      </a:rPr>
                      <m:t>𝑥</m:t>
                    </m:r>
                  </m:oMath>
                </a14:m>
                <a:r>
                  <a:rPr lang="en-US" dirty="0"/>
                  <a:t>, there are an equal number of ordinates </a:t>
                </a:r>
                <a14:m>
                  <m:oMath xmlns:m="http://schemas.openxmlformats.org/officeDocument/2006/math">
                    <m:r>
                      <a:rPr lang="nl-BE" b="0" i="1" smtClean="0">
                        <a:latin typeface="Cambria Math" panose="02040503050406030204" pitchFamily="18" charset="0"/>
                      </a:rPr>
                      <m:t>𝑓</m:t>
                    </m:r>
                    <m:r>
                      <a:rPr lang="nl-BE" b="0" i="1" smtClean="0">
                        <a:latin typeface="Cambria Math" panose="02040503050406030204" pitchFamily="18" charset="0"/>
                      </a:rPr>
                      <m:t>(</m:t>
                    </m:r>
                    <m:r>
                      <a:rPr lang="nl-BE" b="0" i="1" smtClean="0">
                        <a:latin typeface="Cambria Math" panose="02040503050406030204" pitchFamily="18" charset="0"/>
                      </a:rPr>
                      <m:t>𝑥</m:t>
                    </m:r>
                    <m:r>
                      <a:rPr lang="nl-BE" b="0" i="1" smtClean="0">
                        <a:latin typeface="Cambria Math" panose="02040503050406030204" pitchFamily="18" charset="0"/>
                      </a:rPr>
                      <m:t>)</m:t>
                    </m:r>
                  </m:oMath>
                </a14:m>
                <a:r>
                  <a:rPr lang="en-US" dirty="0"/>
                  <a:t>. All have actual numerical values, either positive or negative or null. We do not suppose these ordinates to be subject to a common law; they succeed each other in any manner whatever, and each of them is given as if it were a single quantity.</a:t>
                </a:r>
              </a:p>
            </p:txBody>
          </p:sp>
        </mc:Choice>
        <mc:Fallback xmlns="">
          <p:sp>
            <p:nvSpPr>
              <p:cNvPr id="3" name="Content Placeholder 2">
                <a:extLst>
                  <a:ext uri="{FF2B5EF4-FFF2-40B4-BE49-F238E27FC236}">
                    <a16:creationId xmlns:a16="http://schemas.microsoft.com/office/drawing/2014/main" id="{5AB08E2D-4EA0-49C6-9EEF-0B7EDCA528F5}"/>
                  </a:ext>
                </a:extLst>
              </p:cNvPr>
              <p:cNvSpPr>
                <a:spLocks noGrp="1" noRot="1" noChangeAspect="1" noMove="1" noResize="1" noEditPoints="1" noAdjustHandles="1" noChangeArrowheads="1" noChangeShapeType="1" noTextEdit="1"/>
              </p:cNvSpPr>
              <p:nvPr>
                <p:ph sz="quarter" idx="13"/>
              </p:nvPr>
            </p:nvSpPr>
            <p:spPr>
              <a:blipFill>
                <a:blip r:embed="rId2"/>
                <a:stretch>
                  <a:fillRect l="-1235" t="-1375" r="-1303"/>
                </a:stretch>
              </a:blipFill>
            </p:spPr>
            <p:txBody>
              <a:bodyPr/>
              <a:lstStyle/>
              <a:p>
                <a:r>
                  <a:rPr lang="nl-BE">
                    <a:noFill/>
                  </a:rPr>
                  <a:t> </a:t>
                </a:r>
              </a:p>
            </p:txBody>
          </p:sp>
        </mc:Fallback>
      </mc:AlternateContent>
      <p:sp>
        <p:nvSpPr>
          <p:cNvPr id="4" name="Title 3">
            <a:extLst>
              <a:ext uri="{FF2B5EF4-FFF2-40B4-BE49-F238E27FC236}">
                <a16:creationId xmlns:a16="http://schemas.microsoft.com/office/drawing/2014/main" id="{49443555-B513-4655-83CE-C6A5E20014A9}"/>
              </a:ext>
            </a:extLst>
          </p:cNvPr>
          <p:cNvSpPr>
            <a:spLocks noGrp="1"/>
          </p:cNvSpPr>
          <p:nvPr>
            <p:ph type="title"/>
          </p:nvPr>
        </p:nvSpPr>
        <p:spPr/>
        <p:txBody>
          <a:bodyPr>
            <a:normAutofit fontScale="90000"/>
          </a:bodyPr>
          <a:lstStyle/>
          <a:p>
            <a:r>
              <a:rPr lang="nl-BE" dirty="0" err="1"/>
              <a:t>Fourier</a:t>
            </a:r>
            <a:r>
              <a:rPr lang="nl-BE" dirty="0"/>
              <a:t>: een algemener </a:t>
            </a:r>
            <a:br>
              <a:rPr lang="nl-BE" dirty="0"/>
            </a:br>
            <a:r>
              <a:rPr lang="nl-BE" dirty="0"/>
              <a:t>concept van functie</a:t>
            </a:r>
          </a:p>
        </p:txBody>
      </p:sp>
      <p:pic>
        <p:nvPicPr>
          <p:cNvPr id="6" name="Picture 5" descr="A picture containing sketch, human face, portrait, drawing&#10;&#10;Description automatically generated">
            <a:hlinkClick r:id="rId3"/>
            <a:extLst>
              <a:ext uri="{FF2B5EF4-FFF2-40B4-BE49-F238E27FC236}">
                <a16:creationId xmlns:a16="http://schemas.microsoft.com/office/drawing/2014/main" id="{9A0122F4-FC12-C76D-3E7A-37B04C14E2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2412" y="0"/>
            <a:ext cx="2251587" cy="2848257"/>
          </a:xfrm>
          <a:prstGeom prst="rect">
            <a:avLst/>
          </a:prstGeom>
        </p:spPr>
      </p:pic>
    </p:spTree>
    <p:extLst>
      <p:ext uri="{BB962C8B-B14F-4D97-AF65-F5344CB8AC3E}">
        <p14:creationId xmlns:p14="http://schemas.microsoft.com/office/powerpoint/2010/main" val="114293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87713C-5C85-4EC0-144F-D1338A7417AD}"/>
              </a:ext>
            </a:extLst>
          </p:cNvPr>
          <p:cNvSpPr>
            <a:spLocks noGrp="1"/>
          </p:cNvSpPr>
          <p:nvPr>
            <p:ph type="sldNum" sz="quarter" idx="12"/>
          </p:nvPr>
        </p:nvSpPr>
        <p:spPr/>
        <p:txBody>
          <a:bodyPr/>
          <a:lstStyle/>
          <a:p>
            <a:fld id="{0A297500-7527-634B-90F4-69D0994C32B4}" type="slidenum">
              <a:rPr lang="nl-NL" smtClean="0"/>
              <a:pPr/>
              <a:t>3</a:t>
            </a:fld>
            <a:endParaRPr lang="nl-NL" dirty="0"/>
          </a:p>
        </p:txBody>
      </p:sp>
      <p:sp>
        <p:nvSpPr>
          <p:cNvPr id="3" name="Content Placeholder 2">
            <a:extLst>
              <a:ext uri="{FF2B5EF4-FFF2-40B4-BE49-F238E27FC236}">
                <a16:creationId xmlns:a16="http://schemas.microsoft.com/office/drawing/2014/main" id="{F4D01A74-9FF1-1208-D143-0F6C2C427C9E}"/>
              </a:ext>
            </a:extLst>
          </p:cNvPr>
          <p:cNvSpPr>
            <a:spLocks noGrp="1"/>
          </p:cNvSpPr>
          <p:nvPr>
            <p:ph sz="quarter" idx="13"/>
          </p:nvPr>
        </p:nvSpPr>
        <p:spPr/>
        <p:txBody>
          <a:bodyPr/>
          <a:lstStyle/>
          <a:p>
            <a:r>
              <a:rPr lang="nl-BE" dirty="0"/>
              <a:t>over mezelf</a:t>
            </a:r>
          </a:p>
          <a:p>
            <a:pPr lvl="1"/>
            <a:r>
              <a:rPr lang="nl-BE" dirty="0"/>
              <a:t>tot en met vorig jaar: vakdidactiek wiskunde</a:t>
            </a:r>
          </a:p>
          <a:p>
            <a:pPr lvl="1"/>
            <a:r>
              <a:rPr lang="nl-BE" dirty="0"/>
              <a:t>verleden als docent wiskunde aan de universiteit (opleidingen handelswetenschappen en biologie/biomedische wetenschappen)</a:t>
            </a:r>
          </a:p>
          <a:p>
            <a:pPr lvl="1"/>
            <a:r>
              <a:rPr lang="nl-BE" dirty="0"/>
              <a:t>voor de vierde keer dit jaar geschiedenis van de wiskunde</a:t>
            </a:r>
          </a:p>
        </p:txBody>
      </p:sp>
      <p:sp>
        <p:nvSpPr>
          <p:cNvPr id="4" name="Title 3">
            <a:extLst>
              <a:ext uri="{FF2B5EF4-FFF2-40B4-BE49-F238E27FC236}">
                <a16:creationId xmlns:a16="http://schemas.microsoft.com/office/drawing/2014/main" id="{BEE3DDAC-5878-0085-D1FE-8851F384BC6E}"/>
              </a:ext>
            </a:extLst>
          </p:cNvPr>
          <p:cNvSpPr>
            <a:spLocks noGrp="1"/>
          </p:cNvSpPr>
          <p:nvPr>
            <p:ph type="title"/>
          </p:nvPr>
        </p:nvSpPr>
        <p:spPr/>
        <p:txBody>
          <a:bodyPr/>
          <a:lstStyle/>
          <a:p>
            <a:r>
              <a:rPr lang="nl-BE" dirty="0"/>
              <a:t>Kennismaking</a:t>
            </a:r>
          </a:p>
        </p:txBody>
      </p:sp>
    </p:spTree>
    <p:extLst>
      <p:ext uri="{BB962C8B-B14F-4D97-AF65-F5344CB8AC3E}">
        <p14:creationId xmlns:p14="http://schemas.microsoft.com/office/powerpoint/2010/main" val="3223968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E52D43-C14C-41A0-908C-18AB5FEA17E2}"/>
              </a:ext>
            </a:extLst>
          </p:cNvPr>
          <p:cNvSpPr>
            <a:spLocks noGrp="1"/>
          </p:cNvSpPr>
          <p:nvPr>
            <p:ph type="sldNum" sz="quarter" idx="12"/>
          </p:nvPr>
        </p:nvSpPr>
        <p:spPr/>
        <p:txBody>
          <a:bodyPr/>
          <a:lstStyle/>
          <a:p>
            <a:fld id="{0A297500-7527-634B-90F4-69D0994C32B4}" type="slidenum">
              <a:rPr lang="nl-NL" smtClean="0"/>
              <a:pPr/>
              <a:t>30</a:t>
            </a:fld>
            <a:endParaRPr lang="nl-N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AB08E2D-4EA0-49C6-9EEF-0B7EDCA528F5}"/>
                  </a:ext>
                </a:extLst>
              </p:cNvPr>
              <p:cNvSpPr>
                <a:spLocks noGrp="1"/>
              </p:cNvSpPr>
              <p:nvPr>
                <p:ph sz="quarter" idx="13"/>
              </p:nvPr>
            </p:nvSpPr>
            <p:spPr/>
            <p:txBody>
              <a:bodyPr>
                <a:normAutofit fontScale="92500" lnSpcReduction="10000"/>
              </a:bodyPr>
              <a:lstStyle/>
              <a:p>
                <a:pPr>
                  <a:lnSpc>
                    <a:spcPct val="120000"/>
                  </a:lnSpc>
                </a:pPr>
                <a:r>
                  <a:rPr lang="en-US" dirty="0" err="1"/>
                  <a:t>definitie</a:t>
                </a:r>
                <a:r>
                  <a:rPr lang="en-US" dirty="0"/>
                  <a:t> van </a:t>
                </a:r>
                <a:r>
                  <a:rPr lang="en-US" dirty="0" err="1"/>
                  <a:t>een</a:t>
                </a:r>
                <a:r>
                  <a:rPr lang="en-US" dirty="0"/>
                  <a:t> </a:t>
                </a:r>
                <a:r>
                  <a:rPr lang="en-US" dirty="0" err="1"/>
                  <a:t>algemener</a:t>
                </a:r>
                <a:r>
                  <a:rPr lang="en-US" dirty="0"/>
                  <a:t> concept van </a:t>
                </a:r>
                <a:r>
                  <a:rPr lang="en-US" dirty="0" err="1"/>
                  <a:t>functie</a:t>
                </a:r>
                <a:endParaRPr lang="en-US" dirty="0"/>
              </a:p>
              <a:p>
                <a:pPr marL="576000" lvl="2" indent="0">
                  <a:lnSpc>
                    <a:spcPct val="120000"/>
                  </a:lnSpc>
                  <a:buNone/>
                </a:pPr>
                <a:r>
                  <a:rPr lang="en-US" dirty="0"/>
                  <a:t>…</a:t>
                </a:r>
              </a:p>
              <a:p>
                <a:pPr>
                  <a:lnSpc>
                    <a:spcPct val="120000"/>
                  </a:lnSpc>
                </a:pPr>
                <a:r>
                  <a:rPr lang="en-US" dirty="0"/>
                  <a:t>‘</a:t>
                </a:r>
                <a:r>
                  <a:rPr lang="en-US" dirty="0" err="1"/>
                  <a:t>stelling</a:t>
                </a:r>
                <a:r>
                  <a:rPr lang="en-US" dirty="0"/>
                  <a:t>’: </a:t>
                </a:r>
                <a:r>
                  <a:rPr lang="en-US" u="sng" dirty="0"/>
                  <a:t>alle</a:t>
                </a:r>
                <a:r>
                  <a:rPr lang="en-US" dirty="0"/>
                  <a:t> </a:t>
                </a:r>
                <a:r>
                  <a:rPr lang="en-US" dirty="0" err="1"/>
                  <a:t>functies</a:t>
                </a:r>
                <a:r>
                  <a:rPr lang="en-US" dirty="0"/>
                  <a:t> </a:t>
                </a:r>
                <a:r>
                  <a:rPr lang="en-US" dirty="0" err="1"/>
                  <a:t>kunnen</a:t>
                </a:r>
                <a:r>
                  <a:rPr lang="en-US" dirty="0"/>
                  <a:t> </a:t>
                </a:r>
                <a:r>
                  <a:rPr lang="en-US" dirty="0" err="1"/>
                  <a:t>voorgesteld</a:t>
                </a:r>
                <a:r>
                  <a:rPr lang="en-US" dirty="0"/>
                  <a:t> </a:t>
                </a:r>
                <a:r>
                  <a:rPr lang="en-US" dirty="0" err="1"/>
                  <a:t>worden</a:t>
                </a:r>
                <a:r>
                  <a:rPr lang="en-US" dirty="0"/>
                  <a:t> door </a:t>
                </a:r>
                <a:r>
                  <a:rPr lang="en-US" dirty="0" err="1"/>
                  <a:t>oneindige</a:t>
                </a:r>
                <a:r>
                  <a:rPr lang="en-US" dirty="0"/>
                  <a:t> reeks van sin- </a:t>
                </a:r>
                <a:r>
                  <a:rPr lang="en-US" dirty="0" err="1"/>
                  <a:t>en</a:t>
                </a:r>
                <a:r>
                  <a:rPr lang="en-US" dirty="0"/>
                  <a:t> cos-</a:t>
                </a:r>
                <a:r>
                  <a:rPr lang="en-US" dirty="0" err="1"/>
                  <a:t>functies</a:t>
                </a:r>
                <a:r>
                  <a:rPr lang="en-US" dirty="0"/>
                  <a:t>, </a:t>
                </a:r>
                <a:r>
                  <a:rPr lang="en-US" dirty="0" err="1"/>
                  <a:t>meer</a:t>
                </a:r>
                <a:r>
                  <a:rPr lang="en-US" dirty="0"/>
                  <a:t> </a:t>
                </a:r>
                <a:r>
                  <a:rPr lang="en-US" dirty="0" err="1"/>
                  <a:t>bepaald</a:t>
                </a:r>
                <a:r>
                  <a:rPr lang="en-US" dirty="0"/>
                  <a:t> </a:t>
                </a:r>
                <a:r>
                  <a:rPr lang="en-US" dirty="0" err="1"/>
                  <a:t>als</a:t>
                </a:r>
                <a:r>
                  <a:rPr lang="en-US" dirty="0"/>
                  <a:t> </a:t>
                </a:r>
                <a14:m>
                  <m:oMath xmlns:m="http://schemas.openxmlformats.org/officeDocument/2006/math">
                    <m:r>
                      <a:rPr lang="nl-BE" b="0" i="1" smtClean="0">
                        <a:latin typeface="Cambria Math" panose="02040503050406030204" pitchFamily="18" charset="0"/>
                      </a:rPr>
                      <m:t>𝑓</m:t>
                    </m:r>
                  </m:oMath>
                </a14:m>
                <a:r>
                  <a:rPr lang="en-US" dirty="0"/>
                  <a:t> </a:t>
                </a:r>
                <a:r>
                  <a:rPr lang="en-US" dirty="0" err="1"/>
                  <a:t>gedefinieerd</a:t>
                </a:r>
                <a:r>
                  <a:rPr lang="en-US" dirty="0"/>
                  <a:t> is op </a:t>
                </a:r>
                <a:r>
                  <a:rPr lang="en-US" dirty="0" err="1"/>
                  <a:t>een</a:t>
                </a:r>
                <a:r>
                  <a:rPr lang="en-US" dirty="0"/>
                  <a:t> interval </a:t>
                </a:r>
                <a14:m>
                  <m:oMath xmlns:m="http://schemas.openxmlformats.org/officeDocument/2006/math">
                    <m:d>
                      <m:dPr>
                        <m:begChr m:val="["/>
                        <m:endChr m:val="]"/>
                        <m:ctrlPr>
                          <a:rPr lang="nl-BE" b="0" i="1" smtClean="0">
                            <a:latin typeface="Cambria Math" panose="02040503050406030204" pitchFamily="18" charset="0"/>
                          </a:rPr>
                        </m:ctrlPr>
                      </m:dPr>
                      <m:e>
                        <m:r>
                          <a:rPr lang="nl-BE" b="0" i="1" smtClean="0">
                            <a:latin typeface="Cambria Math" panose="02040503050406030204" pitchFamily="18" charset="0"/>
                          </a:rPr>
                          <m:t>−</m:t>
                        </m:r>
                        <m:r>
                          <a:rPr lang="nl-BE" b="0" i="1" smtClean="0">
                            <a:latin typeface="Cambria Math" panose="02040503050406030204" pitchFamily="18" charset="0"/>
                          </a:rPr>
                          <m:t>𝐿</m:t>
                        </m:r>
                        <m:r>
                          <a:rPr lang="nl-BE" b="0" i="1" smtClean="0">
                            <a:latin typeface="Cambria Math" panose="02040503050406030204" pitchFamily="18" charset="0"/>
                          </a:rPr>
                          <m:t>,</m:t>
                        </m:r>
                        <m:r>
                          <a:rPr lang="nl-BE" b="0" i="1" smtClean="0">
                            <a:latin typeface="Cambria Math" panose="02040503050406030204" pitchFamily="18" charset="0"/>
                          </a:rPr>
                          <m:t>𝐿</m:t>
                        </m:r>
                      </m:e>
                    </m:d>
                  </m:oMath>
                </a14:m>
                <a:r>
                  <a:rPr lang="en-US" dirty="0"/>
                  <a:t>, dan is</a:t>
                </a:r>
              </a:p>
              <a:p>
                <a:pPr marL="576000" lvl="2" indent="0">
                  <a:lnSpc>
                    <a:spcPct val="120000"/>
                  </a:lnSpc>
                  <a:buNone/>
                </a:pPr>
                <a14:m>
                  <m:oMath xmlns:m="http://schemas.openxmlformats.org/officeDocument/2006/math">
                    <m:r>
                      <a:rPr lang="nl-BE" b="0" i="1" smtClean="0">
                        <a:latin typeface="Cambria Math" panose="02040503050406030204" pitchFamily="18" charset="0"/>
                      </a:rPr>
                      <m:t>𝑓</m:t>
                    </m:r>
                    <m:d>
                      <m:dPr>
                        <m:ctrlPr>
                          <a:rPr lang="nl-BE" b="0" i="1" smtClean="0">
                            <a:latin typeface="Cambria Math" panose="02040503050406030204" pitchFamily="18" charset="0"/>
                          </a:rPr>
                        </m:ctrlPr>
                      </m:dPr>
                      <m:e>
                        <m:r>
                          <a:rPr lang="nl-BE" b="0" i="1" smtClean="0">
                            <a:latin typeface="Cambria Math" panose="02040503050406030204" pitchFamily="18" charset="0"/>
                          </a:rPr>
                          <m:t>𝑥</m:t>
                        </m:r>
                      </m:e>
                    </m:d>
                    <m:r>
                      <a:rPr lang="nl-BE" b="0" i="1" smtClean="0">
                        <a:latin typeface="Cambria Math" panose="02040503050406030204" pitchFamily="18" charset="0"/>
                      </a:rPr>
                      <m:t>=</m:t>
                    </m:r>
                    <m:f>
                      <m:fPr>
                        <m:ctrlPr>
                          <a:rPr lang="nl-BE" b="0" i="1" smtClean="0">
                            <a:latin typeface="Cambria Math" panose="02040503050406030204" pitchFamily="18" charset="0"/>
                          </a:rPr>
                        </m:ctrlPr>
                      </m:fPr>
                      <m:num>
                        <m:r>
                          <a:rPr lang="nl-BE" b="0" i="1" smtClean="0">
                            <a:latin typeface="Cambria Math" panose="02040503050406030204" pitchFamily="18" charset="0"/>
                          </a:rPr>
                          <m:t>1</m:t>
                        </m:r>
                      </m:num>
                      <m:den>
                        <m:r>
                          <a:rPr lang="nl-BE" b="0" i="1" smtClean="0">
                            <a:latin typeface="Cambria Math" panose="02040503050406030204" pitchFamily="18" charset="0"/>
                          </a:rPr>
                          <m:t>2</m:t>
                        </m:r>
                      </m:den>
                    </m:f>
                    <m:sSub>
                      <m:sSubPr>
                        <m:ctrlPr>
                          <a:rPr lang="nl-BE" b="0" i="1" smtClean="0">
                            <a:latin typeface="Cambria Math" panose="02040503050406030204" pitchFamily="18" charset="0"/>
                          </a:rPr>
                        </m:ctrlPr>
                      </m:sSubPr>
                      <m:e>
                        <m:r>
                          <a:rPr lang="nl-BE" b="0" i="1" smtClean="0">
                            <a:latin typeface="Cambria Math" panose="02040503050406030204" pitchFamily="18" charset="0"/>
                          </a:rPr>
                          <m:t>𝑎</m:t>
                        </m:r>
                      </m:e>
                      <m:sub>
                        <m:r>
                          <a:rPr lang="nl-BE" b="0" i="1" smtClean="0">
                            <a:latin typeface="Cambria Math" panose="02040503050406030204" pitchFamily="18" charset="0"/>
                          </a:rPr>
                          <m:t>0</m:t>
                        </m:r>
                      </m:sub>
                    </m:sSub>
                    <m:r>
                      <a:rPr lang="nl-BE" b="0" i="1" smtClean="0">
                        <a:latin typeface="Cambria Math" panose="02040503050406030204" pitchFamily="18" charset="0"/>
                      </a:rPr>
                      <m:t>+</m:t>
                    </m:r>
                    <m:nary>
                      <m:naryPr>
                        <m:chr m:val="∑"/>
                        <m:ctrlPr>
                          <a:rPr lang="nl-BE" b="0" i="1" smtClean="0">
                            <a:latin typeface="Cambria Math" panose="02040503050406030204" pitchFamily="18" charset="0"/>
                          </a:rPr>
                        </m:ctrlPr>
                      </m:naryPr>
                      <m:sub>
                        <m:r>
                          <m:rPr>
                            <m:brk m:alnAt="23"/>
                          </m:rPr>
                          <a:rPr lang="nl-BE" b="0" i="1" smtClean="0">
                            <a:latin typeface="Cambria Math" panose="02040503050406030204" pitchFamily="18" charset="0"/>
                          </a:rPr>
                          <m:t>𝑛</m:t>
                        </m:r>
                        <m:r>
                          <a:rPr lang="nl-BE" b="0" i="1" smtClean="0">
                            <a:latin typeface="Cambria Math" panose="02040503050406030204" pitchFamily="18" charset="0"/>
                          </a:rPr>
                          <m:t>=1</m:t>
                        </m:r>
                      </m:sub>
                      <m:sup>
                        <m:r>
                          <a:rPr lang="nl-BE" b="0" i="1" smtClean="0">
                            <a:latin typeface="Cambria Math" panose="02040503050406030204" pitchFamily="18" charset="0"/>
                            <a:ea typeface="Cambria Math" panose="02040503050406030204" pitchFamily="18" charset="0"/>
                          </a:rPr>
                          <m:t>∞</m:t>
                        </m:r>
                      </m:sup>
                      <m:e>
                        <m:d>
                          <m:dPr>
                            <m:ctrlPr>
                              <a:rPr lang="nl-BE" b="0" i="1" smtClean="0">
                                <a:latin typeface="Cambria Math" panose="02040503050406030204" pitchFamily="18" charset="0"/>
                              </a:rPr>
                            </m:ctrlPr>
                          </m:dPr>
                          <m:e>
                            <m:sSub>
                              <m:sSubPr>
                                <m:ctrlPr>
                                  <a:rPr lang="nl-BE" b="0" i="1" smtClean="0">
                                    <a:latin typeface="Cambria Math" panose="02040503050406030204" pitchFamily="18" charset="0"/>
                                  </a:rPr>
                                </m:ctrlPr>
                              </m:sSubPr>
                              <m:e>
                                <m:r>
                                  <a:rPr lang="nl-BE" b="0" i="1" smtClean="0">
                                    <a:latin typeface="Cambria Math" panose="02040503050406030204" pitchFamily="18" charset="0"/>
                                  </a:rPr>
                                  <m:t>𝑎</m:t>
                                </m:r>
                              </m:e>
                              <m:sub>
                                <m:r>
                                  <a:rPr lang="nl-BE" b="0" i="1" smtClean="0">
                                    <a:latin typeface="Cambria Math" panose="02040503050406030204" pitchFamily="18" charset="0"/>
                                  </a:rPr>
                                  <m:t>𝑛</m:t>
                                </m:r>
                              </m:sub>
                            </m:sSub>
                            <m:func>
                              <m:funcPr>
                                <m:ctrlPr>
                                  <a:rPr lang="nl-BE" b="0" i="1" smtClean="0">
                                    <a:latin typeface="Cambria Math" panose="02040503050406030204" pitchFamily="18" charset="0"/>
                                  </a:rPr>
                                </m:ctrlPr>
                              </m:funcPr>
                              <m:fName>
                                <m:r>
                                  <m:rPr>
                                    <m:sty m:val="p"/>
                                  </m:rPr>
                                  <a:rPr lang="nl-BE" b="0" i="0" smtClean="0">
                                    <a:latin typeface="Cambria Math" panose="02040503050406030204" pitchFamily="18" charset="0"/>
                                  </a:rPr>
                                  <m:t>cos</m:t>
                                </m:r>
                              </m:fName>
                              <m:e>
                                <m:d>
                                  <m:dPr>
                                    <m:ctrlPr>
                                      <a:rPr lang="nl-BE" b="0" i="1" smtClean="0">
                                        <a:latin typeface="Cambria Math" panose="02040503050406030204" pitchFamily="18" charset="0"/>
                                      </a:rPr>
                                    </m:ctrlPr>
                                  </m:dPr>
                                  <m:e>
                                    <m:f>
                                      <m:fPr>
                                        <m:ctrlPr>
                                          <a:rPr lang="nl-BE" b="0" i="1" smtClean="0">
                                            <a:latin typeface="Cambria Math" panose="02040503050406030204" pitchFamily="18" charset="0"/>
                                          </a:rPr>
                                        </m:ctrlPr>
                                      </m:fPr>
                                      <m:num>
                                        <m:r>
                                          <a:rPr lang="nl-BE" b="0" i="1" smtClean="0">
                                            <a:latin typeface="Cambria Math" panose="02040503050406030204" pitchFamily="18" charset="0"/>
                                          </a:rPr>
                                          <m:t>𝑛</m:t>
                                        </m:r>
                                        <m:r>
                                          <a:rPr lang="nl-BE" b="0" i="1" smtClean="0">
                                            <a:latin typeface="Cambria Math" panose="02040503050406030204" pitchFamily="18" charset="0"/>
                                          </a:rPr>
                                          <m:t>𝜋</m:t>
                                        </m:r>
                                        <m:r>
                                          <a:rPr lang="nl-BE" b="0" i="1" smtClean="0">
                                            <a:latin typeface="Cambria Math" panose="02040503050406030204" pitchFamily="18" charset="0"/>
                                          </a:rPr>
                                          <m:t>𝑥</m:t>
                                        </m:r>
                                      </m:num>
                                      <m:den>
                                        <m:r>
                                          <a:rPr lang="nl-BE" b="0" i="1" smtClean="0">
                                            <a:latin typeface="Cambria Math" panose="02040503050406030204" pitchFamily="18" charset="0"/>
                                          </a:rPr>
                                          <m:t>𝐿</m:t>
                                        </m:r>
                                      </m:den>
                                    </m:f>
                                  </m:e>
                                </m:d>
                              </m:e>
                            </m:func>
                            <m:r>
                              <a:rPr lang="nl-BE" b="0" i="1" smtClean="0">
                                <a:latin typeface="Cambria Math" panose="02040503050406030204" pitchFamily="18" charset="0"/>
                              </a:rPr>
                              <m:t>+</m:t>
                            </m:r>
                            <m:sSub>
                              <m:sSubPr>
                                <m:ctrlPr>
                                  <a:rPr lang="nl-BE" i="1">
                                    <a:latin typeface="Cambria Math" panose="02040503050406030204" pitchFamily="18" charset="0"/>
                                  </a:rPr>
                                </m:ctrlPr>
                              </m:sSubPr>
                              <m:e>
                                <m:r>
                                  <a:rPr lang="nl-BE" b="0" i="1" smtClean="0">
                                    <a:latin typeface="Cambria Math" panose="02040503050406030204" pitchFamily="18" charset="0"/>
                                  </a:rPr>
                                  <m:t>𝑏</m:t>
                                </m:r>
                              </m:e>
                              <m:sub>
                                <m:r>
                                  <a:rPr lang="nl-BE" i="1">
                                    <a:latin typeface="Cambria Math" panose="02040503050406030204" pitchFamily="18" charset="0"/>
                                  </a:rPr>
                                  <m:t>𝑛</m:t>
                                </m:r>
                              </m:sub>
                            </m:sSub>
                            <m:func>
                              <m:funcPr>
                                <m:ctrlPr>
                                  <a:rPr lang="nl-BE" i="1">
                                    <a:latin typeface="Cambria Math" panose="02040503050406030204" pitchFamily="18" charset="0"/>
                                  </a:rPr>
                                </m:ctrlPr>
                              </m:funcPr>
                              <m:fName>
                                <m:r>
                                  <m:rPr>
                                    <m:sty m:val="p"/>
                                  </m:rPr>
                                  <a:rPr lang="nl-BE" b="0" i="0" smtClean="0">
                                    <a:latin typeface="Cambria Math" panose="02040503050406030204" pitchFamily="18" charset="0"/>
                                  </a:rPr>
                                  <m:t>sin</m:t>
                                </m:r>
                              </m:fName>
                              <m:e>
                                <m:d>
                                  <m:dPr>
                                    <m:ctrlPr>
                                      <a:rPr lang="nl-BE" i="1">
                                        <a:latin typeface="Cambria Math" panose="02040503050406030204" pitchFamily="18" charset="0"/>
                                      </a:rPr>
                                    </m:ctrlPr>
                                  </m:dPr>
                                  <m:e>
                                    <m:f>
                                      <m:fPr>
                                        <m:ctrlPr>
                                          <a:rPr lang="nl-BE" i="1">
                                            <a:latin typeface="Cambria Math" panose="02040503050406030204" pitchFamily="18" charset="0"/>
                                          </a:rPr>
                                        </m:ctrlPr>
                                      </m:fPr>
                                      <m:num>
                                        <m:r>
                                          <a:rPr lang="nl-BE" i="1">
                                            <a:latin typeface="Cambria Math" panose="02040503050406030204" pitchFamily="18" charset="0"/>
                                          </a:rPr>
                                          <m:t>𝑛</m:t>
                                        </m:r>
                                        <m:r>
                                          <a:rPr lang="nl-BE" i="1">
                                            <a:latin typeface="Cambria Math" panose="02040503050406030204" pitchFamily="18" charset="0"/>
                                          </a:rPr>
                                          <m:t>𝜋</m:t>
                                        </m:r>
                                        <m:r>
                                          <a:rPr lang="nl-BE" i="1">
                                            <a:latin typeface="Cambria Math" panose="02040503050406030204" pitchFamily="18" charset="0"/>
                                          </a:rPr>
                                          <m:t>𝑥</m:t>
                                        </m:r>
                                      </m:num>
                                      <m:den>
                                        <m:r>
                                          <a:rPr lang="nl-BE" i="1">
                                            <a:latin typeface="Cambria Math" panose="02040503050406030204" pitchFamily="18" charset="0"/>
                                          </a:rPr>
                                          <m:t>𝐿</m:t>
                                        </m:r>
                                      </m:den>
                                    </m:f>
                                  </m:e>
                                </m:d>
                              </m:e>
                            </m:func>
                          </m:e>
                        </m:d>
                      </m:e>
                    </m:nary>
                  </m:oMath>
                </a14:m>
                <a:r>
                  <a:rPr lang="en-US" dirty="0"/>
                  <a:t> </a:t>
                </a:r>
              </a:p>
              <a:p>
                <a:pPr marL="576000" lvl="2" indent="0">
                  <a:lnSpc>
                    <a:spcPct val="120000"/>
                  </a:lnSpc>
                  <a:buNone/>
                </a:pPr>
                <a:r>
                  <a:rPr lang="en-US" dirty="0" err="1"/>
                  <a:t>waarbij</a:t>
                </a:r>
                <a:r>
                  <a:rPr lang="en-US" dirty="0"/>
                  <a:t> </a:t>
                </a:r>
                <a14:m>
                  <m:oMath xmlns:m="http://schemas.openxmlformats.org/officeDocument/2006/math">
                    <m:sSub>
                      <m:sSubPr>
                        <m:ctrlPr>
                          <a:rPr lang="nl-BE" b="0" i="1" smtClean="0">
                            <a:latin typeface="Cambria Math" panose="02040503050406030204" pitchFamily="18" charset="0"/>
                          </a:rPr>
                        </m:ctrlPr>
                      </m:sSubPr>
                      <m:e>
                        <m:r>
                          <a:rPr lang="nl-BE" b="0" i="1" smtClean="0">
                            <a:latin typeface="Cambria Math" panose="02040503050406030204" pitchFamily="18" charset="0"/>
                          </a:rPr>
                          <m:t>𝑎</m:t>
                        </m:r>
                      </m:e>
                      <m:sub>
                        <m:r>
                          <a:rPr lang="nl-BE" b="0" i="1" smtClean="0">
                            <a:latin typeface="Cambria Math" panose="02040503050406030204" pitchFamily="18" charset="0"/>
                          </a:rPr>
                          <m:t>𝑛</m:t>
                        </m:r>
                      </m:sub>
                    </m:sSub>
                    <m:r>
                      <a:rPr lang="nl-BE" b="0" i="1" smtClean="0">
                        <a:latin typeface="Cambria Math" panose="02040503050406030204" pitchFamily="18" charset="0"/>
                      </a:rPr>
                      <m:t>=</m:t>
                    </m:r>
                    <m:f>
                      <m:fPr>
                        <m:ctrlPr>
                          <a:rPr lang="nl-BE" b="0" i="1" smtClean="0">
                            <a:latin typeface="Cambria Math" panose="02040503050406030204" pitchFamily="18" charset="0"/>
                          </a:rPr>
                        </m:ctrlPr>
                      </m:fPr>
                      <m:num>
                        <m:r>
                          <a:rPr lang="nl-BE" b="0" i="1" smtClean="0">
                            <a:latin typeface="Cambria Math" panose="02040503050406030204" pitchFamily="18" charset="0"/>
                          </a:rPr>
                          <m:t>1</m:t>
                        </m:r>
                      </m:num>
                      <m:den>
                        <m:r>
                          <a:rPr lang="nl-BE" b="0" i="1" smtClean="0">
                            <a:latin typeface="Cambria Math" panose="02040503050406030204" pitchFamily="18" charset="0"/>
                          </a:rPr>
                          <m:t>𝐿</m:t>
                        </m:r>
                      </m:den>
                    </m:f>
                    <m:nary>
                      <m:naryPr>
                        <m:ctrlPr>
                          <a:rPr lang="nl-BE" b="0" i="1" smtClean="0">
                            <a:latin typeface="Cambria Math" panose="02040503050406030204" pitchFamily="18" charset="0"/>
                          </a:rPr>
                        </m:ctrlPr>
                      </m:naryPr>
                      <m:sub>
                        <m:r>
                          <m:rPr>
                            <m:brk m:alnAt="23"/>
                          </m:rPr>
                          <a:rPr lang="nl-BE" b="0" i="1" smtClean="0">
                            <a:latin typeface="Cambria Math" panose="02040503050406030204" pitchFamily="18" charset="0"/>
                          </a:rPr>
                          <m:t>−</m:t>
                        </m:r>
                        <m:r>
                          <a:rPr lang="nl-BE" b="0" i="1" smtClean="0">
                            <a:latin typeface="Cambria Math" panose="02040503050406030204" pitchFamily="18" charset="0"/>
                          </a:rPr>
                          <m:t>𝐿</m:t>
                        </m:r>
                      </m:sub>
                      <m:sup>
                        <m:r>
                          <a:rPr lang="nl-BE" b="0" i="1" smtClean="0">
                            <a:latin typeface="Cambria Math" panose="02040503050406030204" pitchFamily="18" charset="0"/>
                          </a:rPr>
                          <m:t>𝐿</m:t>
                        </m:r>
                      </m:sup>
                      <m:e>
                        <m:r>
                          <a:rPr lang="nl-BE" b="0" i="1" smtClean="0">
                            <a:latin typeface="Cambria Math" panose="02040503050406030204" pitchFamily="18" charset="0"/>
                          </a:rPr>
                          <m:t>𝑓</m:t>
                        </m:r>
                        <m:d>
                          <m:dPr>
                            <m:ctrlPr>
                              <a:rPr lang="nl-BE" b="0" i="1" smtClean="0">
                                <a:latin typeface="Cambria Math" panose="02040503050406030204" pitchFamily="18" charset="0"/>
                              </a:rPr>
                            </m:ctrlPr>
                          </m:dPr>
                          <m:e>
                            <m:r>
                              <a:rPr lang="nl-BE" b="0" i="1" smtClean="0">
                                <a:latin typeface="Cambria Math" panose="02040503050406030204" pitchFamily="18" charset="0"/>
                              </a:rPr>
                              <m:t>𝑥</m:t>
                            </m:r>
                          </m:e>
                        </m:d>
                        <m:func>
                          <m:funcPr>
                            <m:ctrlPr>
                              <a:rPr lang="nl-BE" b="0" i="1" smtClean="0">
                                <a:latin typeface="Cambria Math" panose="02040503050406030204" pitchFamily="18" charset="0"/>
                              </a:rPr>
                            </m:ctrlPr>
                          </m:funcPr>
                          <m:fName>
                            <m:r>
                              <m:rPr>
                                <m:sty m:val="p"/>
                              </m:rPr>
                              <a:rPr lang="nl-BE" b="0" i="0" smtClean="0">
                                <a:latin typeface="Cambria Math" panose="02040503050406030204" pitchFamily="18" charset="0"/>
                              </a:rPr>
                              <m:t>cos</m:t>
                            </m:r>
                          </m:fName>
                          <m:e>
                            <m:d>
                              <m:dPr>
                                <m:ctrlPr>
                                  <a:rPr lang="nl-BE" b="0" i="1" smtClean="0">
                                    <a:latin typeface="Cambria Math" panose="02040503050406030204" pitchFamily="18" charset="0"/>
                                  </a:rPr>
                                </m:ctrlPr>
                              </m:dPr>
                              <m:e>
                                <m:f>
                                  <m:fPr>
                                    <m:ctrlPr>
                                      <a:rPr lang="nl-BE" b="0" i="1" smtClean="0">
                                        <a:latin typeface="Cambria Math" panose="02040503050406030204" pitchFamily="18" charset="0"/>
                                      </a:rPr>
                                    </m:ctrlPr>
                                  </m:fPr>
                                  <m:num>
                                    <m:r>
                                      <a:rPr lang="nl-BE" b="0" i="1" smtClean="0">
                                        <a:latin typeface="Cambria Math" panose="02040503050406030204" pitchFamily="18" charset="0"/>
                                      </a:rPr>
                                      <m:t>𝑛</m:t>
                                    </m:r>
                                    <m:r>
                                      <a:rPr lang="nl-BE" b="0" i="1" smtClean="0">
                                        <a:latin typeface="Cambria Math" panose="02040503050406030204" pitchFamily="18" charset="0"/>
                                      </a:rPr>
                                      <m:t>𝜋</m:t>
                                    </m:r>
                                    <m:r>
                                      <a:rPr lang="nl-BE" b="0" i="1" smtClean="0">
                                        <a:latin typeface="Cambria Math" panose="02040503050406030204" pitchFamily="18" charset="0"/>
                                      </a:rPr>
                                      <m:t>𝑥</m:t>
                                    </m:r>
                                  </m:num>
                                  <m:den>
                                    <m:r>
                                      <a:rPr lang="nl-BE" b="0" i="1" smtClean="0">
                                        <a:latin typeface="Cambria Math" panose="02040503050406030204" pitchFamily="18" charset="0"/>
                                      </a:rPr>
                                      <m:t>𝐿</m:t>
                                    </m:r>
                                  </m:den>
                                </m:f>
                              </m:e>
                            </m:d>
                          </m:e>
                        </m:func>
                        <m:r>
                          <a:rPr lang="nl-BE" b="0" i="1" smtClean="0">
                            <a:latin typeface="Cambria Math" panose="02040503050406030204" pitchFamily="18" charset="0"/>
                          </a:rPr>
                          <m:t> </m:t>
                        </m:r>
                        <m:r>
                          <a:rPr lang="nl-BE" b="0" i="1" smtClean="0">
                            <a:latin typeface="Cambria Math" panose="02040503050406030204" pitchFamily="18" charset="0"/>
                          </a:rPr>
                          <m:t>𝑑𝑥</m:t>
                        </m:r>
                      </m:e>
                    </m:nary>
                  </m:oMath>
                </a14:m>
                <a:r>
                  <a:rPr lang="en-US" dirty="0"/>
                  <a:t> en </a:t>
                </a:r>
                <a14:m>
                  <m:oMath xmlns:m="http://schemas.openxmlformats.org/officeDocument/2006/math">
                    <m:sSub>
                      <m:sSubPr>
                        <m:ctrlPr>
                          <a:rPr lang="nl-BE" b="0" i="1" smtClean="0">
                            <a:latin typeface="Cambria Math" panose="02040503050406030204" pitchFamily="18" charset="0"/>
                          </a:rPr>
                        </m:ctrlPr>
                      </m:sSubPr>
                      <m:e>
                        <m:r>
                          <a:rPr lang="nl-BE" b="0" i="1" smtClean="0">
                            <a:latin typeface="Cambria Math" panose="02040503050406030204" pitchFamily="18" charset="0"/>
                          </a:rPr>
                          <m:t>𝑏</m:t>
                        </m:r>
                      </m:e>
                      <m:sub>
                        <m:r>
                          <a:rPr lang="nl-BE" b="0" i="1" smtClean="0">
                            <a:latin typeface="Cambria Math" panose="02040503050406030204" pitchFamily="18" charset="0"/>
                          </a:rPr>
                          <m:t>𝑛</m:t>
                        </m:r>
                      </m:sub>
                    </m:sSub>
                    <m:r>
                      <a:rPr lang="nl-BE" i="1">
                        <a:latin typeface="Cambria Math" panose="02040503050406030204" pitchFamily="18" charset="0"/>
                      </a:rPr>
                      <m:t>=</m:t>
                    </m:r>
                    <m:f>
                      <m:fPr>
                        <m:ctrlPr>
                          <a:rPr lang="nl-BE" i="1">
                            <a:latin typeface="Cambria Math" panose="02040503050406030204" pitchFamily="18" charset="0"/>
                          </a:rPr>
                        </m:ctrlPr>
                      </m:fPr>
                      <m:num>
                        <m:r>
                          <a:rPr lang="nl-BE" i="1">
                            <a:latin typeface="Cambria Math" panose="02040503050406030204" pitchFamily="18" charset="0"/>
                          </a:rPr>
                          <m:t>1</m:t>
                        </m:r>
                      </m:num>
                      <m:den>
                        <m:r>
                          <a:rPr lang="nl-BE" i="1">
                            <a:latin typeface="Cambria Math" panose="02040503050406030204" pitchFamily="18" charset="0"/>
                          </a:rPr>
                          <m:t>𝐿</m:t>
                        </m:r>
                      </m:den>
                    </m:f>
                    <m:nary>
                      <m:naryPr>
                        <m:ctrlPr>
                          <a:rPr lang="nl-BE" i="1">
                            <a:latin typeface="Cambria Math" panose="02040503050406030204" pitchFamily="18" charset="0"/>
                          </a:rPr>
                        </m:ctrlPr>
                      </m:naryPr>
                      <m:sub>
                        <m:r>
                          <m:rPr>
                            <m:brk m:alnAt="23"/>
                          </m:rPr>
                          <a:rPr lang="nl-BE" i="1">
                            <a:latin typeface="Cambria Math" panose="02040503050406030204" pitchFamily="18" charset="0"/>
                          </a:rPr>
                          <m:t>−</m:t>
                        </m:r>
                        <m:r>
                          <a:rPr lang="nl-BE" i="1">
                            <a:latin typeface="Cambria Math" panose="02040503050406030204" pitchFamily="18" charset="0"/>
                          </a:rPr>
                          <m:t>𝐿</m:t>
                        </m:r>
                      </m:sub>
                      <m:sup>
                        <m:r>
                          <a:rPr lang="nl-BE" i="1">
                            <a:latin typeface="Cambria Math" panose="02040503050406030204" pitchFamily="18" charset="0"/>
                          </a:rPr>
                          <m:t>𝐿</m:t>
                        </m:r>
                      </m:sup>
                      <m:e>
                        <m:r>
                          <a:rPr lang="nl-BE" i="1">
                            <a:latin typeface="Cambria Math" panose="02040503050406030204" pitchFamily="18" charset="0"/>
                          </a:rPr>
                          <m:t>𝑓</m:t>
                        </m:r>
                        <m:d>
                          <m:dPr>
                            <m:ctrlPr>
                              <a:rPr lang="nl-BE" i="1">
                                <a:latin typeface="Cambria Math" panose="02040503050406030204" pitchFamily="18" charset="0"/>
                              </a:rPr>
                            </m:ctrlPr>
                          </m:dPr>
                          <m:e>
                            <m:r>
                              <a:rPr lang="nl-BE" i="1">
                                <a:latin typeface="Cambria Math" panose="02040503050406030204" pitchFamily="18" charset="0"/>
                              </a:rPr>
                              <m:t>𝑥</m:t>
                            </m:r>
                          </m:e>
                        </m:d>
                        <m:func>
                          <m:funcPr>
                            <m:ctrlPr>
                              <a:rPr lang="nl-BE" i="1">
                                <a:latin typeface="Cambria Math" panose="02040503050406030204" pitchFamily="18" charset="0"/>
                              </a:rPr>
                            </m:ctrlPr>
                          </m:funcPr>
                          <m:fName>
                            <m:r>
                              <m:rPr>
                                <m:sty m:val="p"/>
                              </m:rPr>
                              <a:rPr lang="nl-BE">
                                <a:latin typeface="Cambria Math" panose="02040503050406030204" pitchFamily="18" charset="0"/>
                              </a:rPr>
                              <m:t>s</m:t>
                            </m:r>
                            <m:r>
                              <m:rPr>
                                <m:sty m:val="p"/>
                              </m:rPr>
                              <a:rPr lang="nl-BE" b="0" i="0" smtClean="0">
                                <a:latin typeface="Cambria Math" panose="02040503050406030204" pitchFamily="18" charset="0"/>
                              </a:rPr>
                              <m:t>in</m:t>
                            </m:r>
                          </m:fName>
                          <m:e>
                            <m:d>
                              <m:dPr>
                                <m:ctrlPr>
                                  <a:rPr lang="nl-BE" i="1">
                                    <a:latin typeface="Cambria Math" panose="02040503050406030204" pitchFamily="18" charset="0"/>
                                  </a:rPr>
                                </m:ctrlPr>
                              </m:dPr>
                              <m:e>
                                <m:f>
                                  <m:fPr>
                                    <m:ctrlPr>
                                      <a:rPr lang="nl-BE" i="1">
                                        <a:latin typeface="Cambria Math" panose="02040503050406030204" pitchFamily="18" charset="0"/>
                                      </a:rPr>
                                    </m:ctrlPr>
                                  </m:fPr>
                                  <m:num>
                                    <m:r>
                                      <a:rPr lang="nl-BE" i="1">
                                        <a:latin typeface="Cambria Math" panose="02040503050406030204" pitchFamily="18" charset="0"/>
                                      </a:rPr>
                                      <m:t>𝑛</m:t>
                                    </m:r>
                                    <m:r>
                                      <a:rPr lang="nl-BE" i="1">
                                        <a:latin typeface="Cambria Math" panose="02040503050406030204" pitchFamily="18" charset="0"/>
                                      </a:rPr>
                                      <m:t>𝜋</m:t>
                                    </m:r>
                                    <m:r>
                                      <a:rPr lang="nl-BE" i="1">
                                        <a:latin typeface="Cambria Math" panose="02040503050406030204" pitchFamily="18" charset="0"/>
                                      </a:rPr>
                                      <m:t>𝑥</m:t>
                                    </m:r>
                                  </m:num>
                                  <m:den>
                                    <m:r>
                                      <a:rPr lang="nl-BE" i="1">
                                        <a:latin typeface="Cambria Math" panose="02040503050406030204" pitchFamily="18" charset="0"/>
                                      </a:rPr>
                                      <m:t>𝐿</m:t>
                                    </m:r>
                                  </m:den>
                                </m:f>
                              </m:e>
                            </m:d>
                          </m:e>
                        </m:func>
                        <m:r>
                          <a:rPr lang="nl-BE" i="1">
                            <a:latin typeface="Cambria Math" panose="02040503050406030204" pitchFamily="18" charset="0"/>
                          </a:rPr>
                          <m:t>𝑑𝑥</m:t>
                        </m:r>
                      </m:e>
                    </m:nary>
                  </m:oMath>
                </a14:m>
                <a:r>
                  <a:rPr lang="en-US" dirty="0"/>
                  <a:t> </a:t>
                </a:r>
              </a:p>
              <a:p>
                <a:pPr>
                  <a:lnSpc>
                    <a:spcPct val="120000"/>
                  </a:lnSpc>
                </a:pPr>
                <a:r>
                  <a:rPr lang="en-US" dirty="0"/>
                  <a:t>‘</a:t>
                </a:r>
                <a:r>
                  <a:rPr lang="en-US" dirty="0" err="1"/>
                  <a:t>stelling</a:t>
                </a:r>
                <a:r>
                  <a:rPr lang="en-US" dirty="0"/>
                  <a:t>’ </a:t>
                </a:r>
                <a:r>
                  <a:rPr lang="en-US" dirty="0" err="1"/>
                  <a:t>zegt</a:t>
                </a:r>
                <a:r>
                  <a:rPr lang="en-US" dirty="0"/>
                  <a:t> </a:t>
                </a:r>
                <a:r>
                  <a:rPr lang="en-US" dirty="0" err="1"/>
                  <a:t>dus</a:t>
                </a:r>
                <a:r>
                  <a:rPr lang="en-US" dirty="0"/>
                  <a:t> </a:t>
                </a:r>
                <a:r>
                  <a:rPr lang="en-US" dirty="0" err="1"/>
                  <a:t>dat</a:t>
                </a:r>
                <a:r>
                  <a:rPr lang="en-US" dirty="0"/>
                  <a:t> er </a:t>
                </a:r>
                <a:r>
                  <a:rPr lang="en-US" dirty="0" err="1"/>
                  <a:t>toch</a:t>
                </a:r>
                <a:r>
                  <a:rPr lang="en-US" dirty="0"/>
                  <a:t> </a:t>
                </a:r>
                <a:r>
                  <a:rPr lang="en-US" dirty="0" err="1"/>
                  <a:t>een</a:t>
                </a:r>
                <a:r>
                  <a:rPr lang="en-US" dirty="0"/>
                  <a:t> ‘common law’ is…</a:t>
                </a:r>
              </a:p>
              <a:p>
                <a:pPr>
                  <a:lnSpc>
                    <a:spcPct val="120000"/>
                  </a:lnSpc>
                </a:pPr>
                <a:r>
                  <a:rPr lang="en-US" dirty="0"/>
                  <a:t>‘</a:t>
                </a:r>
                <a:r>
                  <a:rPr lang="en-US" dirty="0" err="1"/>
                  <a:t>bewijs</a:t>
                </a:r>
                <a:r>
                  <a:rPr lang="en-US" dirty="0"/>
                  <a:t>’ van Fourier </a:t>
                </a:r>
                <a:r>
                  <a:rPr lang="en-US" dirty="0" err="1"/>
                  <a:t>kon</a:t>
                </a:r>
                <a:r>
                  <a:rPr lang="en-US" dirty="0"/>
                  <a:t> </a:t>
                </a:r>
                <a:r>
                  <a:rPr lang="en-US" dirty="0" err="1"/>
                  <a:t>zijn</a:t>
                </a:r>
                <a:r>
                  <a:rPr lang="en-US" dirty="0"/>
                  <a:t> </a:t>
                </a:r>
                <a:r>
                  <a:rPr lang="en-US" dirty="0" err="1"/>
                  <a:t>collega’s</a:t>
                </a:r>
                <a:r>
                  <a:rPr lang="en-US" dirty="0"/>
                  <a:t> </a:t>
                </a:r>
                <a:r>
                  <a:rPr lang="en-US" dirty="0" err="1"/>
                  <a:t>niet</a:t>
                </a:r>
                <a:r>
                  <a:rPr lang="en-US" dirty="0"/>
                  <a:t> </a:t>
                </a:r>
                <a:r>
                  <a:rPr lang="en-US" dirty="0" err="1"/>
                  <a:t>overtuigen</a:t>
                </a:r>
                <a:endParaRPr lang="en-US" dirty="0"/>
              </a:p>
            </p:txBody>
          </p:sp>
        </mc:Choice>
        <mc:Fallback xmlns="">
          <p:sp>
            <p:nvSpPr>
              <p:cNvPr id="3" name="Content Placeholder 2">
                <a:extLst>
                  <a:ext uri="{FF2B5EF4-FFF2-40B4-BE49-F238E27FC236}">
                    <a16:creationId xmlns:a16="http://schemas.microsoft.com/office/drawing/2014/main" id="{5AB08E2D-4EA0-49C6-9EEF-0B7EDCA528F5}"/>
                  </a:ext>
                </a:extLst>
              </p:cNvPr>
              <p:cNvSpPr>
                <a:spLocks noGrp="1" noRot="1" noChangeAspect="1" noMove="1" noResize="1" noEditPoints="1" noAdjustHandles="1" noChangeArrowheads="1" noChangeShapeType="1" noTextEdit="1"/>
              </p:cNvSpPr>
              <p:nvPr>
                <p:ph sz="quarter" idx="13"/>
              </p:nvPr>
            </p:nvSpPr>
            <p:spPr>
              <a:blipFill>
                <a:blip r:embed="rId2"/>
                <a:stretch>
                  <a:fillRect l="-1029" t="-1000" b="-1000"/>
                </a:stretch>
              </a:blipFill>
            </p:spPr>
            <p:txBody>
              <a:bodyPr/>
              <a:lstStyle/>
              <a:p>
                <a:r>
                  <a:rPr lang="nl-BE">
                    <a:noFill/>
                  </a:rPr>
                  <a:t> </a:t>
                </a:r>
              </a:p>
            </p:txBody>
          </p:sp>
        </mc:Fallback>
      </mc:AlternateContent>
      <p:sp>
        <p:nvSpPr>
          <p:cNvPr id="4" name="Title 3">
            <a:extLst>
              <a:ext uri="{FF2B5EF4-FFF2-40B4-BE49-F238E27FC236}">
                <a16:creationId xmlns:a16="http://schemas.microsoft.com/office/drawing/2014/main" id="{49443555-B513-4655-83CE-C6A5E20014A9}"/>
              </a:ext>
            </a:extLst>
          </p:cNvPr>
          <p:cNvSpPr>
            <a:spLocks noGrp="1"/>
          </p:cNvSpPr>
          <p:nvPr>
            <p:ph type="title"/>
          </p:nvPr>
        </p:nvSpPr>
        <p:spPr/>
        <p:txBody>
          <a:bodyPr>
            <a:normAutofit/>
          </a:bodyPr>
          <a:lstStyle/>
          <a:p>
            <a:r>
              <a:rPr lang="nl-BE" dirty="0" err="1"/>
              <a:t>Fourier</a:t>
            </a:r>
            <a:r>
              <a:rPr lang="nl-BE" dirty="0"/>
              <a:t>: een straffe ‘stelling’</a:t>
            </a:r>
          </a:p>
        </p:txBody>
      </p:sp>
    </p:spTree>
    <p:extLst>
      <p:ext uri="{BB962C8B-B14F-4D97-AF65-F5344CB8AC3E}">
        <p14:creationId xmlns:p14="http://schemas.microsoft.com/office/powerpoint/2010/main" val="348508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E52D43-C14C-41A0-908C-18AB5FEA17E2}"/>
              </a:ext>
            </a:extLst>
          </p:cNvPr>
          <p:cNvSpPr>
            <a:spLocks noGrp="1"/>
          </p:cNvSpPr>
          <p:nvPr>
            <p:ph type="sldNum" sz="quarter" idx="12"/>
          </p:nvPr>
        </p:nvSpPr>
        <p:spPr/>
        <p:txBody>
          <a:bodyPr/>
          <a:lstStyle/>
          <a:p>
            <a:fld id="{0A297500-7527-634B-90F4-69D0994C32B4}" type="slidenum">
              <a:rPr lang="nl-NL" smtClean="0"/>
              <a:pPr/>
              <a:t>31</a:t>
            </a:fld>
            <a:endParaRPr lang="nl-N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AB08E2D-4EA0-49C6-9EEF-0B7EDCA528F5}"/>
                  </a:ext>
                </a:extLst>
              </p:cNvPr>
              <p:cNvSpPr>
                <a:spLocks noGrp="1"/>
              </p:cNvSpPr>
              <p:nvPr>
                <p:ph sz="quarter" idx="13"/>
              </p:nvPr>
            </p:nvSpPr>
            <p:spPr>
              <a:xfrm>
                <a:off x="129305" y="1505789"/>
                <a:ext cx="8885390" cy="4704212"/>
              </a:xfrm>
            </p:spPr>
            <p:txBody>
              <a:bodyPr>
                <a:normAutofit fontScale="85000" lnSpcReduction="20000"/>
              </a:bodyPr>
              <a:lstStyle/>
              <a:p>
                <a:pPr>
                  <a:spcAft>
                    <a:spcPts val="0"/>
                  </a:spcAft>
                </a:pPr>
                <a:r>
                  <a:rPr lang="en-US" dirty="0" err="1"/>
                  <a:t>probeerde</a:t>
                </a:r>
                <a:r>
                  <a:rPr lang="en-US" dirty="0"/>
                  <a:t> </a:t>
                </a:r>
                <a:r>
                  <a:rPr lang="en-US" dirty="0" err="1"/>
                  <a:t>Fouriers</a:t>
                </a:r>
                <a:r>
                  <a:rPr lang="en-US" dirty="0"/>
                  <a:t> </a:t>
                </a:r>
                <a:r>
                  <a:rPr lang="en-US" dirty="0" err="1"/>
                  <a:t>werk</a:t>
                </a:r>
                <a:r>
                  <a:rPr lang="en-US" dirty="0"/>
                  <a:t> </a:t>
                </a:r>
                <a:r>
                  <a:rPr lang="en-US" dirty="0" err="1"/>
                  <a:t>acceptabel</a:t>
                </a:r>
                <a:r>
                  <a:rPr lang="en-US" dirty="0"/>
                  <a:t> </a:t>
                </a:r>
                <a:r>
                  <a:rPr lang="en-US" dirty="0" err="1"/>
                  <a:t>te</a:t>
                </a:r>
                <a:r>
                  <a:rPr lang="en-US" dirty="0"/>
                  <a:t> </a:t>
                </a:r>
                <a:r>
                  <a:rPr lang="en-US" dirty="0" err="1"/>
                  <a:t>maken</a:t>
                </a:r>
                <a:endParaRPr lang="en-US" dirty="0"/>
              </a:p>
              <a:p>
                <a:r>
                  <a:rPr lang="en-US" dirty="0"/>
                  <a:t>1829: ‘</a:t>
                </a:r>
                <a:r>
                  <a:rPr lang="en-US" dirty="0" err="1"/>
                  <a:t>stelling</a:t>
                </a:r>
                <a:r>
                  <a:rPr lang="en-US" dirty="0"/>
                  <a:t>’ van Fourier </a:t>
                </a:r>
                <a:r>
                  <a:rPr lang="en-US" dirty="0" err="1"/>
                  <a:t>klopt</a:t>
                </a:r>
                <a:r>
                  <a:rPr lang="en-US" dirty="0"/>
                  <a:t> </a:t>
                </a:r>
                <a:r>
                  <a:rPr lang="en-US" dirty="0" err="1"/>
                  <a:t>niet</a:t>
                </a:r>
                <a:endParaRPr lang="en-US" dirty="0"/>
              </a:p>
              <a:p>
                <a:pPr marL="576000" lvl="2" indent="0">
                  <a:buNone/>
                </a:pPr>
                <a:r>
                  <a:rPr lang="en-US" dirty="0"/>
                  <a:t>er </a:t>
                </a:r>
                <a:r>
                  <a:rPr lang="en-US" dirty="0" err="1"/>
                  <a:t>liggen</a:t>
                </a:r>
                <a:r>
                  <a:rPr lang="en-US" dirty="0"/>
                  <a:t> </a:t>
                </a:r>
                <a:r>
                  <a:rPr lang="en-US" dirty="0" err="1"/>
                  <a:t>beperkingen</a:t>
                </a:r>
                <a:r>
                  <a:rPr lang="en-US" dirty="0"/>
                  <a:t> op de </a:t>
                </a:r>
                <a:r>
                  <a:rPr lang="en-US" dirty="0" err="1"/>
                  <a:t>functies</a:t>
                </a:r>
                <a:r>
                  <a:rPr lang="en-US" dirty="0"/>
                  <a:t> die </a:t>
                </a:r>
                <a:r>
                  <a:rPr lang="en-US" dirty="0" err="1"/>
                  <a:t>voorgesteld</a:t>
                </a:r>
                <a:r>
                  <a:rPr lang="en-US" dirty="0"/>
                  <a:t> </a:t>
                </a:r>
              </a:p>
              <a:p>
                <a:pPr marL="576000" lvl="2" indent="0">
                  <a:spcBef>
                    <a:spcPts val="0"/>
                  </a:spcBef>
                  <a:buNone/>
                </a:pPr>
                <a:r>
                  <a:rPr lang="en-US" dirty="0" err="1"/>
                  <a:t>kunnen</a:t>
                </a:r>
                <a:r>
                  <a:rPr lang="en-US" dirty="0"/>
                  <a:t> </a:t>
                </a:r>
                <a:r>
                  <a:rPr lang="en-US" dirty="0" err="1"/>
                  <a:t>worden</a:t>
                </a:r>
                <a:r>
                  <a:rPr lang="en-US" dirty="0"/>
                  <a:t> door </a:t>
                </a:r>
                <a:r>
                  <a:rPr lang="en-US" dirty="0" err="1"/>
                  <a:t>zo’n</a:t>
                </a:r>
                <a:r>
                  <a:rPr lang="en-US" dirty="0"/>
                  <a:t> </a:t>
                </a:r>
                <a:r>
                  <a:rPr lang="en-US" dirty="0" err="1"/>
                  <a:t>Fourierreeks</a:t>
                </a:r>
                <a:endParaRPr lang="en-US" dirty="0"/>
              </a:p>
              <a:p>
                <a:r>
                  <a:rPr lang="en-US" dirty="0"/>
                  <a:t>1837, </a:t>
                </a:r>
                <a:r>
                  <a:rPr lang="en-US" dirty="0" err="1"/>
                  <a:t>Dirichlets</a:t>
                </a:r>
                <a:r>
                  <a:rPr lang="en-US" dirty="0"/>
                  <a:t> </a:t>
                </a:r>
                <a:r>
                  <a:rPr lang="en-US" dirty="0" err="1"/>
                  <a:t>definitie</a:t>
                </a:r>
                <a:r>
                  <a:rPr lang="en-US" dirty="0"/>
                  <a:t> van </a:t>
                </a:r>
                <a:r>
                  <a:rPr lang="en-US" dirty="0" err="1"/>
                  <a:t>functie</a:t>
                </a:r>
                <a:r>
                  <a:rPr lang="en-US" dirty="0"/>
                  <a:t> …</a:t>
                </a:r>
              </a:p>
              <a:p>
                <a:pPr marL="576000" lvl="2" indent="0">
                  <a:buNone/>
                </a:pPr>
                <a14:m>
                  <m:oMath xmlns:m="http://schemas.openxmlformats.org/officeDocument/2006/math">
                    <m:r>
                      <a:rPr lang="en-US" i="1" dirty="0" smtClean="0">
                        <a:latin typeface="Cambria Math" panose="02040503050406030204" pitchFamily="18" charset="0"/>
                      </a:rPr>
                      <m:t>𝑦</m:t>
                    </m:r>
                  </m:oMath>
                </a14:m>
                <a:r>
                  <a:rPr lang="en-US" dirty="0"/>
                  <a:t> is a function of a variable </a:t>
                </a:r>
                <a14:m>
                  <m:oMath xmlns:m="http://schemas.openxmlformats.org/officeDocument/2006/math">
                    <m:r>
                      <a:rPr lang="en-US" i="1" dirty="0" smtClean="0">
                        <a:latin typeface="Cambria Math" panose="02040503050406030204" pitchFamily="18" charset="0"/>
                      </a:rPr>
                      <m:t>𝑥</m:t>
                    </m:r>
                  </m:oMath>
                </a14:m>
                <a:r>
                  <a:rPr lang="en-US" dirty="0"/>
                  <a:t>, defined on the interval </a:t>
                </a:r>
                <a14:m>
                  <m:oMath xmlns:m="http://schemas.openxmlformats.org/officeDocument/2006/math">
                    <m:r>
                      <a:rPr lang="en-US" i="1" dirty="0" smtClean="0">
                        <a:latin typeface="Cambria Math" panose="02040503050406030204" pitchFamily="18" charset="0"/>
                      </a:rPr>
                      <m:t>𝑎</m:t>
                    </m:r>
                    <m:r>
                      <a:rPr lang="en-US" i="1" dirty="0" smtClean="0">
                        <a:latin typeface="Cambria Math" panose="02040503050406030204" pitchFamily="18" charset="0"/>
                      </a:rPr>
                      <m:t> &lt;</m:t>
                    </m:r>
                    <m:r>
                      <a:rPr lang="en-US" i="1" dirty="0" smtClean="0">
                        <a:latin typeface="Cambria Math" panose="02040503050406030204" pitchFamily="18" charset="0"/>
                      </a:rPr>
                      <m:t>𝑥</m:t>
                    </m:r>
                    <m:r>
                      <a:rPr lang="en-US" i="1" dirty="0" smtClean="0">
                        <a:latin typeface="Cambria Math" panose="02040503050406030204" pitchFamily="18" charset="0"/>
                      </a:rPr>
                      <m:t>&lt;</m:t>
                    </m:r>
                    <m:r>
                      <a:rPr lang="en-US" i="1" dirty="0" smtClean="0">
                        <a:latin typeface="Cambria Math" panose="02040503050406030204" pitchFamily="18" charset="0"/>
                      </a:rPr>
                      <m:t>𝑏</m:t>
                    </m:r>
                  </m:oMath>
                </a14:m>
                <a:r>
                  <a:rPr lang="en-US" dirty="0"/>
                  <a:t>, if to every value of the variable </a:t>
                </a:r>
                <a14:m>
                  <m:oMath xmlns:m="http://schemas.openxmlformats.org/officeDocument/2006/math">
                    <m:r>
                      <a:rPr lang="en-US" i="1" dirty="0" smtClean="0">
                        <a:latin typeface="Cambria Math" panose="02040503050406030204" pitchFamily="18" charset="0"/>
                      </a:rPr>
                      <m:t>𝑥</m:t>
                    </m:r>
                  </m:oMath>
                </a14:m>
                <a:r>
                  <a:rPr lang="en-US" dirty="0"/>
                  <a:t> in this interval there corresponds a definite value of the variable </a:t>
                </a:r>
                <a14:m>
                  <m:oMath xmlns:m="http://schemas.openxmlformats.org/officeDocument/2006/math">
                    <m:r>
                      <a:rPr lang="en-US" i="1" dirty="0" smtClean="0">
                        <a:latin typeface="Cambria Math" panose="02040503050406030204" pitchFamily="18" charset="0"/>
                      </a:rPr>
                      <m:t>𝑦</m:t>
                    </m:r>
                  </m:oMath>
                </a14:m>
                <a:r>
                  <a:rPr lang="en-US" dirty="0"/>
                  <a:t>. Also, it is irrelevant in what way this correspondence is established.</a:t>
                </a:r>
              </a:p>
              <a:p>
                <a:r>
                  <a:rPr lang="en-US" dirty="0" err="1"/>
                  <a:t>een</a:t>
                </a:r>
                <a:r>
                  <a:rPr lang="en-US" dirty="0"/>
                  <a:t> </a:t>
                </a:r>
                <a:r>
                  <a:rPr lang="en-US" dirty="0" err="1"/>
                  <a:t>kleine</a:t>
                </a:r>
                <a:r>
                  <a:rPr lang="en-US" dirty="0"/>
                  <a:t> (?) </a:t>
                </a:r>
                <a:r>
                  <a:rPr lang="en-US" dirty="0" err="1"/>
                  <a:t>nieuwigheid</a:t>
                </a:r>
                <a:r>
                  <a:rPr lang="en-US" dirty="0"/>
                  <a:t>: </a:t>
                </a:r>
                <a:r>
                  <a:rPr lang="en-US" dirty="0" err="1"/>
                  <a:t>domein</a:t>
                </a:r>
                <a:r>
                  <a:rPr lang="en-US" dirty="0"/>
                  <a:t> van </a:t>
                </a:r>
                <a:r>
                  <a:rPr lang="en-US" dirty="0" err="1"/>
                  <a:t>een</a:t>
                </a:r>
                <a:r>
                  <a:rPr lang="en-US" dirty="0"/>
                  <a:t> </a:t>
                </a:r>
                <a:r>
                  <a:rPr lang="en-US" dirty="0" err="1"/>
                  <a:t>functie</a:t>
                </a:r>
                <a:r>
                  <a:rPr lang="en-US" dirty="0"/>
                  <a:t> </a:t>
                </a:r>
                <a:r>
                  <a:rPr lang="en-US" dirty="0" err="1"/>
                  <a:t>kan</a:t>
                </a:r>
                <a:r>
                  <a:rPr lang="en-US" dirty="0"/>
                  <a:t> </a:t>
                </a:r>
                <a:r>
                  <a:rPr lang="en-US" dirty="0" err="1"/>
                  <a:t>beperkt</a:t>
                </a:r>
                <a:r>
                  <a:rPr lang="en-US" dirty="0"/>
                  <a:t> </a:t>
                </a:r>
                <a:r>
                  <a:rPr lang="en-US" dirty="0" err="1"/>
                  <a:t>blijven</a:t>
                </a:r>
                <a:r>
                  <a:rPr lang="en-US" dirty="0"/>
                  <a:t> tot </a:t>
                </a:r>
                <a:r>
                  <a:rPr lang="en-US" dirty="0" err="1"/>
                  <a:t>een</a:t>
                </a:r>
                <a:r>
                  <a:rPr lang="en-US" dirty="0"/>
                  <a:t> interval</a:t>
                </a:r>
              </a:p>
              <a:p>
                <a:r>
                  <a:rPr lang="en-US" dirty="0"/>
                  <a:t>… </a:t>
                </a:r>
                <a:r>
                  <a:rPr lang="en-US" dirty="0" err="1"/>
                  <a:t>verschilt</a:t>
                </a:r>
                <a:r>
                  <a:rPr lang="en-US" dirty="0"/>
                  <a:t> </a:t>
                </a:r>
                <a:r>
                  <a:rPr lang="en-US" dirty="0" err="1"/>
                  <a:t>verder</a:t>
                </a:r>
                <a:r>
                  <a:rPr lang="en-US" dirty="0"/>
                  <a:t> </a:t>
                </a:r>
                <a:r>
                  <a:rPr lang="en-US" dirty="0" err="1"/>
                  <a:t>niet</a:t>
                </a:r>
                <a:r>
                  <a:rPr lang="en-US" dirty="0"/>
                  <a:t> </a:t>
                </a:r>
                <a:r>
                  <a:rPr lang="en-US" dirty="0" err="1"/>
                  <a:t>veel</a:t>
                </a:r>
                <a:r>
                  <a:rPr lang="en-US" dirty="0"/>
                  <a:t> van (</a:t>
                </a:r>
                <a:r>
                  <a:rPr lang="en-US" dirty="0" err="1"/>
                  <a:t>algemene</a:t>
                </a:r>
                <a:r>
                  <a:rPr lang="en-US" dirty="0"/>
                  <a:t> </a:t>
                </a:r>
                <a:r>
                  <a:rPr lang="en-US" dirty="0" err="1"/>
                  <a:t>versie</a:t>
                </a:r>
                <a:r>
                  <a:rPr lang="en-US" dirty="0"/>
                  <a:t> van) die van Euler </a:t>
                </a:r>
                <a:r>
                  <a:rPr lang="en-US" dirty="0" err="1"/>
                  <a:t>en</a:t>
                </a:r>
                <a:r>
                  <a:rPr lang="en-US" dirty="0"/>
                  <a:t> die van Fourier, maar </a:t>
                </a:r>
                <a:r>
                  <a:rPr lang="en-US" dirty="0" err="1"/>
                  <a:t>hij</a:t>
                </a:r>
                <a:r>
                  <a:rPr lang="en-US" dirty="0"/>
                  <a:t> paste ze consequent toe</a:t>
                </a:r>
              </a:p>
            </p:txBody>
          </p:sp>
        </mc:Choice>
        <mc:Fallback xmlns="">
          <p:sp>
            <p:nvSpPr>
              <p:cNvPr id="3" name="Content Placeholder 2">
                <a:extLst>
                  <a:ext uri="{FF2B5EF4-FFF2-40B4-BE49-F238E27FC236}">
                    <a16:creationId xmlns:a16="http://schemas.microsoft.com/office/drawing/2014/main" id="{5AB08E2D-4EA0-49C6-9EEF-0B7EDCA528F5}"/>
                  </a:ext>
                </a:extLst>
              </p:cNvPr>
              <p:cNvSpPr>
                <a:spLocks noGrp="1" noRot="1" noChangeAspect="1" noMove="1" noResize="1" noEditPoints="1" noAdjustHandles="1" noChangeArrowheads="1" noChangeShapeType="1" noTextEdit="1"/>
              </p:cNvSpPr>
              <p:nvPr>
                <p:ph sz="quarter" idx="13"/>
              </p:nvPr>
            </p:nvSpPr>
            <p:spPr>
              <a:xfrm>
                <a:off x="129305" y="1505789"/>
                <a:ext cx="8885390" cy="4704212"/>
              </a:xfrm>
              <a:blipFill>
                <a:blip r:embed="rId2"/>
                <a:stretch>
                  <a:fillRect l="-892" t="-2461" b="-1036"/>
                </a:stretch>
              </a:blipFill>
            </p:spPr>
            <p:txBody>
              <a:bodyPr/>
              <a:lstStyle/>
              <a:p>
                <a:r>
                  <a:rPr lang="nl-BE">
                    <a:noFill/>
                  </a:rPr>
                  <a:t> </a:t>
                </a:r>
              </a:p>
            </p:txBody>
          </p:sp>
        </mc:Fallback>
      </mc:AlternateContent>
      <p:sp>
        <p:nvSpPr>
          <p:cNvPr id="4" name="Title 3">
            <a:extLst>
              <a:ext uri="{FF2B5EF4-FFF2-40B4-BE49-F238E27FC236}">
                <a16:creationId xmlns:a16="http://schemas.microsoft.com/office/drawing/2014/main" id="{49443555-B513-4655-83CE-C6A5E20014A9}"/>
              </a:ext>
            </a:extLst>
          </p:cNvPr>
          <p:cNvSpPr>
            <a:spLocks noGrp="1"/>
          </p:cNvSpPr>
          <p:nvPr>
            <p:ph type="title"/>
          </p:nvPr>
        </p:nvSpPr>
        <p:spPr/>
        <p:txBody>
          <a:bodyPr>
            <a:normAutofit fontScale="90000"/>
          </a:bodyPr>
          <a:lstStyle/>
          <a:p>
            <a:r>
              <a:rPr lang="en-US" dirty="0"/>
              <a:t>Peter Gustav Lejeune Dirichlet</a:t>
            </a:r>
            <a:br>
              <a:rPr lang="en-US" dirty="0"/>
            </a:br>
            <a:r>
              <a:rPr lang="en-US" dirty="0"/>
              <a:t>(1805-1859)</a:t>
            </a:r>
            <a:endParaRPr lang="nl-BE" dirty="0"/>
          </a:p>
        </p:txBody>
      </p:sp>
      <p:pic>
        <p:nvPicPr>
          <p:cNvPr id="6" name="Picture 5" descr="A close-up of a person&#10;&#10;Description automatically generated">
            <a:hlinkClick r:id="rId3"/>
            <a:extLst>
              <a:ext uri="{FF2B5EF4-FFF2-40B4-BE49-F238E27FC236}">
                <a16:creationId xmlns:a16="http://schemas.microsoft.com/office/drawing/2014/main" id="{4F2E7F45-046D-9E71-DC59-C9171A752D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1406" y="0"/>
            <a:ext cx="2192593" cy="2667110"/>
          </a:xfrm>
          <a:prstGeom prst="rect">
            <a:avLst/>
          </a:prstGeom>
        </p:spPr>
      </p:pic>
    </p:spTree>
    <p:extLst>
      <p:ext uri="{BB962C8B-B14F-4D97-AF65-F5344CB8AC3E}">
        <p14:creationId xmlns:p14="http://schemas.microsoft.com/office/powerpoint/2010/main" val="79029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E52D43-C14C-41A0-908C-18AB5FEA17E2}"/>
              </a:ext>
            </a:extLst>
          </p:cNvPr>
          <p:cNvSpPr>
            <a:spLocks noGrp="1"/>
          </p:cNvSpPr>
          <p:nvPr>
            <p:ph type="sldNum" sz="quarter" idx="12"/>
          </p:nvPr>
        </p:nvSpPr>
        <p:spPr/>
        <p:txBody>
          <a:bodyPr/>
          <a:lstStyle/>
          <a:p>
            <a:fld id="{0A297500-7527-634B-90F4-69D0994C32B4}" type="slidenum">
              <a:rPr lang="nl-NL" smtClean="0"/>
              <a:pPr/>
              <a:t>32</a:t>
            </a:fld>
            <a:endParaRPr lang="nl-N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AB08E2D-4EA0-49C6-9EEF-0B7EDCA528F5}"/>
                  </a:ext>
                </a:extLst>
              </p:cNvPr>
              <p:cNvSpPr>
                <a:spLocks noGrp="1"/>
              </p:cNvSpPr>
              <p:nvPr>
                <p:ph sz="quarter" idx="13"/>
              </p:nvPr>
            </p:nvSpPr>
            <p:spPr/>
            <p:txBody>
              <a:bodyPr>
                <a:normAutofit fontScale="92500" lnSpcReduction="20000"/>
              </a:bodyPr>
              <a:lstStyle/>
              <a:p>
                <a:r>
                  <a:rPr lang="en-US" dirty="0" err="1"/>
                  <a:t>functie</a:t>
                </a:r>
                <a:r>
                  <a:rPr lang="en-US" dirty="0"/>
                  <a:t> van Dirichlet</a:t>
                </a:r>
              </a:p>
              <a:p>
                <a:pPr lvl="1"/>
                <a:r>
                  <a:rPr lang="nl-BE" b="0" dirty="0"/>
                  <a:t>definitie: </a:t>
                </a:r>
                <a14:m>
                  <m:oMath xmlns:m="http://schemas.openxmlformats.org/officeDocument/2006/math">
                    <m:r>
                      <a:rPr lang="nl-BE" b="0" i="1" smtClean="0">
                        <a:latin typeface="Cambria Math" panose="02040503050406030204" pitchFamily="18" charset="0"/>
                      </a:rPr>
                      <m:t>𝑓</m:t>
                    </m:r>
                    <m:d>
                      <m:dPr>
                        <m:ctrlPr>
                          <a:rPr lang="nl-BE" b="0" i="1" smtClean="0">
                            <a:latin typeface="Cambria Math" panose="02040503050406030204" pitchFamily="18" charset="0"/>
                          </a:rPr>
                        </m:ctrlPr>
                      </m:dPr>
                      <m:e>
                        <m:r>
                          <a:rPr lang="nl-BE" b="0" i="1" smtClean="0">
                            <a:latin typeface="Cambria Math" panose="02040503050406030204" pitchFamily="18" charset="0"/>
                          </a:rPr>
                          <m:t>𝑥</m:t>
                        </m:r>
                      </m:e>
                    </m:d>
                    <m:r>
                      <a:rPr lang="nl-BE" b="0" i="1" smtClean="0">
                        <a:latin typeface="Cambria Math" panose="02040503050406030204" pitchFamily="18" charset="0"/>
                      </a:rPr>
                      <m:t>=</m:t>
                    </m:r>
                    <m:d>
                      <m:dPr>
                        <m:begChr m:val="{"/>
                        <m:endChr m:val=""/>
                        <m:ctrlPr>
                          <a:rPr lang="nl-BE" b="0" i="1" smtClean="0">
                            <a:latin typeface="Cambria Math" panose="02040503050406030204" pitchFamily="18" charset="0"/>
                          </a:rPr>
                        </m:ctrlPr>
                      </m:dPr>
                      <m:e>
                        <m:m>
                          <m:mPr>
                            <m:mcs>
                              <m:mc>
                                <m:mcPr>
                                  <m:count m:val="1"/>
                                  <m:mcJc m:val="center"/>
                                </m:mcPr>
                              </m:mc>
                            </m:mcs>
                            <m:ctrlPr>
                              <a:rPr lang="nl-BE" b="0" i="1" smtClean="0">
                                <a:latin typeface="Cambria Math" panose="02040503050406030204" pitchFamily="18" charset="0"/>
                              </a:rPr>
                            </m:ctrlPr>
                          </m:mPr>
                          <m:mr>
                            <m:e>
                              <m:r>
                                <m:rPr>
                                  <m:brk m:alnAt="7"/>
                                </m:rPr>
                                <a:rPr lang="nl-BE" b="0" i="1" smtClean="0">
                                  <a:latin typeface="Cambria Math" panose="02040503050406030204" pitchFamily="18" charset="0"/>
                                </a:rPr>
                                <m:t>1</m:t>
                              </m:r>
                              <m:r>
                                <a:rPr lang="nl-BE" b="0" i="1" smtClean="0">
                                  <a:latin typeface="Cambria Math" panose="02040503050406030204" pitchFamily="18" charset="0"/>
                                </a:rPr>
                                <m:t> </m:t>
                              </m:r>
                              <m:r>
                                <m:rPr>
                                  <m:nor/>
                                </m:rPr>
                                <a:rPr lang="nl-BE" b="0" i="0" smtClean="0">
                                  <a:latin typeface="Cambria Math" panose="02040503050406030204" pitchFamily="18" charset="0"/>
                                </a:rPr>
                                <m:t>als</m:t>
                              </m:r>
                              <m:r>
                                <m:rPr>
                                  <m:nor/>
                                </m:rPr>
                                <a:rPr lang="nl-BE" b="0" i="0" smtClean="0">
                                  <a:latin typeface="Cambria Math" panose="02040503050406030204" pitchFamily="18" charset="0"/>
                                </a:rPr>
                                <m:t> </m:t>
                              </m:r>
                              <m:r>
                                <a:rPr lang="nl-BE" b="0" i="1" smtClean="0">
                                  <a:latin typeface="Cambria Math" panose="02040503050406030204" pitchFamily="18" charset="0"/>
                                </a:rPr>
                                <m:t>𝑥</m:t>
                              </m:r>
                              <m:r>
                                <a:rPr lang="nl-BE" b="0" i="1" smtClean="0">
                                  <a:latin typeface="Cambria Math" panose="02040503050406030204" pitchFamily="18" charset="0"/>
                                </a:rPr>
                                <m:t> </m:t>
                              </m:r>
                              <m:r>
                                <m:rPr>
                                  <m:nor/>
                                </m:rPr>
                                <a:rPr lang="nl-BE" b="0" i="0" smtClean="0">
                                  <a:latin typeface="Cambria Math" panose="02040503050406030204" pitchFamily="18" charset="0"/>
                                </a:rPr>
                                <m:t>rationaal</m:t>
                              </m:r>
                              <m:r>
                                <m:rPr>
                                  <m:nor/>
                                </m:rPr>
                                <a:rPr lang="nl-BE" b="0" i="0" smtClean="0">
                                  <a:latin typeface="Cambria Math" panose="02040503050406030204" pitchFamily="18" charset="0"/>
                                </a:rPr>
                                <m:t> </m:t>
                              </m:r>
                              <m:r>
                                <m:rPr>
                                  <m:nor/>
                                </m:rPr>
                                <a:rPr lang="nl-BE" b="0" i="0" smtClean="0">
                                  <a:latin typeface="Cambria Math" panose="02040503050406030204" pitchFamily="18" charset="0"/>
                                </a:rPr>
                                <m:t>is</m:t>
                              </m:r>
                            </m:e>
                          </m:mr>
                          <m:mr>
                            <m:e>
                              <m:r>
                                <a:rPr lang="nl-BE" b="0" i="1" smtClean="0">
                                  <a:latin typeface="Cambria Math" panose="02040503050406030204" pitchFamily="18" charset="0"/>
                                </a:rPr>
                                <m:t>   0</m:t>
                              </m:r>
                              <m:r>
                                <m:rPr>
                                  <m:nor/>
                                </m:rPr>
                                <a:rPr lang="nl-BE" b="0" i="0" smtClean="0">
                                  <a:latin typeface="Cambria Math" panose="02040503050406030204" pitchFamily="18" charset="0"/>
                                </a:rPr>
                                <m:t> </m:t>
                              </m:r>
                              <m:r>
                                <m:rPr>
                                  <m:nor/>
                                </m:rPr>
                                <a:rPr lang="nl-BE" b="0" i="0" smtClean="0">
                                  <a:latin typeface="Cambria Math" panose="02040503050406030204" pitchFamily="18" charset="0"/>
                                </a:rPr>
                                <m:t>als</m:t>
                              </m:r>
                              <m:r>
                                <m:rPr>
                                  <m:nor/>
                                </m:rPr>
                                <a:rPr lang="nl-BE" b="0" i="0" smtClean="0">
                                  <a:latin typeface="Cambria Math" panose="02040503050406030204" pitchFamily="18" charset="0"/>
                                </a:rPr>
                                <m:t> </m:t>
                              </m:r>
                              <m:r>
                                <a:rPr lang="nl-BE" b="0" i="1" smtClean="0">
                                  <a:latin typeface="Cambria Math" panose="02040503050406030204" pitchFamily="18" charset="0"/>
                                </a:rPr>
                                <m:t>𝑥</m:t>
                              </m:r>
                              <m:r>
                                <m:rPr>
                                  <m:nor/>
                                </m:rPr>
                                <a:rPr lang="nl-BE" b="0" i="0" smtClean="0">
                                  <a:latin typeface="Cambria Math" panose="02040503050406030204" pitchFamily="18" charset="0"/>
                                </a:rPr>
                                <m:t> </m:t>
                              </m:r>
                              <m:r>
                                <m:rPr>
                                  <m:nor/>
                                </m:rPr>
                                <a:rPr lang="nl-BE" b="0" i="0" smtClean="0">
                                  <a:latin typeface="Cambria Math" panose="02040503050406030204" pitchFamily="18" charset="0"/>
                                </a:rPr>
                                <m:t>irrationaal</m:t>
                              </m:r>
                              <m:r>
                                <m:rPr>
                                  <m:nor/>
                                </m:rPr>
                                <a:rPr lang="nl-BE" b="0" i="0" smtClean="0">
                                  <a:latin typeface="Cambria Math" panose="02040503050406030204" pitchFamily="18" charset="0"/>
                                </a:rPr>
                                <m:t> </m:t>
                              </m:r>
                              <m:r>
                                <m:rPr>
                                  <m:nor/>
                                </m:rPr>
                                <a:rPr lang="nl-BE" b="0" i="0" smtClean="0">
                                  <a:latin typeface="Cambria Math" panose="02040503050406030204" pitchFamily="18" charset="0"/>
                                </a:rPr>
                                <m:t>is</m:t>
                              </m:r>
                            </m:e>
                          </m:mr>
                        </m:m>
                      </m:e>
                    </m:d>
                  </m:oMath>
                </a14:m>
                <a:endParaRPr lang="en-US" dirty="0"/>
              </a:p>
              <a:p>
                <a:pPr lvl="1"/>
                <a:r>
                  <a:rPr lang="en-US" dirty="0" err="1"/>
                  <a:t>algemener</a:t>
                </a:r>
                <a:r>
                  <a:rPr lang="en-US" dirty="0"/>
                  <a:t> dan Euler: </a:t>
                </a:r>
                <a:r>
                  <a:rPr lang="en-US" dirty="0" err="1"/>
                  <a:t>niet</a:t>
                </a:r>
                <a:r>
                  <a:rPr lang="en-US" dirty="0"/>
                  <a:t> </a:t>
                </a:r>
                <a:r>
                  <a:rPr lang="en-US" dirty="0" err="1"/>
                  <a:t>gegeven</a:t>
                </a:r>
                <a:r>
                  <a:rPr lang="en-US" dirty="0"/>
                  <a:t> door</a:t>
                </a:r>
              </a:p>
              <a:p>
                <a:pPr lvl="2"/>
                <a:r>
                  <a:rPr lang="en-US" dirty="0" err="1"/>
                  <a:t>één</a:t>
                </a:r>
                <a:r>
                  <a:rPr lang="en-US" dirty="0"/>
                  <a:t> of </a:t>
                </a:r>
                <a:r>
                  <a:rPr lang="en-US" dirty="0" err="1"/>
                  <a:t>meer</a:t>
                </a:r>
                <a:r>
                  <a:rPr lang="en-US" dirty="0"/>
                  <a:t> </a:t>
                </a:r>
                <a:r>
                  <a:rPr lang="en-US" dirty="0" err="1"/>
                  <a:t>analytische</a:t>
                </a:r>
                <a:r>
                  <a:rPr lang="en-US" dirty="0"/>
                  <a:t> </a:t>
                </a:r>
                <a:r>
                  <a:rPr lang="en-US" dirty="0" err="1"/>
                  <a:t>uitdrukking</a:t>
                </a:r>
                <a:r>
                  <a:rPr lang="en-US" dirty="0"/>
                  <a:t>(</a:t>
                </a:r>
                <a:r>
                  <a:rPr lang="en-US" dirty="0" err="1"/>
                  <a:t>en</a:t>
                </a:r>
                <a:r>
                  <a:rPr lang="en-US" dirty="0"/>
                  <a:t>)</a:t>
                </a:r>
              </a:p>
              <a:p>
                <a:pPr lvl="2"/>
                <a:r>
                  <a:rPr lang="en-US" dirty="0"/>
                  <a:t>door </a:t>
                </a:r>
                <a:r>
                  <a:rPr lang="en-US" dirty="0" err="1"/>
                  <a:t>een</a:t>
                </a:r>
                <a:r>
                  <a:rPr lang="en-US" dirty="0"/>
                  <a:t> met de hand </a:t>
                </a:r>
                <a:r>
                  <a:rPr lang="en-US" dirty="0" err="1"/>
                  <a:t>getekende</a:t>
                </a:r>
                <a:r>
                  <a:rPr lang="en-US" dirty="0"/>
                  <a:t> </a:t>
                </a:r>
                <a:r>
                  <a:rPr lang="en-US" dirty="0" err="1"/>
                  <a:t>kromme</a:t>
                </a:r>
                <a:endParaRPr lang="en-US" dirty="0"/>
              </a:p>
              <a:p>
                <a:pPr lvl="1"/>
                <a:r>
                  <a:rPr lang="en-US" dirty="0" err="1"/>
                  <a:t>overal</a:t>
                </a:r>
                <a:r>
                  <a:rPr lang="en-US" dirty="0"/>
                  <a:t> </a:t>
                </a:r>
                <a:r>
                  <a:rPr lang="en-US" dirty="0" err="1"/>
                  <a:t>discontinu</a:t>
                </a:r>
                <a:r>
                  <a:rPr lang="en-US" dirty="0"/>
                  <a:t> (in </a:t>
                </a:r>
                <a:r>
                  <a:rPr lang="en-US" dirty="0" err="1"/>
                  <a:t>onze</a:t>
                </a:r>
                <a:r>
                  <a:rPr lang="en-US" dirty="0"/>
                  <a:t> </a:t>
                </a:r>
                <a:r>
                  <a:rPr lang="en-US" dirty="0" err="1"/>
                  <a:t>betekenis</a:t>
                </a:r>
                <a:r>
                  <a:rPr lang="en-US" dirty="0"/>
                  <a:t>)</a:t>
                </a:r>
              </a:p>
              <a:p>
                <a:pPr lvl="1"/>
                <a:r>
                  <a:rPr lang="en-US" dirty="0" err="1"/>
                  <a:t>kan</a:t>
                </a:r>
                <a:r>
                  <a:rPr lang="en-US" dirty="0"/>
                  <a:t> </a:t>
                </a:r>
                <a:r>
                  <a:rPr lang="en-US" dirty="0" err="1"/>
                  <a:t>niet</a:t>
                </a:r>
                <a:r>
                  <a:rPr lang="en-US" dirty="0"/>
                  <a:t> </a:t>
                </a:r>
                <a:r>
                  <a:rPr lang="en-US" dirty="0" err="1"/>
                  <a:t>voorgesteld</a:t>
                </a:r>
                <a:r>
                  <a:rPr lang="en-US" dirty="0"/>
                  <a:t> </a:t>
                </a:r>
                <a:r>
                  <a:rPr lang="en-US" dirty="0" err="1"/>
                  <a:t>worden</a:t>
                </a:r>
                <a:r>
                  <a:rPr lang="en-US" dirty="0"/>
                  <a:t> door </a:t>
                </a:r>
                <a:r>
                  <a:rPr lang="en-US" dirty="0" err="1"/>
                  <a:t>haar</a:t>
                </a:r>
                <a:r>
                  <a:rPr lang="en-US" dirty="0"/>
                  <a:t> </a:t>
                </a:r>
                <a:r>
                  <a:rPr lang="en-US" dirty="0" err="1"/>
                  <a:t>Fourierreeks</a:t>
                </a:r>
                <a:endParaRPr lang="en-US" dirty="0"/>
              </a:p>
              <a:p>
                <a:r>
                  <a:rPr lang="en-US" dirty="0" err="1"/>
                  <a:t>functies</a:t>
                </a:r>
                <a:r>
                  <a:rPr lang="en-US" dirty="0"/>
                  <a:t> </a:t>
                </a:r>
                <a:r>
                  <a:rPr lang="en-US" dirty="0" err="1"/>
                  <a:t>worden</a:t>
                </a:r>
                <a:r>
                  <a:rPr lang="en-US" dirty="0"/>
                  <a:t> </a:t>
                </a:r>
                <a:r>
                  <a:rPr lang="en-US" dirty="0" err="1"/>
                  <a:t>losgekoppeld</a:t>
                </a:r>
                <a:r>
                  <a:rPr lang="en-US" dirty="0"/>
                  <a:t> van </a:t>
                </a:r>
                <a:r>
                  <a:rPr lang="en-US" dirty="0" err="1"/>
                  <a:t>hun</a:t>
                </a:r>
                <a:r>
                  <a:rPr lang="en-US" dirty="0"/>
                  <a:t> </a:t>
                </a:r>
                <a:r>
                  <a:rPr lang="en-US" dirty="0" err="1"/>
                  <a:t>vergelijking</a:t>
                </a:r>
                <a:r>
                  <a:rPr lang="en-US" dirty="0"/>
                  <a:t> </a:t>
                </a:r>
                <a:r>
                  <a:rPr lang="en-US" dirty="0" err="1"/>
                  <a:t>en</a:t>
                </a:r>
                <a:r>
                  <a:rPr lang="en-US" dirty="0"/>
                  <a:t> </a:t>
                </a:r>
                <a:r>
                  <a:rPr lang="en-US" dirty="0" err="1"/>
                  <a:t>hun</a:t>
                </a:r>
                <a:r>
                  <a:rPr lang="en-US" dirty="0"/>
                  <a:t> </a:t>
                </a:r>
                <a:r>
                  <a:rPr lang="en-US" dirty="0" err="1"/>
                  <a:t>grafiek</a:t>
                </a:r>
                <a:r>
                  <a:rPr lang="en-US" dirty="0"/>
                  <a:t>, </a:t>
                </a:r>
                <a:r>
                  <a:rPr lang="en-US" dirty="0" err="1"/>
                  <a:t>en</a:t>
                </a:r>
                <a:r>
                  <a:rPr lang="en-US" dirty="0"/>
                  <a:t> van het </a:t>
                </a:r>
                <a:r>
                  <a:rPr lang="en-US" dirty="0" err="1"/>
                  <a:t>beschrijven</a:t>
                </a:r>
                <a:r>
                  <a:rPr lang="en-US" dirty="0"/>
                  <a:t> van </a:t>
                </a:r>
                <a:r>
                  <a:rPr lang="en-US" dirty="0" err="1"/>
                  <a:t>een</a:t>
                </a:r>
                <a:r>
                  <a:rPr lang="en-US" dirty="0"/>
                  <a:t> </a:t>
                </a:r>
                <a:r>
                  <a:rPr lang="en-US" dirty="0" err="1"/>
                  <a:t>fysische</a:t>
                </a:r>
                <a:r>
                  <a:rPr lang="en-US" dirty="0"/>
                  <a:t> </a:t>
                </a:r>
                <a:r>
                  <a:rPr lang="en-US" dirty="0" err="1"/>
                  <a:t>realiteit</a:t>
                </a:r>
                <a:endParaRPr lang="en-US" dirty="0"/>
              </a:p>
              <a:p>
                <a:pPr marL="576000" lvl="2" indent="0">
                  <a:buNone/>
                </a:pPr>
                <a:r>
                  <a:rPr lang="en-US" dirty="0"/>
                  <a:t>er is </a:t>
                </a:r>
                <a:r>
                  <a:rPr lang="en-US" dirty="0" err="1"/>
                  <a:t>een</a:t>
                </a:r>
                <a:r>
                  <a:rPr lang="en-US" dirty="0"/>
                  <a:t> </a:t>
                </a:r>
                <a:r>
                  <a:rPr lang="en-US" dirty="0" err="1"/>
                  <a:t>vergelijking</a:t>
                </a:r>
                <a:r>
                  <a:rPr lang="en-US" dirty="0"/>
                  <a:t> </a:t>
                </a:r>
                <a:r>
                  <a:rPr lang="en-US" dirty="0" err="1"/>
                  <a:t>mogelijk</a:t>
                </a:r>
                <a:r>
                  <a:rPr lang="en-US" dirty="0"/>
                  <a:t> </a:t>
                </a:r>
                <a:r>
                  <a:rPr lang="en-US" dirty="0" err="1"/>
                  <a:t>voor</a:t>
                </a:r>
                <a:r>
                  <a:rPr lang="en-US" dirty="0"/>
                  <a:t> de </a:t>
                </a:r>
                <a:r>
                  <a:rPr lang="en-US" dirty="0" err="1"/>
                  <a:t>functie</a:t>
                </a:r>
                <a:r>
                  <a:rPr lang="en-US" dirty="0"/>
                  <a:t> van Dirichlet, maar ze is </a:t>
                </a:r>
                <a:r>
                  <a:rPr lang="en-US" dirty="0" err="1"/>
                  <a:t>niet</a:t>
                </a:r>
                <a:r>
                  <a:rPr lang="en-US" dirty="0"/>
                  <a:t> evident (</a:t>
                </a:r>
                <a:r>
                  <a:rPr lang="en-US" dirty="0" err="1"/>
                  <a:t>dubbele</a:t>
                </a:r>
                <a:r>
                  <a:rPr lang="en-US" dirty="0"/>
                  <a:t> </a:t>
                </a:r>
                <a:r>
                  <a:rPr lang="en-US" dirty="0" err="1"/>
                  <a:t>limiet</a:t>
                </a:r>
                <a:r>
                  <a:rPr lang="en-US" dirty="0"/>
                  <a:t> van </a:t>
                </a:r>
                <a:r>
                  <a:rPr lang="en-US" dirty="0" err="1"/>
                  <a:t>een</a:t>
                </a:r>
                <a:r>
                  <a:rPr lang="en-US" dirty="0"/>
                  <a:t> </a:t>
                </a:r>
                <a:r>
                  <a:rPr lang="en-US" dirty="0" err="1"/>
                  <a:t>rij</a:t>
                </a:r>
                <a:r>
                  <a:rPr lang="en-US" dirty="0"/>
                  <a:t> van </a:t>
                </a:r>
                <a:r>
                  <a:rPr lang="en-US" dirty="0" err="1"/>
                  <a:t>functies</a:t>
                </a:r>
                <a:r>
                  <a:rPr lang="en-US" dirty="0"/>
                  <a:t>)</a:t>
                </a:r>
              </a:p>
              <a:p>
                <a:pPr lvl="1"/>
                <a:endParaRPr lang="en-US" dirty="0"/>
              </a:p>
            </p:txBody>
          </p:sp>
        </mc:Choice>
        <mc:Fallback xmlns="">
          <p:sp>
            <p:nvSpPr>
              <p:cNvPr id="3" name="Content Placeholder 2">
                <a:extLst>
                  <a:ext uri="{FF2B5EF4-FFF2-40B4-BE49-F238E27FC236}">
                    <a16:creationId xmlns:a16="http://schemas.microsoft.com/office/drawing/2014/main" id="{5AB08E2D-4EA0-49C6-9EEF-0B7EDCA528F5}"/>
                  </a:ext>
                </a:extLst>
              </p:cNvPr>
              <p:cNvSpPr>
                <a:spLocks noGrp="1" noRot="1" noChangeAspect="1" noMove="1" noResize="1" noEditPoints="1" noAdjustHandles="1" noChangeArrowheads="1" noChangeShapeType="1" noTextEdit="1"/>
              </p:cNvSpPr>
              <p:nvPr>
                <p:ph sz="quarter" idx="13"/>
              </p:nvPr>
            </p:nvSpPr>
            <p:spPr>
              <a:blipFill>
                <a:blip r:embed="rId2"/>
                <a:stretch>
                  <a:fillRect l="-1029" t="-2750"/>
                </a:stretch>
              </a:blipFill>
            </p:spPr>
            <p:txBody>
              <a:bodyPr/>
              <a:lstStyle/>
              <a:p>
                <a:r>
                  <a:rPr lang="nl-BE">
                    <a:noFill/>
                  </a:rPr>
                  <a:t> </a:t>
                </a:r>
              </a:p>
            </p:txBody>
          </p:sp>
        </mc:Fallback>
      </mc:AlternateContent>
      <p:sp>
        <p:nvSpPr>
          <p:cNvPr id="4" name="Title 3">
            <a:extLst>
              <a:ext uri="{FF2B5EF4-FFF2-40B4-BE49-F238E27FC236}">
                <a16:creationId xmlns:a16="http://schemas.microsoft.com/office/drawing/2014/main" id="{49443555-B513-4655-83CE-C6A5E20014A9}"/>
              </a:ext>
            </a:extLst>
          </p:cNvPr>
          <p:cNvSpPr>
            <a:spLocks noGrp="1"/>
          </p:cNvSpPr>
          <p:nvPr>
            <p:ph type="title"/>
          </p:nvPr>
        </p:nvSpPr>
        <p:spPr/>
        <p:txBody>
          <a:bodyPr>
            <a:normAutofit fontScale="90000"/>
          </a:bodyPr>
          <a:lstStyle/>
          <a:p>
            <a:r>
              <a:rPr lang="en-US" dirty="0"/>
              <a:t>Peter Gustav Lejeune Dirichlet</a:t>
            </a:r>
            <a:br>
              <a:rPr lang="en-US" dirty="0"/>
            </a:br>
            <a:r>
              <a:rPr lang="en-US" dirty="0"/>
              <a:t>(1805-1859)</a:t>
            </a:r>
            <a:endParaRPr lang="nl-BE" dirty="0"/>
          </a:p>
        </p:txBody>
      </p:sp>
      <p:pic>
        <p:nvPicPr>
          <p:cNvPr id="5" name="Picture 4" descr="A close-up of a person&#10;&#10;Description automatically generated">
            <a:hlinkClick r:id="rId3"/>
            <a:extLst>
              <a:ext uri="{FF2B5EF4-FFF2-40B4-BE49-F238E27FC236}">
                <a16:creationId xmlns:a16="http://schemas.microsoft.com/office/drawing/2014/main" id="{E9F8CE9F-FEDF-679F-D9D7-920F06572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1406" y="0"/>
            <a:ext cx="2192593" cy="2667110"/>
          </a:xfrm>
          <a:prstGeom prst="rect">
            <a:avLst/>
          </a:prstGeom>
        </p:spPr>
      </p:pic>
    </p:spTree>
    <p:extLst>
      <p:ext uri="{BB962C8B-B14F-4D97-AF65-F5344CB8AC3E}">
        <p14:creationId xmlns:p14="http://schemas.microsoft.com/office/powerpoint/2010/main" val="389355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FABFF1-59E5-763D-2975-89DF2F4A6389}"/>
              </a:ext>
            </a:extLst>
          </p:cNvPr>
          <p:cNvSpPr>
            <a:spLocks noGrp="1"/>
          </p:cNvSpPr>
          <p:nvPr>
            <p:ph type="sldNum" sz="quarter" idx="12"/>
          </p:nvPr>
        </p:nvSpPr>
        <p:spPr/>
        <p:txBody>
          <a:bodyPr/>
          <a:lstStyle/>
          <a:p>
            <a:fld id="{0A297500-7527-634B-90F4-69D0994C32B4}" type="slidenum">
              <a:rPr lang="nl-NL" smtClean="0"/>
              <a:pPr/>
              <a:t>33</a:t>
            </a:fld>
            <a:endParaRPr lang="nl-NL" dirty="0"/>
          </a:p>
        </p:txBody>
      </p:sp>
      <p:sp>
        <p:nvSpPr>
          <p:cNvPr id="3" name="Content Placeholder 2">
            <a:extLst>
              <a:ext uri="{FF2B5EF4-FFF2-40B4-BE49-F238E27FC236}">
                <a16:creationId xmlns:a16="http://schemas.microsoft.com/office/drawing/2014/main" id="{02CCC95F-6BC3-BC83-DC0E-B91049A66940}"/>
              </a:ext>
            </a:extLst>
          </p:cNvPr>
          <p:cNvSpPr>
            <a:spLocks noGrp="1"/>
          </p:cNvSpPr>
          <p:nvPr>
            <p:ph sz="quarter" idx="13"/>
          </p:nvPr>
        </p:nvSpPr>
        <p:spPr/>
        <p:txBody>
          <a:bodyPr/>
          <a:lstStyle/>
          <a:p>
            <a:r>
              <a:rPr lang="nl-BE" dirty="0"/>
              <a:t>(bekend van de ontdekking van de                        niet-Euclidische meetkunde)</a:t>
            </a:r>
          </a:p>
          <a:p>
            <a:r>
              <a:rPr lang="nl-BE" dirty="0"/>
              <a:t>formuleerde rond dezelfde tijd een            gelijkaardige definitie als Dirichlet</a:t>
            </a:r>
          </a:p>
          <a:p>
            <a:r>
              <a:rPr lang="nl-BE" dirty="0"/>
              <a:t>1834, ‘On the </a:t>
            </a:r>
            <a:r>
              <a:rPr lang="nl-BE" dirty="0" err="1"/>
              <a:t>disappearance</a:t>
            </a:r>
            <a:r>
              <a:rPr lang="nl-BE" dirty="0"/>
              <a:t> of </a:t>
            </a:r>
            <a:r>
              <a:rPr lang="nl-BE" dirty="0" err="1"/>
              <a:t>trigonometric</a:t>
            </a:r>
            <a:r>
              <a:rPr lang="nl-BE" dirty="0"/>
              <a:t> series’</a:t>
            </a:r>
          </a:p>
          <a:p>
            <a:pPr marL="576000" lvl="2" indent="0">
              <a:buNone/>
            </a:pPr>
            <a:r>
              <a:rPr lang="en-US" dirty="0"/>
              <a:t>“…the general concept of function demands, that one should name a function of x a number that is given for every х and that gradually changes together with x. A value of a function can be given either by analytical expression or by a condition which gives means to test all numbers and to choose one of them, or, at last, dependence may be unknown”</a:t>
            </a:r>
            <a:endParaRPr lang="nl-BE" dirty="0"/>
          </a:p>
          <a:p>
            <a:endParaRPr lang="nl-BE" dirty="0"/>
          </a:p>
        </p:txBody>
      </p:sp>
      <p:sp>
        <p:nvSpPr>
          <p:cNvPr id="4" name="Title 3">
            <a:extLst>
              <a:ext uri="{FF2B5EF4-FFF2-40B4-BE49-F238E27FC236}">
                <a16:creationId xmlns:a16="http://schemas.microsoft.com/office/drawing/2014/main" id="{A261F467-BB94-240F-0CDE-F9E141F98344}"/>
              </a:ext>
            </a:extLst>
          </p:cNvPr>
          <p:cNvSpPr>
            <a:spLocks noGrp="1"/>
          </p:cNvSpPr>
          <p:nvPr>
            <p:ph type="title"/>
          </p:nvPr>
        </p:nvSpPr>
        <p:spPr/>
        <p:txBody>
          <a:bodyPr/>
          <a:lstStyle/>
          <a:p>
            <a:r>
              <a:rPr lang="nl-BE" dirty="0" err="1"/>
              <a:t>Lobachevsky</a:t>
            </a:r>
            <a:endParaRPr lang="nl-BE" dirty="0"/>
          </a:p>
        </p:txBody>
      </p:sp>
      <p:pic>
        <p:nvPicPr>
          <p:cNvPr id="5" name="Picture 4" descr="A picture containing text, person, computer&#10;&#10;Description automatically generated">
            <a:hlinkClick r:id="rId2"/>
            <a:extLst>
              <a:ext uri="{FF2B5EF4-FFF2-40B4-BE49-F238E27FC236}">
                <a16:creationId xmlns:a16="http://schemas.microsoft.com/office/drawing/2014/main" id="{A882650F-5AE3-F655-8BA9-7B3949381F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1886" y="0"/>
            <a:ext cx="1972114" cy="2804229"/>
          </a:xfrm>
          <a:prstGeom prst="rect">
            <a:avLst/>
          </a:prstGeom>
        </p:spPr>
      </p:pic>
    </p:spTree>
    <p:extLst>
      <p:ext uri="{BB962C8B-B14F-4D97-AF65-F5344CB8AC3E}">
        <p14:creationId xmlns:p14="http://schemas.microsoft.com/office/powerpoint/2010/main" val="1051814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E52D43-C14C-41A0-908C-18AB5FEA17E2}"/>
              </a:ext>
            </a:extLst>
          </p:cNvPr>
          <p:cNvSpPr>
            <a:spLocks noGrp="1"/>
          </p:cNvSpPr>
          <p:nvPr>
            <p:ph type="sldNum" sz="quarter" idx="12"/>
          </p:nvPr>
        </p:nvSpPr>
        <p:spPr/>
        <p:txBody>
          <a:bodyPr/>
          <a:lstStyle/>
          <a:p>
            <a:fld id="{0A297500-7527-634B-90F4-69D0994C32B4}" type="slidenum">
              <a:rPr lang="nl-NL" smtClean="0"/>
              <a:pPr/>
              <a:t>34</a:t>
            </a:fld>
            <a:endParaRPr lang="nl-N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AB08E2D-4EA0-49C6-9EEF-0B7EDCA528F5}"/>
                  </a:ext>
                </a:extLst>
              </p:cNvPr>
              <p:cNvSpPr>
                <a:spLocks noGrp="1"/>
              </p:cNvSpPr>
              <p:nvPr>
                <p:ph sz="quarter" idx="13"/>
              </p:nvPr>
            </p:nvSpPr>
            <p:spPr/>
            <p:txBody>
              <a:bodyPr>
                <a:normAutofit fontScale="77500" lnSpcReduction="20000"/>
              </a:bodyPr>
              <a:lstStyle/>
              <a:p>
                <a:pPr>
                  <a:lnSpc>
                    <a:spcPct val="120000"/>
                  </a:lnSpc>
                </a:pPr>
                <a:r>
                  <a:rPr lang="en-US" dirty="0"/>
                  <a:t>functie die </a:t>
                </a:r>
                <a:r>
                  <a:rPr lang="en-US" dirty="0" err="1"/>
                  <a:t>oneindig</a:t>
                </a:r>
                <a:r>
                  <a:rPr lang="en-US" dirty="0"/>
                  <a:t> </a:t>
                </a:r>
                <a:r>
                  <a:rPr lang="en-US" dirty="0" err="1"/>
                  <a:t>vaak</a:t>
                </a:r>
                <a:r>
                  <a:rPr lang="en-US" dirty="0"/>
                  <a:t> </a:t>
                </a:r>
                <a:r>
                  <a:rPr lang="en-US" dirty="0" err="1"/>
                  <a:t>differentieerbaar</a:t>
                </a:r>
                <a:r>
                  <a:rPr lang="en-US" dirty="0"/>
                  <a:t> is in 0, maar </a:t>
                </a:r>
                <a:r>
                  <a:rPr lang="en-US" dirty="0" err="1"/>
                  <a:t>waarvan</a:t>
                </a:r>
                <a:r>
                  <a:rPr lang="en-US" dirty="0"/>
                  <a:t> de </a:t>
                </a:r>
                <a:r>
                  <a:rPr lang="en-US" dirty="0" err="1"/>
                  <a:t>Taylorreeks</a:t>
                </a:r>
                <a:r>
                  <a:rPr lang="en-US" dirty="0"/>
                  <a:t> in 0 </a:t>
                </a:r>
                <a:r>
                  <a:rPr lang="en-US" dirty="0" err="1"/>
                  <a:t>niet</a:t>
                </a:r>
                <a:r>
                  <a:rPr lang="en-US" dirty="0"/>
                  <a:t> </a:t>
                </a:r>
                <a:r>
                  <a:rPr lang="en-US" dirty="0" err="1"/>
                  <a:t>naar</a:t>
                </a:r>
                <a:r>
                  <a:rPr lang="en-US" dirty="0"/>
                  <a:t> de </a:t>
                </a:r>
                <a:r>
                  <a:rPr lang="en-US" dirty="0" err="1"/>
                  <a:t>functie</a:t>
                </a:r>
                <a:r>
                  <a:rPr lang="en-US" dirty="0"/>
                  <a:t> </a:t>
                </a:r>
                <a:r>
                  <a:rPr lang="en-US" dirty="0" err="1"/>
                  <a:t>convergeert</a:t>
                </a:r>
                <a:r>
                  <a:rPr lang="en-US" dirty="0"/>
                  <a:t> (Cauchy)</a:t>
                </a:r>
              </a:p>
              <a:p>
                <a:pPr marL="576000" lvl="2" indent="0">
                  <a:lnSpc>
                    <a:spcPct val="120000"/>
                  </a:lnSpc>
                  <a:buNone/>
                </a:pPr>
                <a14:m>
                  <m:oMath xmlns:m="http://schemas.openxmlformats.org/officeDocument/2006/math">
                    <m:r>
                      <a:rPr lang="nl-BE" b="0" i="1" smtClean="0">
                        <a:latin typeface="Cambria Math" panose="02040503050406030204" pitchFamily="18" charset="0"/>
                      </a:rPr>
                      <m:t>𝑓</m:t>
                    </m:r>
                    <m:d>
                      <m:dPr>
                        <m:ctrlPr>
                          <a:rPr lang="nl-BE" b="0" i="1" smtClean="0">
                            <a:latin typeface="Cambria Math" panose="02040503050406030204" pitchFamily="18" charset="0"/>
                          </a:rPr>
                        </m:ctrlPr>
                      </m:dPr>
                      <m:e>
                        <m:r>
                          <a:rPr lang="nl-BE" b="0" i="1" smtClean="0">
                            <a:latin typeface="Cambria Math" panose="02040503050406030204" pitchFamily="18" charset="0"/>
                          </a:rPr>
                          <m:t>𝑥</m:t>
                        </m:r>
                      </m:e>
                    </m:d>
                    <m:r>
                      <a:rPr lang="nl-BE" b="0" i="1" smtClean="0">
                        <a:latin typeface="Cambria Math" panose="02040503050406030204" pitchFamily="18" charset="0"/>
                      </a:rPr>
                      <m:t>=</m:t>
                    </m:r>
                    <m:func>
                      <m:funcPr>
                        <m:ctrlPr>
                          <a:rPr lang="nl-BE" i="1">
                            <a:latin typeface="Cambria Math" panose="02040503050406030204" pitchFamily="18" charset="0"/>
                          </a:rPr>
                        </m:ctrlPr>
                      </m:funcPr>
                      <m:fName>
                        <m:r>
                          <m:rPr>
                            <m:sty m:val="p"/>
                          </m:rPr>
                          <a:rPr lang="nl-BE">
                            <a:latin typeface="Cambria Math" panose="02040503050406030204" pitchFamily="18" charset="0"/>
                          </a:rPr>
                          <m:t>exp</m:t>
                        </m:r>
                      </m:fName>
                      <m:e>
                        <m:d>
                          <m:dPr>
                            <m:ctrlPr>
                              <a:rPr lang="nl-BE" i="1">
                                <a:latin typeface="Cambria Math" panose="02040503050406030204" pitchFamily="18" charset="0"/>
                              </a:rPr>
                            </m:ctrlPr>
                          </m:dPr>
                          <m:e>
                            <m:r>
                              <a:rPr lang="nl-BE" i="1">
                                <a:latin typeface="Cambria Math" panose="02040503050406030204" pitchFamily="18" charset="0"/>
                              </a:rPr>
                              <m:t>−</m:t>
                            </m:r>
                            <m:f>
                              <m:fPr>
                                <m:ctrlPr>
                                  <a:rPr lang="nl-BE" i="1">
                                    <a:latin typeface="Cambria Math" panose="02040503050406030204" pitchFamily="18" charset="0"/>
                                  </a:rPr>
                                </m:ctrlPr>
                              </m:fPr>
                              <m:num>
                                <m:r>
                                  <a:rPr lang="nl-BE" i="1">
                                    <a:latin typeface="Cambria Math" panose="02040503050406030204" pitchFamily="18" charset="0"/>
                                  </a:rPr>
                                  <m:t>1</m:t>
                                </m:r>
                              </m:num>
                              <m:den>
                                <m:sSup>
                                  <m:sSupPr>
                                    <m:ctrlPr>
                                      <a:rPr lang="nl-BE" i="1">
                                        <a:latin typeface="Cambria Math" panose="02040503050406030204" pitchFamily="18" charset="0"/>
                                      </a:rPr>
                                    </m:ctrlPr>
                                  </m:sSupPr>
                                  <m:e>
                                    <m:r>
                                      <a:rPr lang="nl-BE" i="1">
                                        <a:latin typeface="Cambria Math" panose="02040503050406030204" pitchFamily="18" charset="0"/>
                                      </a:rPr>
                                      <m:t>𝑥</m:t>
                                    </m:r>
                                  </m:e>
                                  <m:sup>
                                    <m:r>
                                      <a:rPr lang="nl-BE" i="1">
                                        <a:latin typeface="Cambria Math" panose="02040503050406030204" pitchFamily="18" charset="0"/>
                                      </a:rPr>
                                      <m:t>2</m:t>
                                    </m:r>
                                  </m:sup>
                                </m:sSup>
                              </m:den>
                            </m:f>
                          </m:e>
                        </m:d>
                      </m:e>
                    </m:func>
                  </m:oMath>
                </a14:m>
                <a:r>
                  <a:rPr lang="en-US" dirty="0"/>
                  <a:t> </a:t>
                </a:r>
                <a:r>
                  <a:rPr lang="en-US" dirty="0" err="1"/>
                  <a:t>als</a:t>
                </a:r>
                <a:r>
                  <a:rPr lang="en-US" dirty="0"/>
                  <a:t> </a:t>
                </a:r>
                <a14:m>
                  <m:oMath xmlns:m="http://schemas.openxmlformats.org/officeDocument/2006/math">
                    <m:r>
                      <a:rPr lang="nl-BE" b="0" i="1" smtClean="0">
                        <a:latin typeface="Cambria Math" panose="02040503050406030204" pitchFamily="18" charset="0"/>
                      </a:rPr>
                      <m:t>𝑥</m:t>
                    </m:r>
                    <m:r>
                      <a:rPr lang="nl-BE" b="0" i="1" smtClean="0">
                        <a:latin typeface="Cambria Math" panose="02040503050406030204" pitchFamily="18" charset="0"/>
                      </a:rPr>
                      <m:t>≠0</m:t>
                    </m:r>
                  </m:oMath>
                </a14:m>
                <a:r>
                  <a:rPr lang="en-US" dirty="0"/>
                  <a:t> </a:t>
                </a:r>
                <a:r>
                  <a:rPr lang="en-US" dirty="0" err="1"/>
                  <a:t>en</a:t>
                </a:r>
                <a:r>
                  <a:rPr lang="en-US" dirty="0"/>
                  <a:t> </a:t>
                </a:r>
                <a14:m>
                  <m:oMath xmlns:m="http://schemas.openxmlformats.org/officeDocument/2006/math">
                    <m:r>
                      <a:rPr lang="nl-BE" b="0" i="1" smtClean="0">
                        <a:latin typeface="Cambria Math" panose="02040503050406030204" pitchFamily="18" charset="0"/>
                      </a:rPr>
                      <m:t>𝑓</m:t>
                    </m:r>
                    <m:d>
                      <m:dPr>
                        <m:ctrlPr>
                          <a:rPr lang="nl-BE" b="0" i="1" smtClean="0">
                            <a:latin typeface="Cambria Math" panose="02040503050406030204" pitchFamily="18" charset="0"/>
                          </a:rPr>
                        </m:ctrlPr>
                      </m:dPr>
                      <m:e>
                        <m:r>
                          <a:rPr lang="nl-BE" b="0" i="1" smtClean="0">
                            <a:latin typeface="Cambria Math" panose="02040503050406030204" pitchFamily="18" charset="0"/>
                          </a:rPr>
                          <m:t>0</m:t>
                        </m:r>
                      </m:e>
                    </m:d>
                    <m:r>
                      <a:rPr lang="nl-BE" b="0" i="1" smtClean="0">
                        <a:latin typeface="Cambria Math" panose="02040503050406030204" pitchFamily="18" charset="0"/>
                      </a:rPr>
                      <m:t>=0</m:t>
                    </m:r>
                  </m:oMath>
                </a14:m>
                <a:endParaRPr lang="en-US" dirty="0"/>
              </a:p>
              <a:p>
                <a:pPr>
                  <a:lnSpc>
                    <a:spcPct val="120000"/>
                  </a:lnSpc>
                </a:pPr>
                <a:r>
                  <a:rPr lang="en-US" dirty="0" err="1"/>
                  <a:t>functie</a:t>
                </a:r>
                <a:r>
                  <a:rPr lang="en-US" dirty="0"/>
                  <a:t> met </a:t>
                </a:r>
                <a:r>
                  <a:rPr lang="en-US" dirty="0" err="1"/>
                  <a:t>oneindig</a:t>
                </a:r>
                <a:r>
                  <a:rPr lang="en-US" dirty="0"/>
                  <a:t> </a:t>
                </a:r>
                <a:r>
                  <a:rPr lang="en-US" dirty="0" err="1"/>
                  <a:t>veel</a:t>
                </a:r>
                <a:r>
                  <a:rPr lang="en-US" dirty="0"/>
                  <a:t> </a:t>
                </a:r>
                <a:r>
                  <a:rPr lang="en-US" dirty="0" err="1"/>
                  <a:t>discontinuïteiten</a:t>
                </a:r>
                <a:r>
                  <a:rPr lang="en-US" dirty="0"/>
                  <a:t> (</a:t>
                </a:r>
                <a:r>
                  <a:rPr lang="en-US" dirty="0" err="1"/>
                  <a:t>functie</a:t>
                </a:r>
                <a:r>
                  <a:rPr lang="en-US" dirty="0"/>
                  <a:t> van Dirichlet)</a:t>
                </a:r>
              </a:p>
              <a:p>
                <a:pPr>
                  <a:lnSpc>
                    <a:spcPct val="120000"/>
                  </a:lnSpc>
                </a:pPr>
                <a:r>
                  <a:rPr lang="en-US" dirty="0" err="1"/>
                  <a:t>functie</a:t>
                </a:r>
                <a:r>
                  <a:rPr lang="en-US" dirty="0"/>
                  <a:t> die </a:t>
                </a:r>
                <a:r>
                  <a:rPr lang="en-US" dirty="0" err="1"/>
                  <a:t>overal</a:t>
                </a:r>
                <a:r>
                  <a:rPr lang="en-US" dirty="0"/>
                  <a:t> </a:t>
                </a:r>
                <a:r>
                  <a:rPr lang="en-US" dirty="0" err="1"/>
                  <a:t>continu</a:t>
                </a:r>
                <a:r>
                  <a:rPr lang="en-US" dirty="0"/>
                  <a:t> is maar </a:t>
                </a:r>
                <a:r>
                  <a:rPr lang="en-US" dirty="0" err="1"/>
                  <a:t>nergens</a:t>
                </a:r>
                <a:r>
                  <a:rPr lang="en-US" dirty="0"/>
                  <a:t> </a:t>
                </a:r>
                <a:r>
                  <a:rPr lang="en-US" dirty="0" err="1"/>
                  <a:t>afleidbaar</a:t>
                </a:r>
                <a:r>
                  <a:rPr lang="en-US" dirty="0"/>
                  <a:t> (</a:t>
                </a:r>
                <a:r>
                  <a:rPr lang="en-US" dirty="0" err="1"/>
                  <a:t>Weierstrass</a:t>
                </a:r>
                <a:r>
                  <a:rPr lang="en-US" dirty="0"/>
                  <a:t>, 1872)</a:t>
                </a:r>
              </a:p>
              <a:p>
                <a:pPr marL="576000" lvl="2" indent="0">
                  <a:lnSpc>
                    <a:spcPct val="120000"/>
                  </a:lnSpc>
                  <a:buNone/>
                </a:pPr>
                <a14:m>
                  <m:oMath xmlns:m="http://schemas.openxmlformats.org/officeDocument/2006/math">
                    <m:r>
                      <a:rPr lang="nl-BE" b="0" i="1" smtClean="0">
                        <a:latin typeface="Cambria Math" panose="02040503050406030204" pitchFamily="18" charset="0"/>
                      </a:rPr>
                      <m:t>𝑓</m:t>
                    </m:r>
                    <m:d>
                      <m:dPr>
                        <m:ctrlPr>
                          <a:rPr lang="nl-BE" b="0" i="1" smtClean="0">
                            <a:latin typeface="Cambria Math" panose="02040503050406030204" pitchFamily="18" charset="0"/>
                          </a:rPr>
                        </m:ctrlPr>
                      </m:dPr>
                      <m:e>
                        <m:r>
                          <a:rPr lang="nl-BE" b="0" i="1" smtClean="0">
                            <a:latin typeface="Cambria Math" panose="02040503050406030204" pitchFamily="18" charset="0"/>
                          </a:rPr>
                          <m:t>𝑥</m:t>
                        </m:r>
                      </m:e>
                    </m:d>
                    <m:r>
                      <a:rPr lang="nl-BE" b="0" i="1" smtClean="0">
                        <a:latin typeface="Cambria Math" panose="02040503050406030204" pitchFamily="18" charset="0"/>
                      </a:rPr>
                      <m:t>=</m:t>
                    </m:r>
                    <m:nary>
                      <m:naryPr>
                        <m:chr m:val="∑"/>
                        <m:ctrlPr>
                          <a:rPr lang="nl-BE" b="0" i="1" smtClean="0">
                            <a:latin typeface="Cambria Math" panose="02040503050406030204" pitchFamily="18" charset="0"/>
                          </a:rPr>
                        </m:ctrlPr>
                      </m:naryPr>
                      <m:sub>
                        <m:r>
                          <m:rPr>
                            <m:brk m:alnAt="23"/>
                          </m:rPr>
                          <a:rPr lang="nl-BE" b="0" i="1" smtClean="0">
                            <a:latin typeface="Cambria Math" panose="02040503050406030204" pitchFamily="18" charset="0"/>
                          </a:rPr>
                          <m:t>𝑛</m:t>
                        </m:r>
                        <m:r>
                          <a:rPr lang="nl-BE" b="0" i="1" smtClean="0">
                            <a:latin typeface="Cambria Math" panose="02040503050406030204" pitchFamily="18" charset="0"/>
                          </a:rPr>
                          <m:t>=1</m:t>
                        </m:r>
                      </m:sub>
                      <m:sup>
                        <m:r>
                          <a:rPr lang="nl-BE" b="0" i="1" smtClean="0">
                            <a:latin typeface="Cambria Math" panose="02040503050406030204" pitchFamily="18" charset="0"/>
                            <a:ea typeface="Cambria Math" panose="02040503050406030204" pitchFamily="18" charset="0"/>
                          </a:rPr>
                          <m:t>∞</m:t>
                        </m:r>
                      </m:sup>
                      <m:e>
                        <m:sSup>
                          <m:sSupPr>
                            <m:ctrlPr>
                              <a:rPr lang="nl-BE" b="0" i="1" smtClean="0">
                                <a:latin typeface="Cambria Math" panose="02040503050406030204" pitchFamily="18" charset="0"/>
                              </a:rPr>
                            </m:ctrlPr>
                          </m:sSupPr>
                          <m:e>
                            <m:r>
                              <a:rPr lang="nl-BE" b="0" i="1" smtClean="0">
                                <a:latin typeface="Cambria Math" panose="02040503050406030204" pitchFamily="18" charset="0"/>
                              </a:rPr>
                              <m:t>𝑏</m:t>
                            </m:r>
                          </m:e>
                          <m:sup>
                            <m:r>
                              <a:rPr lang="nl-BE" b="0" i="1" smtClean="0">
                                <a:latin typeface="Cambria Math" panose="02040503050406030204" pitchFamily="18" charset="0"/>
                              </a:rPr>
                              <m:t>𝑛</m:t>
                            </m:r>
                          </m:sup>
                        </m:sSup>
                        <m:func>
                          <m:funcPr>
                            <m:ctrlPr>
                              <a:rPr lang="nl-BE" b="0" i="1" smtClean="0">
                                <a:latin typeface="Cambria Math" panose="02040503050406030204" pitchFamily="18" charset="0"/>
                              </a:rPr>
                            </m:ctrlPr>
                          </m:funcPr>
                          <m:fName>
                            <m:r>
                              <m:rPr>
                                <m:sty m:val="p"/>
                              </m:rPr>
                              <a:rPr lang="nl-BE" b="0" i="0" smtClean="0">
                                <a:latin typeface="Cambria Math" panose="02040503050406030204" pitchFamily="18" charset="0"/>
                              </a:rPr>
                              <m:t>cos</m:t>
                            </m:r>
                          </m:fName>
                          <m:e>
                            <m:d>
                              <m:dPr>
                                <m:ctrlPr>
                                  <a:rPr lang="nl-BE" b="0" i="1" smtClean="0">
                                    <a:latin typeface="Cambria Math" panose="02040503050406030204" pitchFamily="18" charset="0"/>
                                  </a:rPr>
                                </m:ctrlPr>
                              </m:dPr>
                              <m:e>
                                <m:sSup>
                                  <m:sSupPr>
                                    <m:ctrlPr>
                                      <a:rPr lang="nl-BE" b="0" i="1" smtClean="0">
                                        <a:latin typeface="Cambria Math" panose="02040503050406030204" pitchFamily="18" charset="0"/>
                                      </a:rPr>
                                    </m:ctrlPr>
                                  </m:sSupPr>
                                  <m:e>
                                    <m:r>
                                      <a:rPr lang="nl-BE" b="0" i="1" smtClean="0">
                                        <a:latin typeface="Cambria Math" panose="02040503050406030204" pitchFamily="18" charset="0"/>
                                      </a:rPr>
                                      <m:t>𝑎</m:t>
                                    </m:r>
                                  </m:e>
                                  <m:sup>
                                    <m:r>
                                      <a:rPr lang="nl-BE" b="0" i="1" smtClean="0">
                                        <a:latin typeface="Cambria Math" panose="02040503050406030204" pitchFamily="18" charset="0"/>
                                      </a:rPr>
                                      <m:t>𝑛</m:t>
                                    </m:r>
                                  </m:sup>
                                </m:sSup>
                                <m:r>
                                  <a:rPr lang="nl-BE" b="0" i="1" smtClean="0">
                                    <a:latin typeface="Cambria Math" panose="02040503050406030204" pitchFamily="18" charset="0"/>
                                  </a:rPr>
                                  <m:t>𝜋</m:t>
                                </m:r>
                                <m:r>
                                  <a:rPr lang="nl-BE" b="0" i="1" smtClean="0">
                                    <a:latin typeface="Cambria Math" panose="02040503050406030204" pitchFamily="18" charset="0"/>
                                  </a:rPr>
                                  <m:t>𝑥</m:t>
                                </m:r>
                              </m:e>
                            </m:d>
                          </m:e>
                        </m:func>
                      </m:e>
                    </m:nary>
                  </m:oMath>
                </a14:m>
                <a:r>
                  <a:rPr lang="en-US" dirty="0"/>
                  <a:t> met </a:t>
                </a:r>
                <a14:m>
                  <m:oMath xmlns:m="http://schemas.openxmlformats.org/officeDocument/2006/math">
                    <m:r>
                      <a:rPr lang="nl-BE" b="0" i="1" smtClean="0">
                        <a:latin typeface="Cambria Math" panose="02040503050406030204" pitchFamily="18" charset="0"/>
                      </a:rPr>
                      <m:t>𝑎</m:t>
                    </m:r>
                  </m:oMath>
                </a14:m>
                <a:r>
                  <a:rPr lang="en-US" dirty="0"/>
                  <a:t> </a:t>
                </a:r>
                <a:r>
                  <a:rPr lang="en-US" dirty="0" err="1"/>
                  <a:t>oneven</a:t>
                </a:r>
                <a:r>
                  <a:rPr lang="en-US" dirty="0"/>
                  <a:t> </a:t>
                </a:r>
                <a:r>
                  <a:rPr lang="en-US" dirty="0" err="1"/>
                  <a:t>geheel</a:t>
                </a:r>
                <a:r>
                  <a:rPr lang="en-US" dirty="0"/>
                  <a:t> </a:t>
                </a:r>
                <a:r>
                  <a:rPr lang="en-US" dirty="0" err="1"/>
                  <a:t>getal</a:t>
                </a:r>
                <a:r>
                  <a:rPr lang="en-US" dirty="0"/>
                  <a:t>, </a:t>
                </a:r>
                <a14:m>
                  <m:oMath xmlns:m="http://schemas.openxmlformats.org/officeDocument/2006/math">
                    <m:r>
                      <a:rPr lang="nl-BE" b="0" i="1" smtClean="0">
                        <a:latin typeface="Cambria Math" panose="02040503050406030204" pitchFamily="18" charset="0"/>
                      </a:rPr>
                      <m:t>𝑏</m:t>
                    </m:r>
                    <m:r>
                      <a:rPr lang="nl-BE" b="0" i="1" smtClean="0">
                        <a:latin typeface="Cambria Math" panose="02040503050406030204" pitchFamily="18" charset="0"/>
                      </a:rPr>
                      <m:t>∈]0,1[</m:t>
                    </m:r>
                  </m:oMath>
                </a14:m>
                <a:r>
                  <a:rPr lang="en-US" dirty="0"/>
                  <a:t> </a:t>
                </a:r>
                <a:r>
                  <a:rPr lang="en-US" dirty="0" err="1"/>
                  <a:t>en</a:t>
                </a:r>
                <a:r>
                  <a:rPr lang="en-US" dirty="0"/>
                  <a:t> </a:t>
                </a:r>
                <a14:m>
                  <m:oMath xmlns:m="http://schemas.openxmlformats.org/officeDocument/2006/math">
                    <m:r>
                      <a:rPr lang="nl-BE" b="0" i="1" smtClean="0">
                        <a:latin typeface="Cambria Math" panose="02040503050406030204" pitchFamily="18" charset="0"/>
                      </a:rPr>
                      <m:t>𝑎𝑏</m:t>
                    </m:r>
                    <m:r>
                      <a:rPr lang="nl-BE" b="0" i="1" smtClean="0">
                        <a:latin typeface="Cambria Math" panose="02040503050406030204" pitchFamily="18" charset="0"/>
                      </a:rPr>
                      <m:t>&gt;1+3</m:t>
                    </m:r>
                    <m:r>
                      <a:rPr lang="nl-BE" b="0" i="1" smtClean="0">
                        <a:latin typeface="Cambria Math" panose="02040503050406030204" pitchFamily="18" charset="0"/>
                      </a:rPr>
                      <m:t>𝜋</m:t>
                    </m:r>
                    <m:r>
                      <a:rPr lang="nl-BE" b="0" i="1" smtClean="0">
                        <a:latin typeface="Cambria Math" panose="02040503050406030204" pitchFamily="18" charset="0"/>
                      </a:rPr>
                      <m:t>/2</m:t>
                    </m:r>
                  </m:oMath>
                </a14:m>
                <a:endParaRPr lang="en-US" dirty="0"/>
              </a:p>
              <a:p>
                <a:pPr>
                  <a:lnSpc>
                    <a:spcPct val="120000"/>
                  </a:lnSpc>
                </a:pPr>
                <a:r>
                  <a:rPr lang="en-US" dirty="0" err="1"/>
                  <a:t>oneindige</a:t>
                </a:r>
                <a:r>
                  <a:rPr lang="en-US" dirty="0"/>
                  <a:t> reeks van continue </a:t>
                </a:r>
                <a:r>
                  <a:rPr lang="en-US" dirty="0" err="1"/>
                  <a:t>functies</a:t>
                </a:r>
                <a:r>
                  <a:rPr lang="en-US" dirty="0"/>
                  <a:t> </a:t>
                </a:r>
                <a:r>
                  <a:rPr lang="en-US" dirty="0" err="1"/>
                  <a:t>waarvan</a:t>
                </a:r>
                <a:r>
                  <a:rPr lang="en-US" dirty="0"/>
                  <a:t> de </a:t>
                </a:r>
                <a:r>
                  <a:rPr lang="en-US" dirty="0" err="1"/>
                  <a:t>limiet</a:t>
                </a:r>
                <a:r>
                  <a:rPr lang="en-US" dirty="0"/>
                  <a:t> </a:t>
                </a:r>
                <a:r>
                  <a:rPr lang="en-US" dirty="0" err="1"/>
                  <a:t>niet</a:t>
                </a:r>
                <a:r>
                  <a:rPr lang="en-US" dirty="0"/>
                  <a:t> </a:t>
                </a:r>
                <a:r>
                  <a:rPr lang="en-US" dirty="0" err="1"/>
                  <a:t>continu</a:t>
                </a:r>
                <a:r>
                  <a:rPr lang="en-US" dirty="0"/>
                  <a:t> is</a:t>
                </a:r>
              </a:p>
              <a:p>
                <a:pPr>
                  <a:lnSpc>
                    <a:spcPct val="120000"/>
                  </a:lnSpc>
                </a:pPr>
                <a:r>
                  <a:rPr lang="en-US" dirty="0"/>
                  <a:t>idem </a:t>
                </a:r>
                <a:r>
                  <a:rPr lang="en-US" dirty="0" err="1"/>
                  <a:t>voor</a:t>
                </a:r>
                <a:r>
                  <a:rPr lang="en-US" dirty="0"/>
                  <a:t> </a:t>
                </a:r>
                <a:r>
                  <a:rPr lang="en-US" dirty="0" err="1"/>
                  <a:t>afleidbare</a:t>
                </a:r>
                <a:r>
                  <a:rPr lang="en-US" dirty="0"/>
                  <a:t> </a:t>
                </a:r>
                <a:r>
                  <a:rPr lang="en-US" dirty="0" err="1"/>
                  <a:t>functies</a:t>
                </a:r>
                <a:r>
                  <a:rPr lang="en-US" dirty="0"/>
                  <a:t> </a:t>
                </a:r>
                <a:r>
                  <a:rPr lang="en-US" dirty="0" err="1"/>
                  <a:t>en</a:t>
                </a:r>
                <a:r>
                  <a:rPr lang="en-US" dirty="0"/>
                  <a:t> </a:t>
                </a:r>
                <a:r>
                  <a:rPr lang="en-US" dirty="0" err="1"/>
                  <a:t>voor</a:t>
                </a:r>
                <a:r>
                  <a:rPr lang="en-US" dirty="0"/>
                  <a:t> </a:t>
                </a:r>
                <a:r>
                  <a:rPr lang="en-US" dirty="0" err="1"/>
                  <a:t>integreerbare</a:t>
                </a:r>
                <a:r>
                  <a:rPr lang="en-US" dirty="0"/>
                  <a:t> </a:t>
                </a:r>
                <a:r>
                  <a:rPr lang="en-US" dirty="0" err="1"/>
                  <a:t>functies</a:t>
                </a:r>
                <a:endParaRPr lang="en-US" dirty="0"/>
              </a:p>
              <a:p>
                <a:pPr>
                  <a:lnSpc>
                    <a:spcPct val="120000"/>
                  </a:lnSpc>
                </a:pPr>
                <a:r>
                  <a:rPr lang="en-US" dirty="0"/>
                  <a:t>…</a:t>
                </a:r>
              </a:p>
            </p:txBody>
          </p:sp>
        </mc:Choice>
        <mc:Fallback xmlns="">
          <p:sp>
            <p:nvSpPr>
              <p:cNvPr id="3" name="Content Placeholder 2">
                <a:extLst>
                  <a:ext uri="{FF2B5EF4-FFF2-40B4-BE49-F238E27FC236}">
                    <a16:creationId xmlns:a16="http://schemas.microsoft.com/office/drawing/2014/main" id="{5AB08E2D-4EA0-49C6-9EEF-0B7EDCA528F5}"/>
                  </a:ext>
                </a:extLst>
              </p:cNvPr>
              <p:cNvSpPr>
                <a:spLocks noGrp="1" noRot="1" noChangeAspect="1" noMove="1" noResize="1" noEditPoints="1" noAdjustHandles="1" noChangeArrowheads="1" noChangeShapeType="1" noTextEdit="1"/>
              </p:cNvSpPr>
              <p:nvPr>
                <p:ph sz="quarter" idx="13"/>
              </p:nvPr>
            </p:nvSpPr>
            <p:spPr>
              <a:blipFill>
                <a:blip r:embed="rId2"/>
                <a:stretch>
                  <a:fillRect l="-754" t="-750" r="-617"/>
                </a:stretch>
              </a:blipFill>
            </p:spPr>
            <p:txBody>
              <a:bodyPr/>
              <a:lstStyle/>
              <a:p>
                <a:r>
                  <a:rPr lang="nl-BE">
                    <a:noFill/>
                  </a:rPr>
                  <a:t> </a:t>
                </a:r>
              </a:p>
            </p:txBody>
          </p:sp>
        </mc:Fallback>
      </mc:AlternateContent>
      <p:sp>
        <p:nvSpPr>
          <p:cNvPr id="4" name="Title 3">
            <a:extLst>
              <a:ext uri="{FF2B5EF4-FFF2-40B4-BE49-F238E27FC236}">
                <a16:creationId xmlns:a16="http://schemas.microsoft.com/office/drawing/2014/main" id="{49443555-B513-4655-83CE-C6A5E20014A9}"/>
              </a:ext>
            </a:extLst>
          </p:cNvPr>
          <p:cNvSpPr>
            <a:spLocks noGrp="1"/>
          </p:cNvSpPr>
          <p:nvPr>
            <p:ph type="title"/>
          </p:nvPr>
        </p:nvSpPr>
        <p:spPr/>
        <p:txBody>
          <a:bodyPr>
            <a:normAutofit fontScale="90000"/>
          </a:bodyPr>
          <a:lstStyle/>
          <a:p>
            <a:r>
              <a:rPr lang="nl-BE" dirty="0"/>
              <a:t>De verruiming van het functiebegrip was best stevig: </a:t>
            </a:r>
            <a:r>
              <a:rPr lang="en-US" dirty="0"/>
              <a:t>“</a:t>
            </a:r>
            <a:r>
              <a:rPr lang="en-US" dirty="0" err="1"/>
              <a:t>pathologische</a:t>
            </a:r>
            <a:r>
              <a:rPr lang="en-US" dirty="0"/>
              <a:t> </a:t>
            </a:r>
            <a:r>
              <a:rPr lang="en-US" dirty="0" err="1"/>
              <a:t>functies</a:t>
            </a:r>
            <a:r>
              <a:rPr lang="en-US" dirty="0"/>
              <a:t>”</a:t>
            </a:r>
            <a:endParaRPr lang="nl-BE" dirty="0"/>
          </a:p>
        </p:txBody>
      </p:sp>
    </p:spTree>
    <p:extLst>
      <p:ext uri="{BB962C8B-B14F-4D97-AF65-F5344CB8AC3E}">
        <p14:creationId xmlns:p14="http://schemas.microsoft.com/office/powerpoint/2010/main" val="424904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E52D43-C14C-41A0-908C-18AB5FEA17E2}"/>
              </a:ext>
            </a:extLst>
          </p:cNvPr>
          <p:cNvSpPr>
            <a:spLocks noGrp="1"/>
          </p:cNvSpPr>
          <p:nvPr>
            <p:ph type="sldNum" sz="quarter" idx="12"/>
          </p:nvPr>
        </p:nvSpPr>
        <p:spPr/>
        <p:txBody>
          <a:bodyPr/>
          <a:lstStyle/>
          <a:p>
            <a:fld id="{0A297500-7527-634B-90F4-69D0994C32B4}" type="slidenum">
              <a:rPr lang="nl-NL" smtClean="0"/>
              <a:pPr/>
              <a:t>35</a:t>
            </a:fld>
            <a:endParaRPr lang="nl-NL" dirty="0"/>
          </a:p>
        </p:txBody>
      </p:sp>
      <p:sp>
        <p:nvSpPr>
          <p:cNvPr id="3" name="Content Placeholder 2">
            <a:extLst>
              <a:ext uri="{FF2B5EF4-FFF2-40B4-BE49-F238E27FC236}">
                <a16:creationId xmlns:a16="http://schemas.microsoft.com/office/drawing/2014/main" id="{5AB08E2D-4EA0-49C6-9EEF-0B7EDCA528F5}"/>
              </a:ext>
            </a:extLst>
          </p:cNvPr>
          <p:cNvSpPr>
            <a:spLocks noGrp="1"/>
          </p:cNvSpPr>
          <p:nvPr>
            <p:ph sz="quarter" idx="13"/>
          </p:nvPr>
        </p:nvSpPr>
        <p:spPr/>
        <p:txBody>
          <a:bodyPr>
            <a:normAutofit fontScale="92500" lnSpcReduction="10000"/>
          </a:bodyPr>
          <a:lstStyle/>
          <a:p>
            <a:pPr>
              <a:lnSpc>
                <a:spcPct val="120000"/>
              </a:lnSpc>
            </a:pPr>
            <a:r>
              <a:rPr lang="en-US" dirty="0" err="1"/>
              <a:t>noodzakelijk</a:t>
            </a:r>
            <a:r>
              <a:rPr lang="en-US" dirty="0"/>
              <a:t> om </a:t>
            </a:r>
            <a:r>
              <a:rPr lang="en-US" dirty="0" err="1"/>
              <a:t>telkens</a:t>
            </a:r>
            <a:r>
              <a:rPr lang="en-US" dirty="0"/>
              <a:t> </a:t>
            </a:r>
            <a:r>
              <a:rPr lang="en-US" dirty="0" err="1"/>
              <a:t>af</a:t>
            </a:r>
            <a:r>
              <a:rPr lang="en-US" dirty="0"/>
              <a:t> </a:t>
            </a:r>
            <a:r>
              <a:rPr lang="en-US" dirty="0" err="1"/>
              <a:t>te</a:t>
            </a:r>
            <a:r>
              <a:rPr lang="en-US" dirty="0"/>
              <a:t> </a:t>
            </a:r>
            <a:r>
              <a:rPr lang="en-US" dirty="0" err="1"/>
              <a:t>bakenen</a:t>
            </a:r>
            <a:r>
              <a:rPr lang="en-US" dirty="0"/>
              <a:t> </a:t>
            </a:r>
            <a:r>
              <a:rPr lang="en-US" dirty="0" err="1"/>
              <a:t>voor</a:t>
            </a:r>
            <a:r>
              <a:rPr lang="en-US" dirty="0"/>
              <a:t> </a:t>
            </a:r>
            <a:r>
              <a:rPr lang="en-US" dirty="0" err="1"/>
              <a:t>welke</a:t>
            </a:r>
            <a:r>
              <a:rPr lang="en-US" dirty="0"/>
              <a:t> </a:t>
            </a:r>
            <a:r>
              <a:rPr lang="en-US" dirty="0" err="1"/>
              <a:t>functies</a:t>
            </a:r>
            <a:r>
              <a:rPr lang="en-US" dirty="0"/>
              <a:t> </a:t>
            </a:r>
            <a:r>
              <a:rPr lang="en-US" dirty="0" err="1"/>
              <a:t>een</a:t>
            </a:r>
            <a:r>
              <a:rPr lang="en-US" dirty="0"/>
              <a:t> concept, </a:t>
            </a:r>
            <a:r>
              <a:rPr lang="en-US" dirty="0" err="1"/>
              <a:t>eigenschap</a:t>
            </a:r>
            <a:r>
              <a:rPr lang="en-US" dirty="0"/>
              <a:t>, … van </a:t>
            </a:r>
            <a:r>
              <a:rPr lang="en-US" dirty="0" err="1"/>
              <a:t>toepassing</a:t>
            </a:r>
            <a:r>
              <a:rPr lang="en-US" dirty="0"/>
              <a:t> is…</a:t>
            </a:r>
          </a:p>
          <a:p>
            <a:pPr lvl="1">
              <a:lnSpc>
                <a:spcPct val="120000"/>
              </a:lnSpc>
            </a:pPr>
            <a:r>
              <a:rPr lang="en-US" dirty="0" err="1"/>
              <a:t>bv</a:t>
            </a:r>
            <a:r>
              <a:rPr lang="en-US" dirty="0"/>
              <a:t>. van </a:t>
            </a:r>
            <a:r>
              <a:rPr lang="en-US" dirty="0" err="1"/>
              <a:t>welke</a:t>
            </a:r>
            <a:r>
              <a:rPr lang="en-US" dirty="0"/>
              <a:t> </a:t>
            </a:r>
            <a:r>
              <a:rPr lang="en-US" dirty="0" err="1"/>
              <a:t>functies</a:t>
            </a:r>
            <a:r>
              <a:rPr lang="en-US" dirty="0"/>
              <a:t> </a:t>
            </a:r>
            <a:r>
              <a:rPr lang="en-US" dirty="0" err="1"/>
              <a:t>kun</a:t>
            </a:r>
            <a:r>
              <a:rPr lang="en-US" dirty="0"/>
              <a:t> je </a:t>
            </a:r>
            <a:r>
              <a:rPr lang="en-US" dirty="0" err="1"/>
              <a:t>een</a:t>
            </a:r>
            <a:r>
              <a:rPr lang="en-US" dirty="0"/>
              <a:t> </a:t>
            </a:r>
            <a:r>
              <a:rPr lang="en-US" dirty="0" err="1"/>
              <a:t>bepaalde</a:t>
            </a:r>
            <a:r>
              <a:rPr lang="en-US" dirty="0"/>
              <a:t> </a:t>
            </a:r>
            <a:r>
              <a:rPr lang="en-US" dirty="0" err="1"/>
              <a:t>integraal</a:t>
            </a:r>
            <a:r>
              <a:rPr lang="en-US" dirty="0"/>
              <a:t> </a:t>
            </a:r>
            <a:r>
              <a:rPr lang="en-US" dirty="0" err="1"/>
              <a:t>nemen</a:t>
            </a:r>
            <a:r>
              <a:rPr lang="en-US" dirty="0"/>
              <a:t>?</a:t>
            </a:r>
          </a:p>
          <a:p>
            <a:pPr lvl="1">
              <a:lnSpc>
                <a:spcPct val="120000"/>
              </a:lnSpc>
            </a:pPr>
            <a:r>
              <a:rPr lang="en-US" dirty="0" err="1"/>
              <a:t>aanvankelijk</a:t>
            </a:r>
            <a:r>
              <a:rPr lang="en-US" dirty="0"/>
              <a:t> </a:t>
            </a:r>
            <a:r>
              <a:rPr lang="en-US" dirty="0" err="1"/>
              <a:t>beperkt</a:t>
            </a:r>
            <a:r>
              <a:rPr lang="en-US" dirty="0"/>
              <a:t> tot continue </a:t>
            </a:r>
            <a:r>
              <a:rPr lang="en-US" dirty="0" err="1"/>
              <a:t>functies</a:t>
            </a:r>
            <a:r>
              <a:rPr lang="en-US" dirty="0"/>
              <a:t>, </a:t>
            </a:r>
            <a:r>
              <a:rPr lang="en-US" dirty="0" err="1"/>
              <a:t>naderhand</a:t>
            </a:r>
            <a:r>
              <a:rPr lang="en-US" dirty="0"/>
              <a:t> </a:t>
            </a:r>
            <a:r>
              <a:rPr lang="en-US" dirty="0" err="1"/>
              <a:t>uitgebreid</a:t>
            </a:r>
            <a:r>
              <a:rPr lang="en-US" dirty="0"/>
              <a:t> tot </a:t>
            </a:r>
            <a:r>
              <a:rPr lang="en-US" dirty="0" err="1"/>
              <a:t>functies</a:t>
            </a:r>
            <a:r>
              <a:rPr lang="en-US" dirty="0"/>
              <a:t> met </a:t>
            </a:r>
            <a:r>
              <a:rPr lang="en-US" dirty="0" err="1"/>
              <a:t>een</a:t>
            </a:r>
            <a:r>
              <a:rPr lang="en-US" dirty="0"/>
              <a:t> </a:t>
            </a:r>
            <a:r>
              <a:rPr lang="en-US" dirty="0" err="1"/>
              <a:t>eindig</a:t>
            </a:r>
            <a:r>
              <a:rPr lang="en-US" dirty="0"/>
              <a:t> </a:t>
            </a:r>
            <a:r>
              <a:rPr lang="en-US" dirty="0" err="1"/>
              <a:t>aantal</a:t>
            </a:r>
            <a:r>
              <a:rPr lang="en-US" dirty="0"/>
              <a:t> </a:t>
            </a:r>
            <a:r>
              <a:rPr lang="en-US" dirty="0" err="1"/>
              <a:t>discontinuïteiten</a:t>
            </a:r>
            <a:r>
              <a:rPr lang="en-US" dirty="0"/>
              <a:t> (Cauchy)</a:t>
            </a:r>
          </a:p>
          <a:p>
            <a:pPr>
              <a:lnSpc>
                <a:spcPct val="120000"/>
              </a:lnSpc>
            </a:pPr>
            <a:r>
              <a:rPr lang="en-US" dirty="0"/>
              <a:t>… </a:t>
            </a:r>
            <a:r>
              <a:rPr lang="en-US" dirty="0" err="1"/>
              <a:t>en</a:t>
            </a:r>
            <a:r>
              <a:rPr lang="en-US" dirty="0"/>
              <a:t> </a:t>
            </a:r>
            <a:r>
              <a:rPr lang="en-US" dirty="0" err="1"/>
              <a:t>eventueel</a:t>
            </a:r>
            <a:r>
              <a:rPr lang="en-US" dirty="0"/>
              <a:t> </a:t>
            </a:r>
            <a:r>
              <a:rPr lang="en-US" dirty="0" err="1"/>
              <a:t>veralgemening</a:t>
            </a:r>
            <a:r>
              <a:rPr lang="en-US" dirty="0"/>
              <a:t> </a:t>
            </a:r>
            <a:r>
              <a:rPr lang="en-US" dirty="0" err="1"/>
              <a:t>te</a:t>
            </a:r>
            <a:r>
              <a:rPr lang="en-US" dirty="0"/>
              <a:t> </a:t>
            </a:r>
            <a:r>
              <a:rPr lang="en-US" dirty="0" err="1"/>
              <a:t>zoeken</a:t>
            </a:r>
            <a:r>
              <a:rPr lang="en-US" dirty="0"/>
              <a:t> </a:t>
            </a:r>
            <a:r>
              <a:rPr lang="en-US" dirty="0" err="1"/>
              <a:t>voor</a:t>
            </a:r>
            <a:r>
              <a:rPr lang="en-US" dirty="0"/>
              <a:t> de </a:t>
            </a:r>
            <a:r>
              <a:rPr lang="en-US" dirty="0" err="1"/>
              <a:t>kernconcepten</a:t>
            </a:r>
            <a:r>
              <a:rPr lang="en-US" dirty="0"/>
              <a:t> van de </a:t>
            </a:r>
            <a:r>
              <a:rPr lang="en-US" dirty="0" err="1"/>
              <a:t>analyse</a:t>
            </a:r>
            <a:endParaRPr lang="en-US" dirty="0"/>
          </a:p>
          <a:p>
            <a:pPr lvl="1">
              <a:lnSpc>
                <a:spcPct val="120000"/>
              </a:lnSpc>
            </a:pPr>
            <a:r>
              <a:rPr lang="en-US" dirty="0" err="1"/>
              <a:t>aanpassingen</a:t>
            </a:r>
            <a:r>
              <a:rPr lang="en-US" dirty="0"/>
              <a:t> </a:t>
            </a:r>
            <a:r>
              <a:rPr lang="en-US" dirty="0" err="1"/>
              <a:t>aan</a:t>
            </a:r>
            <a:r>
              <a:rPr lang="en-US" dirty="0"/>
              <a:t> het </a:t>
            </a:r>
            <a:r>
              <a:rPr lang="en-US" dirty="0" err="1"/>
              <a:t>integraalbegrip</a:t>
            </a:r>
            <a:r>
              <a:rPr lang="en-US" dirty="0"/>
              <a:t> om het </a:t>
            </a:r>
            <a:r>
              <a:rPr lang="en-US" dirty="0" err="1"/>
              <a:t>toepasbaar</a:t>
            </a:r>
            <a:r>
              <a:rPr lang="en-US" dirty="0"/>
              <a:t> </a:t>
            </a:r>
            <a:r>
              <a:rPr lang="en-US" dirty="0" err="1"/>
              <a:t>te</a:t>
            </a:r>
            <a:r>
              <a:rPr lang="en-US" dirty="0"/>
              <a:t> </a:t>
            </a:r>
            <a:r>
              <a:rPr lang="en-US" dirty="0" err="1"/>
              <a:t>maken</a:t>
            </a:r>
            <a:r>
              <a:rPr lang="en-US" dirty="0"/>
              <a:t> op </a:t>
            </a:r>
            <a:r>
              <a:rPr lang="en-US" dirty="0" err="1"/>
              <a:t>een</a:t>
            </a:r>
            <a:r>
              <a:rPr lang="en-US" dirty="0"/>
              <a:t> </a:t>
            </a:r>
            <a:r>
              <a:rPr lang="en-US" dirty="0" err="1"/>
              <a:t>bredere</a:t>
            </a:r>
            <a:r>
              <a:rPr lang="en-US" dirty="0"/>
              <a:t> </a:t>
            </a:r>
            <a:r>
              <a:rPr lang="en-US" dirty="0" err="1"/>
              <a:t>verzameling</a:t>
            </a:r>
            <a:r>
              <a:rPr lang="en-US" dirty="0"/>
              <a:t> van </a:t>
            </a:r>
            <a:r>
              <a:rPr lang="en-US" dirty="0" err="1"/>
              <a:t>functies</a:t>
            </a:r>
            <a:r>
              <a:rPr lang="en-US" dirty="0"/>
              <a:t> (Riemann, Lebesgue)</a:t>
            </a:r>
          </a:p>
        </p:txBody>
      </p:sp>
      <p:sp>
        <p:nvSpPr>
          <p:cNvPr id="4" name="Title 3">
            <a:extLst>
              <a:ext uri="{FF2B5EF4-FFF2-40B4-BE49-F238E27FC236}">
                <a16:creationId xmlns:a16="http://schemas.microsoft.com/office/drawing/2014/main" id="{49443555-B513-4655-83CE-C6A5E20014A9}"/>
              </a:ext>
            </a:extLst>
          </p:cNvPr>
          <p:cNvSpPr>
            <a:spLocks noGrp="1"/>
          </p:cNvSpPr>
          <p:nvPr>
            <p:ph type="title"/>
          </p:nvPr>
        </p:nvSpPr>
        <p:spPr/>
        <p:txBody>
          <a:bodyPr>
            <a:normAutofit fontScale="90000"/>
          </a:bodyPr>
          <a:lstStyle/>
          <a:p>
            <a:r>
              <a:rPr lang="nl-BE" dirty="0"/>
              <a:t>De verruiming van het functiebegrip had gevolgen!</a:t>
            </a:r>
          </a:p>
        </p:txBody>
      </p:sp>
    </p:spTree>
    <p:extLst>
      <p:ext uri="{BB962C8B-B14F-4D97-AF65-F5344CB8AC3E}">
        <p14:creationId xmlns:p14="http://schemas.microsoft.com/office/powerpoint/2010/main" val="421277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E52D43-C14C-41A0-908C-18AB5FEA17E2}"/>
              </a:ext>
            </a:extLst>
          </p:cNvPr>
          <p:cNvSpPr>
            <a:spLocks noGrp="1"/>
          </p:cNvSpPr>
          <p:nvPr>
            <p:ph type="sldNum" sz="quarter" idx="12"/>
          </p:nvPr>
        </p:nvSpPr>
        <p:spPr/>
        <p:txBody>
          <a:bodyPr/>
          <a:lstStyle/>
          <a:p>
            <a:fld id="{0A297500-7527-634B-90F4-69D0994C32B4}" type="slidenum">
              <a:rPr lang="nl-NL" smtClean="0"/>
              <a:pPr/>
              <a:t>36</a:t>
            </a:fld>
            <a:endParaRPr lang="nl-NL" dirty="0"/>
          </a:p>
        </p:txBody>
      </p:sp>
      <p:sp>
        <p:nvSpPr>
          <p:cNvPr id="3" name="Content Placeholder 2">
            <a:extLst>
              <a:ext uri="{FF2B5EF4-FFF2-40B4-BE49-F238E27FC236}">
                <a16:creationId xmlns:a16="http://schemas.microsoft.com/office/drawing/2014/main" id="{5AB08E2D-4EA0-49C6-9EEF-0B7EDCA528F5}"/>
              </a:ext>
            </a:extLst>
          </p:cNvPr>
          <p:cNvSpPr>
            <a:spLocks noGrp="1"/>
          </p:cNvSpPr>
          <p:nvPr>
            <p:ph sz="quarter" idx="13"/>
          </p:nvPr>
        </p:nvSpPr>
        <p:spPr>
          <a:xfrm>
            <a:off x="129305" y="1291772"/>
            <a:ext cx="6389482" cy="4874685"/>
          </a:xfrm>
        </p:spPr>
        <p:txBody>
          <a:bodyPr>
            <a:normAutofit fontScale="92500"/>
          </a:bodyPr>
          <a:lstStyle/>
          <a:p>
            <a:pPr marL="0" indent="0">
              <a:lnSpc>
                <a:spcPct val="120000"/>
              </a:lnSpc>
              <a:buNone/>
            </a:pPr>
            <a:r>
              <a:rPr lang="en-US" dirty="0" err="1"/>
              <a:t>Poincaré</a:t>
            </a:r>
            <a:r>
              <a:rPr lang="en-US" dirty="0"/>
              <a:t>, 1899</a:t>
            </a:r>
          </a:p>
          <a:p>
            <a:pPr marL="288000" lvl="1" indent="0">
              <a:lnSpc>
                <a:spcPct val="120000"/>
              </a:lnSpc>
              <a:buNone/>
            </a:pPr>
            <a:r>
              <a:rPr lang="en-US" dirty="0"/>
              <a:t> “Logic sometimes makes monsters. In former times when one invented a new function it was for a practical purpose; today one invents them purposely to show up defects in the reasoning of our fathers […]. If logic were the teacher’s only guide, he would have to begin with the most general, that is to say, with the most weird, functions. He would have to set the beginner to wrestle with this collection of monstrosities.”</a:t>
            </a:r>
          </a:p>
        </p:txBody>
      </p:sp>
      <p:sp>
        <p:nvSpPr>
          <p:cNvPr id="4" name="Title 3">
            <a:extLst>
              <a:ext uri="{FF2B5EF4-FFF2-40B4-BE49-F238E27FC236}">
                <a16:creationId xmlns:a16="http://schemas.microsoft.com/office/drawing/2014/main" id="{49443555-B513-4655-83CE-C6A5E20014A9}"/>
              </a:ext>
            </a:extLst>
          </p:cNvPr>
          <p:cNvSpPr>
            <a:spLocks noGrp="1"/>
          </p:cNvSpPr>
          <p:nvPr>
            <p:ph type="title"/>
          </p:nvPr>
        </p:nvSpPr>
        <p:spPr/>
        <p:txBody>
          <a:bodyPr>
            <a:normAutofit fontScale="90000"/>
          </a:bodyPr>
          <a:lstStyle/>
          <a:p>
            <a:r>
              <a:rPr lang="nl-BE" dirty="0"/>
              <a:t>De verruiming van het functiebegrip maakte niet iedereen gelukkig</a:t>
            </a:r>
          </a:p>
        </p:txBody>
      </p:sp>
      <p:pic>
        <p:nvPicPr>
          <p:cNvPr id="6" name="Picture 5" descr="A person with a beard and mustache wearing a suit&#10;&#10;AI-generated content may be incorrect.">
            <a:hlinkClick r:id="rId2"/>
            <a:extLst>
              <a:ext uri="{FF2B5EF4-FFF2-40B4-BE49-F238E27FC236}">
                <a16:creationId xmlns:a16="http://schemas.microsoft.com/office/drawing/2014/main" id="{1629FA3E-DC96-FF3A-B4B8-468B0F81A1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6459" y="2317089"/>
            <a:ext cx="2497541" cy="3365958"/>
          </a:xfrm>
          <a:prstGeom prst="rect">
            <a:avLst/>
          </a:prstGeom>
        </p:spPr>
      </p:pic>
    </p:spTree>
    <p:extLst>
      <p:ext uri="{BB962C8B-B14F-4D97-AF65-F5344CB8AC3E}">
        <p14:creationId xmlns:p14="http://schemas.microsoft.com/office/powerpoint/2010/main" val="6163750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134FEE-17BE-D826-12E6-EEFE9484BEA4}"/>
              </a:ext>
            </a:extLst>
          </p:cNvPr>
          <p:cNvSpPr>
            <a:spLocks noGrp="1"/>
          </p:cNvSpPr>
          <p:nvPr>
            <p:ph type="sldNum" sz="quarter" idx="12"/>
          </p:nvPr>
        </p:nvSpPr>
        <p:spPr/>
        <p:txBody>
          <a:bodyPr/>
          <a:lstStyle/>
          <a:p>
            <a:fld id="{0A297500-7527-634B-90F4-69D0994C32B4}" type="slidenum">
              <a:rPr lang="nl-NL" smtClean="0"/>
              <a:pPr/>
              <a:t>37</a:t>
            </a:fld>
            <a:endParaRPr lang="nl-NL" dirty="0"/>
          </a:p>
        </p:txBody>
      </p:sp>
      <p:sp>
        <p:nvSpPr>
          <p:cNvPr id="3" name="Content Placeholder 2">
            <a:extLst>
              <a:ext uri="{FF2B5EF4-FFF2-40B4-BE49-F238E27FC236}">
                <a16:creationId xmlns:a16="http://schemas.microsoft.com/office/drawing/2014/main" id="{7A9EC681-07FB-9FEB-8E00-DE566C1DF4FD}"/>
              </a:ext>
            </a:extLst>
          </p:cNvPr>
          <p:cNvSpPr>
            <a:spLocks noGrp="1"/>
          </p:cNvSpPr>
          <p:nvPr>
            <p:ph sz="quarter" idx="13"/>
          </p:nvPr>
        </p:nvSpPr>
        <p:spPr>
          <a:xfrm>
            <a:off x="129305" y="1291772"/>
            <a:ext cx="8885390" cy="5020538"/>
          </a:xfrm>
        </p:spPr>
        <p:txBody>
          <a:bodyPr>
            <a:normAutofit fontScale="77500" lnSpcReduction="20000"/>
          </a:bodyPr>
          <a:lstStyle/>
          <a:p>
            <a:r>
              <a:rPr lang="nl-BE" dirty="0"/>
              <a:t>zie de bedenking van Poincaré!</a:t>
            </a:r>
          </a:p>
          <a:p>
            <a:r>
              <a:rPr lang="nl-BE" dirty="0"/>
              <a:t>definitie van Dirichlet sluit minder goed aan bij</a:t>
            </a:r>
          </a:p>
          <a:p>
            <a:pPr lvl="1"/>
            <a:r>
              <a:rPr lang="nl-BE" dirty="0"/>
              <a:t>‘input-output-model’ (want niet per se een regel om van input naar output te gaan)</a:t>
            </a:r>
          </a:p>
          <a:p>
            <a:pPr lvl="1"/>
            <a:r>
              <a:rPr lang="nl-BE" dirty="0"/>
              <a:t>‘covariatie-model’ (want de afhankelijke variabele is niet langer altijd een geleidelijk veranderende variabele)</a:t>
            </a:r>
          </a:p>
          <a:p>
            <a:r>
              <a:rPr lang="nl-BE" dirty="0"/>
              <a:t>… sluit beter aan bij nog een derde manier om naar functies te kijken</a:t>
            </a:r>
          </a:p>
          <a:p>
            <a:pPr lvl="1"/>
            <a:r>
              <a:rPr lang="nl-BE" dirty="0"/>
              <a:t>‘correspondentie-model’: aparte waarden van de ene variabele staan in verbinding met aparte waarden van de andere variabele</a:t>
            </a:r>
          </a:p>
          <a:p>
            <a:r>
              <a:rPr lang="nl-BE" dirty="0"/>
              <a:t>het begrip functie wordt losgekoppeld van de concrete representatie: ook als er geen vergelijking of (‘tekenbare’) grafiek is, kan er sprake zijn van een functie</a:t>
            </a:r>
          </a:p>
          <a:p>
            <a:r>
              <a:rPr lang="nl-BE" dirty="0"/>
              <a:t>vanaf hier ontwikkelt het functiebegrip zich meer autonoom, los van de toepassingsdomeinen</a:t>
            </a:r>
          </a:p>
        </p:txBody>
      </p:sp>
      <p:sp>
        <p:nvSpPr>
          <p:cNvPr id="4" name="Title 3">
            <a:extLst>
              <a:ext uri="{FF2B5EF4-FFF2-40B4-BE49-F238E27FC236}">
                <a16:creationId xmlns:a16="http://schemas.microsoft.com/office/drawing/2014/main" id="{EA09C5E6-806C-B76E-136C-797416C85820}"/>
              </a:ext>
            </a:extLst>
          </p:cNvPr>
          <p:cNvSpPr>
            <a:spLocks noGrp="1"/>
          </p:cNvSpPr>
          <p:nvPr>
            <p:ph type="title"/>
          </p:nvPr>
        </p:nvSpPr>
        <p:spPr/>
        <p:txBody>
          <a:bodyPr/>
          <a:lstStyle/>
          <a:p>
            <a:r>
              <a:rPr lang="nl-BE" dirty="0"/>
              <a:t>Met een didactische bril…</a:t>
            </a:r>
          </a:p>
        </p:txBody>
      </p:sp>
    </p:spTree>
    <p:extLst>
      <p:ext uri="{BB962C8B-B14F-4D97-AF65-F5344CB8AC3E}">
        <p14:creationId xmlns:p14="http://schemas.microsoft.com/office/powerpoint/2010/main" val="91312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575FD-FB4D-594C-5F3A-4B4C1AC2EFFC}"/>
              </a:ext>
            </a:extLst>
          </p:cNvPr>
          <p:cNvSpPr>
            <a:spLocks noGrp="1"/>
          </p:cNvSpPr>
          <p:nvPr>
            <p:ph type="title"/>
          </p:nvPr>
        </p:nvSpPr>
        <p:spPr/>
        <p:txBody>
          <a:bodyPr/>
          <a:lstStyle/>
          <a:p>
            <a:r>
              <a:rPr lang="nl-BE" dirty="0"/>
              <a:t>Periode 4: eind 19de en begin 20ste eeuw</a:t>
            </a:r>
          </a:p>
        </p:txBody>
      </p:sp>
      <p:sp>
        <p:nvSpPr>
          <p:cNvPr id="3" name="Text Placeholder 2">
            <a:extLst>
              <a:ext uri="{FF2B5EF4-FFF2-40B4-BE49-F238E27FC236}">
                <a16:creationId xmlns:a16="http://schemas.microsoft.com/office/drawing/2014/main" id="{7E688089-E60F-8D0B-31D7-D90B432012EC}"/>
              </a:ext>
            </a:extLst>
          </p:cNvPr>
          <p:cNvSpPr>
            <a:spLocks noGrp="1"/>
          </p:cNvSpPr>
          <p:nvPr>
            <p:ph type="body" idx="1"/>
          </p:nvPr>
        </p:nvSpPr>
        <p:spPr/>
        <p:txBody>
          <a:bodyPr/>
          <a:lstStyle/>
          <a:p>
            <a:endParaRPr lang="nl-BE"/>
          </a:p>
        </p:txBody>
      </p:sp>
      <p:sp>
        <p:nvSpPr>
          <p:cNvPr id="4" name="Slide Number Placeholder 3">
            <a:extLst>
              <a:ext uri="{FF2B5EF4-FFF2-40B4-BE49-F238E27FC236}">
                <a16:creationId xmlns:a16="http://schemas.microsoft.com/office/drawing/2014/main" id="{0F4C421D-D07B-D4FA-EE74-C8CB3A22B470}"/>
              </a:ext>
            </a:extLst>
          </p:cNvPr>
          <p:cNvSpPr>
            <a:spLocks noGrp="1"/>
          </p:cNvSpPr>
          <p:nvPr>
            <p:ph type="sldNum" sz="quarter" idx="17"/>
          </p:nvPr>
        </p:nvSpPr>
        <p:spPr/>
        <p:txBody>
          <a:bodyPr/>
          <a:lstStyle/>
          <a:p>
            <a:fld id="{0A297500-7527-634B-90F4-69D0994C32B4}" type="slidenum">
              <a:rPr lang="nl-NL" smtClean="0"/>
              <a:pPr/>
              <a:t>38</a:t>
            </a:fld>
            <a:endParaRPr lang="nl-NL" dirty="0"/>
          </a:p>
        </p:txBody>
      </p:sp>
    </p:spTree>
    <p:extLst>
      <p:ext uri="{BB962C8B-B14F-4D97-AF65-F5344CB8AC3E}">
        <p14:creationId xmlns:p14="http://schemas.microsoft.com/office/powerpoint/2010/main" val="259917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6450AA-5A45-333C-69F8-9F5BA3999C65}"/>
              </a:ext>
            </a:extLst>
          </p:cNvPr>
          <p:cNvSpPr>
            <a:spLocks noGrp="1"/>
          </p:cNvSpPr>
          <p:nvPr>
            <p:ph type="sldNum" sz="quarter" idx="12"/>
          </p:nvPr>
        </p:nvSpPr>
        <p:spPr/>
        <p:txBody>
          <a:bodyPr/>
          <a:lstStyle/>
          <a:p>
            <a:fld id="{0A297500-7527-634B-90F4-69D0994C32B4}" type="slidenum">
              <a:rPr lang="nl-NL" smtClean="0"/>
              <a:pPr/>
              <a:t>39</a:t>
            </a:fld>
            <a:endParaRPr lang="nl-NL" dirty="0"/>
          </a:p>
        </p:txBody>
      </p:sp>
      <p:sp>
        <p:nvSpPr>
          <p:cNvPr id="3" name="Content Placeholder 2">
            <a:extLst>
              <a:ext uri="{FF2B5EF4-FFF2-40B4-BE49-F238E27FC236}">
                <a16:creationId xmlns:a16="http://schemas.microsoft.com/office/drawing/2014/main" id="{EC7339DA-9484-7FED-10E5-61FE0B8B0A90}"/>
              </a:ext>
            </a:extLst>
          </p:cNvPr>
          <p:cNvSpPr>
            <a:spLocks noGrp="1"/>
          </p:cNvSpPr>
          <p:nvPr>
            <p:ph sz="quarter" idx="13"/>
          </p:nvPr>
        </p:nvSpPr>
        <p:spPr/>
        <p:txBody>
          <a:bodyPr>
            <a:normAutofit fontScale="85000" lnSpcReduction="20000"/>
          </a:bodyPr>
          <a:lstStyle/>
          <a:p>
            <a:r>
              <a:rPr lang="nl-BE" dirty="0"/>
              <a:t>onder invloed van</a:t>
            </a:r>
          </a:p>
          <a:p>
            <a:pPr lvl="1"/>
            <a:r>
              <a:rPr lang="nl-BE" dirty="0"/>
              <a:t>verzamelingenleer van Cantor</a:t>
            </a:r>
          </a:p>
          <a:p>
            <a:pPr lvl="1"/>
            <a:r>
              <a:rPr lang="nl-BE" dirty="0"/>
              <a:t>ontwikkeling van moderne algebra met focus op algebraïsche structuren</a:t>
            </a:r>
          </a:p>
          <a:p>
            <a:pPr lvl="1"/>
            <a:r>
              <a:rPr lang="nl-BE" dirty="0"/>
              <a:t>ontwikkeling van de topologie, …</a:t>
            </a:r>
          </a:p>
          <a:p>
            <a:r>
              <a:rPr lang="nl-BE" dirty="0"/>
              <a:t>Dedekind (1887) ‘Was </a:t>
            </a:r>
            <a:r>
              <a:rPr lang="nl-BE" dirty="0" err="1"/>
              <a:t>sind</a:t>
            </a:r>
            <a:r>
              <a:rPr lang="nl-BE" dirty="0"/>
              <a:t> </a:t>
            </a:r>
            <a:r>
              <a:rPr lang="nl-BE" dirty="0" err="1"/>
              <a:t>und</a:t>
            </a:r>
            <a:r>
              <a:rPr lang="nl-BE" dirty="0"/>
              <a:t> was sollen die </a:t>
            </a:r>
            <a:r>
              <a:rPr lang="nl-BE" dirty="0" err="1"/>
              <a:t>Zahlen</a:t>
            </a:r>
            <a:r>
              <a:rPr lang="nl-BE" dirty="0"/>
              <a:t>’</a:t>
            </a:r>
          </a:p>
          <a:p>
            <a:pPr marL="576000" lvl="2" indent="0">
              <a:buNone/>
            </a:pPr>
            <a:r>
              <a:rPr lang="nl-BE" dirty="0"/>
              <a:t>“</a:t>
            </a:r>
            <a:r>
              <a:rPr lang="nl-BE" dirty="0" err="1"/>
              <a:t>By</a:t>
            </a:r>
            <a:r>
              <a:rPr lang="nl-BE" dirty="0"/>
              <a:t> a </a:t>
            </a:r>
            <a:r>
              <a:rPr lang="nl-BE" dirty="0" err="1"/>
              <a:t>mapping</a:t>
            </a:r>
            <a:r>
              <a:rPr lang="nl-BE" dirty="0"/>
              <a:t> of a system S a </a:t>
            </a:r>
            <a:r>
              <a:rPr lang="nl-BE" dirty="0" err="1"/>
              <a:t>law</a:t>
            </a:r>
            <a:r>
              <a:rPr lang="nl-BE" dirty="0"/>
              <a:t> is </a:t>
            </a:r>
            <a:r>
              <a:rPr lang="nl-BE" dirty="0" err="1"/>
              <a:t>understood</a:t>
            </a:r>
            <a:r>
              <a:rPr lang="nl-BE" dirty="0"/>
              <a:t>, in </a:t>
            </a:r>
            <a:r>
              <a:rPr lang="nl-BE" dirty="0" err="1"/>
              <a:t>accordance</a:t>
            </a:r>
            <a:r>
              <a:rPr lang="nl-BE" dirty="0"/>
              <a:t> </a:t>
            </a:r>
            <a:r>
              <a:rPr lang="nl-BE" dirty="0" err="1"/>
              <a:t>with</a:t>
            </a:r>
            <a:r>
              <a:rPr lang="nl-BE" dirty="0"/>
              <a:t> </a:t>
            </a:r>
            <a:r>
              <a:rPr lang="nl-BE" dirty="0" err="1"/>
              <a:t>which</a:t>
            </a:r>
            <a:r>
              <a:rPr lang="nl-BE" dirty="0"/>
              <a:t> </a:t>
            </a:r>
            <a:r>
              <a:rPr lang="nl-BE" dirty="0" err="1"/>
              <a:t>to</a:t>
            </a:r>
            <a:r>
              <a:rPr lang="nl-BE" dirty="0"/>
              <a:t> </a:t>
            </a:r>
            <a:r>
              <a:rPr lang="nl-BE" dirty="0" err="1"/>
              <a:t>each</a:t>
            </a:r>
            <a:r>
              <a:rPr lang="nl-BE" dirty="0"/>
              <a:t> </a:t>
            </a:r>
            <a:r>
              <a:rPr lang="nl-BE" dirty="0" err="1"/>
              <a:t>determinate</a:t>
            </a:r>
            <a:r>
              <a:rPr lang="nl-BE" dirty="0"/>
              <a:t> element s of S </a:t>
            </a:r>
            <a:r>
              <a:rPr lang="nl-BE" dirty="0" err="1"/>
              <a:t>there</a:t>
            </a:r>
            <a:r>
              <a:rPr lang="nl-BE" dirty="0"/>
              <a:t> is </a:t>
            </a:r>
            <a:r>
              <a:rPr lang="nl-BE" dirty="0" err="1"/>
              <a:t>associated</a:t>
            </a:r>
            <a:r>
              <a:rPr lang="nl-BE" dirty="0"/>
              <a:t> a </a:t>
            </a:r>
            <a:r>
              <a:rPr lang="nl-BE" dirty="0" err="1"/>
              <a:t>determinate</a:t>
            </a:r>
            <a:r>
              <a:rPr lang="nl-BE" dirty="0"/>
              <a:t> object, </a:t>
            </a:r>
            <a:r>
              <a:rPr lang="nl-BE" dirty="0" err="1"/>
              <a:t>which</a:t>
            </a:r>
            <a:r>
              <a:rPr lang="nl-BE" dirty="0"/>
              <a:t> is </a:t>
            </a:r>
            <a:r>
              <a:rPr lang="nl-BE" dirty="0" err="1"/>
              <a:t>called</a:t>
            </a:r>
            <a:r>
              <a:rPr lang="nl-BE" dirty="0"/>
              <a:t> the image of s”</a:t>
            </a:r>
          </a:p>
          <a:p>
            <a:r>
              <a:rPr lang="nl-BE" dirty="0"/>
              <a:t>Peano (1911) ‘</a:t>
            </a:r>
            <a:r>
              <a:rPr lang="nl-BE" dirty="0" err="1"/>
              <a:t>Sulla</a:t>
            </a:r>
            <a:r>
              <a:rPr lang="nl-BE" dirty="0"/>
              <a:t> </a:t>
            </a:r>
            <a:r>
              <a:rPr lang="nl-BE" dirty="0" err="1"/>
              <a:t>definizione</a:t>
            </a:r>
            <a:r>
              <a:rPr lang="nl-BE" dirty="0"/>
              <a:t> di </a:t>
            </a:r>
            <a:r>
              <a:rPr lang="nl-BE" dirty="0" err="1"/>
              <a:t>funzione</a:t>
            </a:r>
            <a:r>
              <a:rPr lang="nl-BE" dirty="0"/>
              <a:t>’</a:t>
            </a:r>
          </a:p>
          <a:p>
            <a:pPr marL="576000" lvl="2" indent="0">
              <a:buNone/>
            </a:pPr>
            <a:r>
              <a:rPr lang="nl-BE" dirty="0"/>
              <a:t>“the </a:t>
            </a:r>
            <a:r>
              <a:rPr lang="nl-BE" dirty="0" err="1"/>
              <a:t>function</a:t>
            </a:r>
            <a:r>
              <a:rPr lang="nl-BE" dirty="0"/>
              <a:t> is a special </a:t>
            </a:r>
            <a:r>
              <a:rPr lang="nl-BE" dirty="0" err="1"/>
              <a:t>relation</a:t>
            </a:r>
            <a:r>
              <a:rPr lang="nl-BE" dirty="0"/>
              <a:t>, </a:t>
            </a:r>
            <a:r>
              <a:rPr lang="nl-BE" dirty="0" err="1"/>
              <a:t>by</a:t>
            </a:r>
            <a:r>
              <a:rPr lang="nl-BE" dirty="0"/>
              <a:t> </a:t>
            </a:r>
            <a:r>
              <a:rPr lang="nl-BE" dirty="0" err="1"/>
              <a:t>which</a:t>
            </a:r>
            <a:r>
              <a:rPr lang="nl-BE" dirty="0"/>
              <a:t> </a:t>
            </a:r>
            <a:r>
              <a:rPr lang="nl-BE" dirty="0" err="1"/>
              <a:t>to</a:t>
            </a:r>
            <a:r>
              <a:rPr lang="nl-BE" dirty="0"/>
              <a:t> </a:t>
            </a:r>
            <a:r>
              <a:rPr lang="nl-BE" dirty="0" err="1"/>
              <a:t>each</a:t>
            </a:r>
            <a:r>
              <a:rPr lang="nl-BE" dirty="0"/>
              <a:t> </a:t>
            </a:r>
            <a:r>
              <a:rPr lang="nl-BE" dirty="0" err="1"/>
              <a:t>value</a:t>
            </a:r>
            <a:r>
              <a:rPr lang="nl-BE" dirty="0"/>
              <a:t> of the </a:t>
            </a:r>
            <a:r>
              <a:rPr lang="nl-BE" dirty="0" err="1"/>
              <a:t>variable</a:t>
            </a:r>
            <a:r>
              <a:rPr lang="nl-BE" dirty="0"/>
              <a:t> </a:t>
            </a:r>
            <a:r>
              <a:rPr lang="nl-BE" dirty="0" err="1"/>
              <a:t>there</a:t>
            </a:r>
            <a:r>
              <a:rPr lang="nl-BE" dirty="0"/>
              <a:t> </a:t>
            </a:r>
            <a:r>
              <a:rPr lang="nl-BE" dirty="0" err="1"/>
              <a:t>corresponds</a:t>
            </a:r>
            <a:r>
              <a:rPr lang="nl-BE" dirty="0"/>
              <a:t> a </a:t>
            </a:r>
            <a:r>
              <a:rPr lang="nl-BE" dirty="0" err="1"/>
              <a:t>unique</a:t>
            </a:r>
            <a:r>
              <a:rPr lang="nl-BE" dirty="0"/>
              <a:t> </a:t>
            </a:r>
            <a:r>
              <a:rPr lang="nl-BE" dirty="0" err="1"/>
              <a:t>value</a:t>
            </a:r>
            <a:r>
              <a:rPr lang="nl-BE" dirty="0"/>
              <a:t>”</a:t>
            </a:r>
          </a:p>
          <a:p>
            <a:r>
              <a:rPr lang="nl-BE" dirty="0"/>
              <a:t>Hausdorff (1914) ‘</a:t>
            </a:r>
            <a:r>
              <a:rPr lang="nl-BE" dirty="0" err="1"/>
              <a:t>Grundzüge</a:t>
            </a:r>
            <a:r>
              <a:rPr lang="nl-BE" dirty="0"/>
              <a:t> der </a:t>
            </a:r>
            <a:r>
              <a:rPr lang="nl-BE" dirty="0" err="1"/>
              <a:t>Mengenlehre</a:t>
            </a:r>
            <a:r>
              <a:rPr lang="nl-BE" dirty="0"/>
              <a:t>”</a:t>
            </a:r>
          </a:p>
          <a:p>
            <a:pPr marL="576000" lvl="2" indent="0">
              <a:buNone/>
            </a:pPr>
            <a:r>
              <a:rPr lang="nl-BE" dirty="0"/>
              <a:t>“</a:t>
            </a:r>
            <a:r>
              <a:rPr lang="nl-BE" dirty="0" err="1"/>
              <a:t>Ordered</a:t>
            </a:r>
            <a:r>
              <a:rPr lang="nl-BE" dirty="0"/>
              <a:t> pairs make </a:t>
            </a:r>
            <a:r>
              <a:rPr lang="nl-BE" dirty="0" err="1"/>
              <a:t>possible</a:t>
            </a:r>
            <a:r>
              <a:rPr lang="nl-BE" dirty="0"/>
              <a:t> the </a:t>
            </a:r>
            <a:r>
              <a:rPr lang="nl-BE" dirty="0" err="1"/>
              <a:t>introduction</a:t>
            </a:r>
            <a:r>
              <a:rPr lang="nl-BE" dirty="0"/>
              <a:t> of the concept of </a:t>
            </a:r>
            <a:r>
              <a:rPr lang="nl-BE" dirty="0" err="1"/>
              <a:t>functions</a:t>
            </a:r>
            <a:r>
              <a:rPr lang="nl-BE" dirty="0"/>
              <a:t>”</a:t>
            </a:r>
          </a:p>
        </p:txBody>
      </p:sp>
      <p:sp>
        <p:nvSpPr>
          <p:cNvPr id="4" name="Title 3">
            <a:extLst>
              <a:ext uri="{FF2B5EF4-FFF2-40B4-BE49-F238E27FC236}">
                <a16:creationId xmlns:a16="http://schemas.microsoft.com/office/drawing/2014/main" id="{4C5C2CAC-5F3F-F542-2182-464E8C2CF9F8}"/>
              </a:ext>
            </a:extLst>
          </p:cNvPr>
          <p:cNvSpPr>
            <a:spLocks noGrp="1"/>
          </p:cNvSpPr>
          <p:nvPr>
            <p:ph type="title"/>
          </p:nvPr>
        </p:nvSpPr>
        <p:spPr/>
        <p:txBody>
          <a:bodyPr>
            <a:normAutofit fontScale="90000"/>
          </a:bodyPr>
          <a:lstStyle/>
          <a:p>
            <a:r>
              <a:rPr lang="nl-BE" dirty="0"/>
              <a:t>Functiebegrip wordt losgekoppeld</a:t>
            </a:r>
            <a:br>
              <a:rPr lang="nl-BE" dirty="0"/>
            </a:br>
            <a:r>
              <a:rPr lang="nl-BE" dirty="0"/>
              <a:t>van getallenverzamelingen</a:t>
            </a:r>
          </a:p>
        </p:txBody>
      </p:sp>
      <p:pic>
        <p:nvPicPr>
          <p:cNvPr id="5" name="Picture 4" descr="A person with a beard&#10;&#10;AI-generated content may be incorrect.">
            <a:hlinkClick r:id="rId2"/>
            <a:extLst>
              <a:ext uri="{FF2B5EF4-FFF2-40B4-BE49-F238E27FC236}">
                <a16:creationId xmlns:a16="http://schemas.microsoft.com/office/drawing/2014/main" id="{4E7EEABC-6B6E-69C7-5D2C-C0C7CB5CF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335" y="0"/>
            <a:ext cx="1543665" cy="2085877"/>
          </a:xfrm>
          <a:prstGeom prst="rect">
            <a:avLst/>
          </a:prstGeom>
        </p:spPr>
      </p:pic>
    </p:spTree>
    <p:extLst>
      <p:ext uri="{BB962C8B-B14F-4D97-AF65-F5344CB8AC3E}">
        <p14:creationId xmlns:p14="http://schemas.microsoft.com/office/powerpoint/2010/main" val="3350385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78BE33-FA1B-3EB5-61E2-7498C34FD318}"/>
              </a:ext>
            </a:extLst>
          </p:cNvPr>
          <p:cNvSpPr>
            <a:spLocks noGrp="1"/>
          </p:cNvSpPr>
          <p:nvPr>
            <p:ph type="sldNum" sz="quarter" idx="12"/>
          </p:nvPr>
        </p:nvSpPr>
        <p:spPr/>
        <p:txBody>
          <a:bodyPr/>
          <a:lstStyle/>
          <a:p>
            <a:fld id="{0A297500-7527-634B-90F4-69D0994C32B4}" type="slidenum">
              <a:rPr lang="nl-NL" smtClean="0"/>
              <a:pPr/>
              <a:t>4</a:t>
            </a:fld>
            <a:endParaRPr lang="nl-NL" dirty="0"/>
          </a:p>
        </p:txBody>
      </p:sp>
      <p:sp>
        <p:nvSpPr>
          <p:cNvPr id="3" name="Content Placeholder 2">
            <a:extLst>
              <a:ext uri="{FF2B5EF4-FFF2-40B4-BE49-F238E27FC236}">
                <a16:creationId xmlns:a16="http://schemas.microsoft.com/office/drawing/2014/main" id="{1311834F-96A3-4650-CB3E-FF0E6715C4A2}"/>
              </a:ext>
            </a:extLst>
          </p:cNvPr>
          <p:cNvSpPr>
            <a:spLocks noGrp="1"/>
          </p:cNvSpPr>
          <p:nvPr>
            <p:ph sz="quarter" idx="13"/>
          </p:nvPr>
        </p:nvSpPr>
        <p:spPr/>
        <p:txBody>
          <a:bodyPr>
            <a:normAutofit fontScale="85000" lnSpcReduction="20000"/>
          </a:bodyPr>
          <a:lstStyle/>
          <a:p>
            <a:r>
              <a:rPr lang="nl-BE" dirty="0"/>
              <a:t>Functies zijn uitermate belangrijk in wiskunde en wiskundeonderwijs</a:t>
            </a:r>
          </a:p>
          <a:p>
            <a:pPr lvl="1"/>
            <a:r>
              <a:rPr lang="nl-BE" dirty="0"/>
              <a:t>Felix Klein (1908) promoot functies als overkoepelend idee in onderwijs van wiskunde</a:t>
            </a:r>
          </a:p>
          <a:p>
            <a:pPr lvl="1"/>
            <a:r>
              <a:rPr lang="nl-BE" dirty="0"/>
              <a:t>binnen de zuivere wiskunde: reële functies van een reële veranderlijke, meetkundige transformaties, homomorfismen tussen groepen, …</a:t>
            </a:r>
          </a:p>
          <a:p>
            <a:pPr lvl="1"/>
            <a:r>
              <a:rPr lang="nl-BE" dirty="0"/>
              <a:t>maar ook waar wiskunde gebruikt wordt in andere wetenschappen: functies als wiskundig model</a:t>
            </a:r>
          </a:p>
          <a:p>
            <a:r>
              <a:rPr lang="nl-BE" dirty="0"/>
              <a:t>Geen ‘oud’ concept: functies duiken pas laat op in de geschiedenis van de wiskunde</a:t>
            </a:r>
          </a:p>
          <a:p>
            <a:pPr lvl="1"/>
            <a:r>
              <a:rPr lang="nl-BE" dirty="0"/>
              <a:t>We kunnen goed volgen hoe het functiebegrip tot ontwikkeling kwam.</a:t>
            </a:r>
          </a:p>
          <a:p>
            <a:pPr lvl="1"/>
            <a:r>
              <a:rPr lang="nl-BE" dirty="0"/>
              <a:t>Start rond 1700, maar het duurt tot midden jaren 1900 vooraleer het concept in zijn volle rijkdom begrepen wordt.</a:t>
            </a:r>
          </a:p>
          <a:p>
            <a:r>
              <a:rPr lang="nl-BE" dirty="0"/>
              <a:t>De historische ontwikkeling staat niet los van de didactiek.</a:t>
            </a:r>
          </a:p>
        </p:txBody>
      </p:sp>
      <p:sp>
        <p:nvSpPr>
          <p:cNvPr id="4" name="Title 3">
            <a:extLst>
              <a:ext uri="{FF2B5EF4-FFF2-40B4-BE49-F238E27FC236}">
                <a16:creationId xmlns:a16="http://schemas.microsoft.com/office/drawing/2014/main" id="{D9F6EC6A-6EEE-6909-3F7D-1716689AA419}"/>
              </a:ext>
            </a:extLst>
          </p:cNvPr>
          <p:cNvSpPr>
            <a:spLocks noGrp="1"/>
          </p:cNvSpPr>
          <p:nvPr>
            <p:ph type="title"/>
          </p:nvPr>
        </p:nvSpPr>
        <p:spPr/>
        <p:txBody>
          <a:bodyPr/>
          <a:lstStyle/>
          <a:p>
            <a:r>
              <a:rPr lang="nl-BE" dirty="0"/>
              <a:t>Het onderwerp</a:t>
            </a:r>
          </a:p>
        </p:txBody>
      </p:sp>
    </p:spTree>
    <p:extLst>
      <p:ext uri="{BB962C8B-B14F-4D97-AF65-F5344CB8AC3E}">
        <p14:creationId xmlns:p14="http://schemas.microsoft.com/office/powerpoint/2010/main" val="314424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6450AA-5A45-333C-69F8-9F5BA3999C65}"/>
              </a:ext>
            </a:extLst>
          </p:cNvPr>
          <p:cNvSpPr>
            <a:spLocks noGrp="1"/>
          </p:cNvSpPr>
          <p:nvPr>
            <p:ph type="sldNum" sz="quarter" idx="12"/>
          </p:nvPr>
        </p:nvSpPr>
        <p:spPr/>
        <p:txBody>
          <a:bodyPr/>
          <a:lstStyle/>
          <a:p>
            <a:fld id="{0A297500-7527-634B-90F4-69D0994C32B4}" type="slidenum">
              <a:rPr lang="nl-NL" smtClean="0"/>
              <a:pPr/>
              <a:t>40</a:t>
            </a:fld>
            <a:endParaRPr lang="nl-N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C7339DA-9484-7FED-10E5-61FE0B8B0A90}"/>
                  </a:ext>
                </a:extLst>
              </p:cNvPr>
              <p:cNvSpPr>
                <a:spLocks noGrp="1"/>
              </p:cNvSpPr>
              <p:nvPr>
                <p:ph sz="quarter" idx="13"/>
              </p:nvPr>
            </p:nvSpPr>
            <p:spPr/>
            <p:txBody>
              <a:bodyPr>
                <a:normAutofit fontScale="77500" lnSpcReduction="20000"/>
              </a:bodyPr>
              <a:lstStyle/>
              <a:p>
                <a:r>
                  <a:rPr lang="nl-BE" dirty="0" err="1"/>
                  <a:t>Kuratowski</a:t>
                </a:r>
                <a:r>
                  <a:rPr lang="nl-BE" dirty="0"/>
                  <a:t> (1933), ‘Topologie’</a:t>
                </a:r>
              </a:p>
              <a:p>
                <a:pPr marL="576000" lvl="2" indent="0">
                  <a:buNone/>
                </a:pPr>
                <a:r>
                  <a:rPr lang="nl-BE" dirty="0"/>
                  <a:t>“Let X and Y </a:t>
                </a:r>
                <a:r>
                  <a:rPr lang="nl-BE" dirty="0" err="1"/>
                  <a:t>be</a:t>
                </a:r>
                <a:r>
                  <a:rPr lang="nl-BE" dirty="0"/>
                  <a:t> </a:t>
                </a:r>
                <a:r>
                  <a:rPr lang="nl-BE" dirty="0" err="1"/>
                  <a:t>two</a:t>
                </a:r>
                <a:r>
                  <a:rPr lang="nl-BE" dirty="0"/>
                  <a:t> </a:t>
                </a:r>
                <a:r>
                  <a:rPr lang="nl-BE" dirty="0" err="1"/>
                  <a:t>given</a:t>
                </a:r>
                <a:r>
                  <a:rPr lang="nl-BE" dirty="0"/>
                  <a:t> sets. </a:t>
                </a:r>
                <a:r>
                  <a:rPr lang="nl-BE" dirty="0" err="1"/>
                  <a:t>By</a:t>
                </a:r>
                <a:r>
                  <a:rPr lang="nl-BE" dirty="0"/>
                  <a:t> a </a:t>
                </a:r>
                <a:r>
                  <a:rPr lang="nl-BE" dirty="0" err="1"/>
                  <a:t>function</a:t>
                </a:r>
                <a:r>
                  <a:rPr lang="nl-BE" dirty="0"/>
                  <a:t> </a:t>
                </a:r>
                <a:r>
                  <a:rPr lang="nl-BE" dirty="0" err="1"/>
                  <a:t>whose</a:t>
                </a:r>
                <a:r>
                  <a:rPr lang="nl-BE" dirty="0"/>
                  <a:t> </a:t>
                </a:r>
                <a:r>
                  <a:rPr lang="nl-BE" dirty="0" err="1"/>
                  <a:t>arguments</a:t>
                </a:r>
                <a:r>
                  <a:rPr lang="nl-BE" dirty="0"/>
                  <a:t> run over the set X (domain) and </a:t>
                </a:r>
                <a:r>
                  <a:rPr lang="nl-BE" dirty="0" err="1"/>
                  <a:t>whose</a:t>
                </a:r>
                <a:r>
                  <a:rPr lang="nl-BE" dirty="0"/>
                  <a:t> </a:t>
                </a:r>
                <a:r>
                  <a:rPr lang="nl-BE" dirty="0" err="1"/>
                  <a:t>values</a:t>
                </a:r>
                <a:r>
                  <a:rPr lang="nl-BE" dirty="0"/>
                  <a:t> </a:t>
                </a:r>
                <a:r>
                  <a:rPr lang="nl-BE" dirty="0" err="1"/>
                  <a:t>belong</a:t>
                </a:r>
                <a:r>
                  <a:rPr lang="nl-BE" dirty="0"/>
                  <a:t> </a:t>
                </a:r>
                <a:r>
                  <a:rPr lang="nl-BE" dirty="0" err="1"/>
                  <a:t>to</a:t>
                </a:r>
                <a:r>
                  <a:rPr lang="nl-BE" dirty="0"/>
                  <a:t> the set Y (range) we </a:t>
                </a:r>
                <a:r>
                  <a:rPr lang="nl-BE" dirty="0" err="1"/>
                  <a:t>understand</a:t>
                </a:r>
                <a:r>
                  <a:rPr lang="nl-BE" dirty="0"/>
                  <a:t> the subset f of the </a:t>
                </a:r>
                <a:r>
                  <a:rPr lang="nl-BE" dirty="0" err="1"/>
                  <a:t>cartesian</a:t>
                </a:r>
                <a:r>
                  <a:rPr lang="nl-BE" dirty="0"/>
                  <a:t> product </a:t>
                </a:r>
                <a14:m>
                  <m:oMath xmlns:m="http://schemas.openxmlformats.org/officeDocument/2006/math">
                    <m:r>
                      <a:rPr lang="nl-BE" b="0" i="1" smtClean="0">
                        <a:latin typeface="Cambria Math" panose="02040503050406030204" pitchFamily="18" charset="0"/>
                      </a:rPr>
                      <m:t>𝑋</m:t>
                    </m:r>
                    <m:r>
                      <a:rPr lang="nl-BE" b="0" i="1" smtClean="0">
                        <a:latin typeface="Cambria Math" panose="02040503050406030204" pitchFamily="18" charset="0"/>
                      </a:rPr>
                      <m:t>×</m:t>
                    </m:r>
                    <m:r>
                      <a:rPr lang="nl-BE" b="0" i="1" smtClean="0">
                        <a:latin typeface="Cambria Math" panose="02040503050406030204" pitchFamily="18" charset="0"/>
                      </a:rPr>
                      <m:t>𝑌</m:t>
                    </m:r>
                  </m:oMath>
                </a14:m>
                <a:r>
                  <a:rPr lang="nl-BE" dirty="0"/>
                  <a:t> </a:t>
                </a:r>
                <a:r>
                  <a:rPr lang="nl-BE" dirty="0" err="1"/>
                  <a:t>with</a:t>
                </a:r>
                <a:r>
                  <a:rPr lang="nl-BE" dirty="0"/>
                  <a:t> the property </a:t>
                </a:r>
                <a:r>
                  <a:rPr lang="nl-BE" dirty="0" err="1"/>
                  <a:t>that</a:t>
                </a:r>
                <a:r>
                  <a:rPr lang="nl-BE" dirty="0"/>
                  <a:t> </a:t>
                </a:r>
                <a:r>
                  <a:rPr lang="nl-BE" dirty="0" err="1"/>
                  <a:t>for</a:t>
                </a:r>
                <a:r>
                  <a:rPr lang="nl-BE" dirty="0"/>
                  <a:t> </a:t>
                </a:r>
                <a:r>
                  <a:rPr lang="nl-BE" dirty="0" err="1"/>
                  <a:t>every</a:t>
                </a:r>
                <a:r>
                  <a:rPr lang="nl-BE" dirty="0"/>
                  <a:t> </a:t>
                </a:r>
                <a14:m>
                  <m:oMath xmlns:m="http://schemas.openxmlformats.org/officeDocument/2006/math">
                    <m:r>
                      <a:rPr lang="nl-BE" b="0" i="1" smtClean="0">
                        <a:latin typeface="Cambria Math" panose="02040503050406030204" pitchFamily="18" charset="0"/>
                      </a:rPr>
                      <m:t>𝑥</m:t>
                    </m:r>
                    <m:r>
                      <a:rPr lang="nl-BE" b="0" i="1" smtClean="0">
                        <a:latin typeface="Cambria Math" panose="02040503050406030204" pitchFamily="18" charset="0"/>
                      </a:rPr>
                      <m:t>∈</m:t>
                    </m:r>
                    <m:r>
                      <a:rPr lang="nl-BE" b="0" i="1" smtClean="0">
                        <a:latin typeface="Cambria Math" panose="02040503050406030204" pitchFamily="18" charset="0"/>
                      </a:rPr>
                      <m:t>𝑋</m:t>
                    </m:r>
                  </m:oMath>
                </a14:m>
                <a:r>
                  <a:rPr lang="nl-BE" dirty="0"/>
                  <a:t> </a:t>
                </a:r>
                <a:r>
                  <a:rPr lang="nl-BE" dirty="0" err="1"/>
                  <a:t>there</a:t>
                </a:r>
                <a:r>
                  <a:rPr lang="nl-BE" dirty="0"/>
                  <a:t> </a:t>
                </a:r>
                <a:r>
                  <a:rPr lang="nl-BE" dirty="0" err="1"/>
                  <a:t>exists</a:t>
                </a:r>
                <a:r>
                  <a:rPr lang="nl-BE" dirty="0"/>
                  <a:t> </a:t>
                </a:r>
                <a:r>
                  <a:rPr lang="nl-BE" dirty="0" err="1"/>
                  <a:t>one</a:t>
                </a:r>
                <a:r>
                  <a:rPr lang="nl-BE" dirty="0"/>
                  <a:t> and </a:t>
                </a:r>
                <a:r>
                  <a:rPr lang="nl-BE" dirty="0" err="1"/>
                  <a:t>only</a:t>
                </a:r>
                <a:r>
                  <a:rPr lang="nl-BE" dirty="0"/>
                  <a:t> </a:t>
                </a:r>
                <a:r>
                  <a:rPr lang="nl-BE" dirty="0" err="1"/>
                  <a:t>one</a:t>
                </a:r>
                <a:r>
                  <a:rPr lang="nl-BE" dirty="0"/>
                  <a:t> </a:t>
                </a:r>
                <a14:m>
                  <m:oMath xmlns:m="http://schemas.openxmlformats.org/officeDocument/2006/math">
                    <m:r>
                      <a:rPr lang="nl-BE" b="0" i="1" smtClean="0">
                        <a:latin typeface="Cambria Math" panose="02040503050406030204" pitchFamily="18" charset="0"/>
                      </a:rPr>
                      <m:t>𝑦</m:t>
                    </m:r>
                  </m:oMath>
                </a14:m>
                <a:r>
                  <a:rPr lang="nl-BE" dirty="0"/>
                  <a:t> </a:t>
                </a:r>
                <a:r>
                  <a:rPr lang="nl-BE" dirty="0" err="1"/>
                  <a:t>such</a:t>
                </a:r>
                <a:r>
                  <a:rPr lang="nl-BE" dirty="0"/>
                  <a:t> </a:t>
                </a:r>
                <a:r>
                  <a:rPr lang="nl-BE" dirty="0" err="1"/>
                  <a:t>that</a:t>
                </a:r>
                <a:r>
                  <a:rPr lang="nl-BE" dirty="0"/>
                  <a:t> </a:t>
                </a:r>
                <a14:m>
                  <m:oMath xmlns:m="http://schemas.openxmlformats.org/officeDocument/2006/math">
                    <m:d>
                      <m:dPr>
                        <m:ctrlPr>
                          <a:rPr lang="nl-BE" b="0" i="1" smtClean="0">
                            <a:latin typeface="Cambria Math" panose="02040503050406030204" pitchFamily="18" charset="0"/>
                          </a:rPr>
                        </m:ctrlPr>
                      </m:dPr>
                      <m:e>
                        <m:r>
                          <a:rPr lang="nl-BE" b="0" i="1" smtClean="0">
                            <a:latin typeface="Cambria Math" panose="02040503050406030204" pitchFamily="18" charset="0"/>
                          </a:rPr>
                          <m:t>𝑥</m:t>
                        </m:r>
                        <m:r>
                          <a:rPr lang="nl-BE" b="0" i="1" smtClean="0">
                            <a:latin typeface="Cambria Math" panose="02040503050406030204" pitchFamily="18" charset="0"/>
                          </a:rPr>
                          <m:t>, </m:t>
                        </m:r>
                        <m:r>
                          <a:rPr lang="nl-BE" b="0" i="1" smtClean="0">
                            <a:latin typeface="Cambria Math" panose="02040503050406030204" pitchFamily="18" charset="0"/>
                          </a:rPr>
                          <m:t>𝑦</m:t>
                        </m:r>
                      </m:e>
                    </m:d>
                    <m:r>
                      <a:rPr lang="nl-BE" b="0" i="1" smtClean="0">
                        <a:latin typeface="Cambria Math" panose="02040503050406030204" pitchFamily="18" charset="0"/>
                      </a:rPr>
                      <m:t>∈</m:t>
                    </m:r>
                    <m:r>
                      <a:rPr lang="nl-BE" b="0" i="1" smtClean="0">
                        <a:latin typeface="Cambria Math" panose="02040503050406030204" pitchFamily="18" charset="0"/>
                      </a:rPr>
                      <m:t>𝑓</m:t>
                    </m:r>
                  </m:oMath>
                </a14:m>
                <a:r>
                  <a:rPr lang="nl-BE" dirty="0"/>
                  <a:t>.</a:t>
                </a:r>
              </a:p>
              <a:p>
                <a:r>
                  <a:rPr lang="nl-BE" dirty="0"/>
                  <a:t>ong. 1940, pijlnotatie voor functie door William </a:t>
                </a:r>
                <a:r>
                  <a:rPr lang="nl-BE" dirty="0" err="1"/>
                  <a:t>Hurewicz</a:t>
                </a:r>
                <a:endParaRPr lang="nl-BE" dirty="0"/>
              </a:p>
              <a:p>
                <a:r>
                  <a:rPr lang="nl-BE" dirty="0"/>
                  <a:t>Het is deze definitie (via varianten ervan: door </a:t>
                </a:r>
                <a:r>
                  <a:rPr lang="nl-BE" dirty="0" err="1"/>
                  <a:t>Bourbaki</a:t>
                </a:r>
                <a:r>
                  <a:rPr lang="nl-BE" dirty="0"/>
                  <a:t> (1939), door </a:t>
                </a:r>
                <a:r>
                  <a:rPr lang="nl-BE" dirty="0" err="1"/>
                  <a:t>MacLane</a:t>
                </a:r>
                <a:r>
                  <a:rPr lang="nl-BE" dirty="0"/>
                  <a:t> en </a:t>
                </a:r>
                <a:r>
                  <a:rPr lang="nl-BE" dirty="0" err="1"/>
                  <a:t>Birkhoff</a:t>
                </a:r>
                <a:r>
                  <a:rPr lang="nl-BE" dirty="0"/>
                  <a:t> (1967), …) die gaandeweg haar weg vindt naar de mainstream-wiskunde na WO II</a:t>
                </a:r>
              </a:p>
              <a:p>
                <a:r>
                  <a:rPr lang="nl-BE" dirty="0"/>
                  <a:t>een grondslagenkwestie</a:t>
                </a:r>
              </a:p>
              <a:p>
                <a:pPr lvl="1"/>
                <a:r>
                  <a:rPr lang="nl-BE" dirty="0"/>
                  <a:t>eigenlijk moet dit gebeuren in het kader van de axiomatische verzamelingenleer van Zermelo en </a:t>
                </a:r>
                <a:r>
                  <a:rPr lang="nl-BE" dirty="0" err="1"/>
                  <a:t>Fraenkel</a:t>
                </a:r>
                <a:r>
                  <a:rPr lang="nl-BE" dirty="0"/>
                  <a:t> </a:t>
                </a:r>
              </a:p>
              <a:p>
                <a:pPr lvl="1"/>
                <a:r>
                  <a:rPr lang="nl-BE" dirty="0"/>
                  <a:t>want ‘</a:t>
                </a:r>
                <a:r>
                  <a:rPr lang="nl-BE" dirty="0" err="1"/>
                  <a:t>it</a:t>
                </a:r>
                <a:r>
                  <a:rPr lang="nl-BE" dirty="0"/>
                  <a:t> is irrelevant in </a:t>
                </a:r>
                <a:r>
                  <a:rPr lang="nl-BE" dirty="0" err="1"/>
                  <a:t>what</a:t>
                </a:r>
                <a:r>
                  <a:rPr lang="nl-BE" dirty="0"/>
                  <a:t> way </a:t>
                </a:r>
                <a:r>
                  <a:rPr lang="nl-BE" dirty="0" err="1"/>
                  <a:t>this</a:t>
                </a:r>
                <a:r>
                  <a:rPr lang="nl-BE" dirty="0"/>
                  <a:t> </a:t>
                </a:r>
                <a:r>
                  <a:rPr lang="nl-BE" dirty="0" err="1"/>
                  <a:t>correspondence</a:t>
                </a:r>
                <a:r>
                  <a:rPr lang="nl-BE" dirty="0"/>
                  <a:t> is </a:t>
                </a:r>
                <a:r>
                  <a:rPr lang="nl-BE" dirty="0" err="1"/>
                  <a:t>established</a:t>
                </a:r>
                <a:r>
                  <a:rPr lang="nl-BE" dirty="0"/>
                  <a:t>’ (zie definitie van Dirichlet) roept problemen op die hun beslag krijgen met het </a:t>
                </a:r>
                <a:r>
                  <a:rPr lang="nl-BE" dirty="0" err="1"/>
                  <a:t>keuze-axioma</a:t>
                </a:r>
                <a:endParaRPr lang="nl-BE" dirty="0"/>
              </a:p>
              <a:p>
                <a:endParaRPr lang="nl-BE" dirty="0"/>
              </a:p>
            </p:txBody>
          </p:sp>
        </mc:Choice>
        <mc:Fallback xmlns="">
          <p:sp>
            <p:nvSpPr>
              <p:cNvPr id="3" name="Content Placeholder 2">
                <a:extLst>
                  <a:ext uri="{FF2B5EF4-FFF2-40B4-BE49-F238E27FC236}">
                    <a16:creationId xmlns:a16="http://schemas.microsoft.com/office/drawing/2014/main" id="{EC7339DA-9484-7FED-10E5-61FE0B8B0A90}"/>
                  </a:ext>
                </a:extLst>
              </p:cNvPr>
              <p:cNvSpPr>
                <a:spLocks noGrp="1" noRot="1" noChangeAspect="1" noMove="1" noResize="1" noEditPoints="1" noAdjustHandles="1" noChangeArrowheads="1" noChangeShapeType="1" noTextEdit="1"/>
              </p:cNvSpPr>
              <p:nvPr>
                <p:ph sz="quarter" idx="13"/>
              </p:nvPr>
            </p:nvSpPr>
            <p:spPr>
              <a:blipFill>
                <a:blip r:embed="rId2"/>
                <a:stretch>
                  <a:fillRect l="-754" t="-2125"/>
                </a:stretch>
              </a:blipFill>
            </p:spPr>
            <p:txBody>
              <a:bodyPr/>
              <a:lstStyle/>
              <a:p>
                <a:r>
                  <a:rPr lang="nl-BE">
                    <a:noFill/>
                  </a:rPr>
                  <a:t> </a:t>
                </a:r>
              </a:p>
            </p:txBody>
          </p:sp>
        </mc:Fallback>
      </mc:AlternateContent>
      <p:sp>
        <p:nvSpPr>
          <p:cNvPr id="4" name="Title 3">
            <a:extLst>
              <a:ext uri="{FF2B5EF4-FFF2-40B4-BE49-F238E27FC236}">
                <a16:creationId xmlns:a16="http://schemas.microsoft.com/office/drawing/2014/main" id="{4C5C2CAC-5F3F-F542-2182-464E8C2CF9F8}"/>
              </a:ext>
            </a:extLst>
          </p:cNvPr>
          <p:cNvSpPr>
            <a:spLocks noGrp="1"/>
          </p:cNvSpPr>
          <p:nvPr>
            <p:ph type="title"/>
          </p:nvPr>
        </p:nvSpPr>
        <p:spPr/>
        <p:txBody>
          <a:bodyPr>
            <a:normAutofit fontScale="90000"/>
          </a:bodyPr>
          <a:lstStyle/>
          <a:p>
            <a:r>
              <a:rPr lang="nl-BE" dirty="0"/>
              <a:t>Functiebegrip wordt losgekoppeld van getallenverzamelingen</a:t>
            </a:r>
          </a:p>
        </p:txBody>
      </p:sp>
    </p:spTree>
    <p:extLst>
      <p:ext uri="{BB962C8B-B14F-4D97-AF65-F5344CB8AC3E}">
        <p14:creationId xmlns:p14="http://schemas.microsoft.com/office/powerpoint/2010/main" val="172807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6450AA-5A45-333C-69F8-9F5BA3999C65}"/>
              </a:ext>
            </a:extLst>
          </p:cNvPr>
          <p:cNvSpPr>
            <a:spLocks noGrp="1"/>
          </p:cNvSpPr>
          <p:nvPr>
            <p:ph type="sldNum" sz="quarter" idx="12"/>
          </p:nvPr>
        </p:nvSpPr>
        <p:spPr/>
        <p:txBody>
          <a:bodyPr/>
          <a:lstStyle/>
          <a:p>
            <a:fld id="{0A297500-7527-634B-90F4-69D0994C32B4}" type="slidenum">
              <a:rPr lang="nl-NL" smtClean="0"/>
              <a:pPr/>
              <a:t>41</a:t>
            </a:fld>
            <a:endParaRPr lang="nl-N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C7339DA-9484-7FED-10E5-61FE0B8B0A90}"/>
                  </a:ext>
                </a:extLst>
              </p:cNvPr>
              <p:cNvSpPr>
                <a:spLocks noGrp="1"/>
              </p:cNvSpPr>
              <p:nvPr>
                <p:ph sz="quarter" idx="13"/>
              </p:nvPr>
            </p:nvSpPr>
            <p:spPr/>
            <p:txBody>
              <a:bodyPr>
                <a:normAutofit fontScale="92500" lnSpcReduction="20000"/>
              </a:bodyPr>
              <a:lstStyle/>
              <a:p>
                <a:r>
                  <a:rPr lang="nl-BE" dirty="0"/>
                  <a:t>eerst een praktisch gevolg voor de notatie: nu wordt het nodig om de verzamelingen erbij te zetten</a:t>
                </a:r>
              </a:p>
              <a:p>
                <a:r>
                  <a:rPr lang="nl-BE" dirty="0"/>
                  <a:t>de variabelen zijn verdwenen!</a:t>
                </a:r>
              </a:p>
              <a:p>
                <a:pPr lvl="1"/>
                <a:r>
                  <a:rPr lang="nl-BE" dirty="0"/>
                  <a:t>omdat ‘het continuum’ (de verzameling </a:t>
                </a:r>
                <a14:m>
                  <m:oMath xmlns:m="http://schemas.openxmlformats.org/officeDocument/2006/math">
                    <m:r>
                      <a:rPr lang="nl-BE" b="0" i="1" smtClean="0">
                        <a:latin typeface="Cambria Math" panose="02040503050406030204" pitchFamily="18" charset="0"/>
                      </a:rPr>
                      <m:t>ℝ</m:t>
                    </m:r>
                  </m:oMath>
                </a14:m>
                <a:r>
                  <a:rPr lang="nl-BE" dirty="0"/>
                  <a:t>) vervangen is door een willekeurige verzameling</a:t>
                </a:r>
              </a:p>
              <a:p>
                <a:pPr lvl="1"/>
                <a:r>
                  <a:rPr lang="nl-BE" dirty="0"/>
                  <a:t>‘veranderlijke getallen’ zijn vervangen door ‘(veranderlijke?) elementen van een verzameling’</a:t>
                </a:r>
              </a:p>
              <a:p>
                <a:r>
                  <a:rPr lang="nl-BE" dirty="0"/>
                  <a:t>de functie wordt nu ondubbelzinnig een apart object</a:t>
                </a:r>
              </a:p>
              <a:p>
                <a:pPr lvl="1"/>
                <a:r>
                  <a:rPr lang="nl-BE" dirty="0"/>
                  <a:t>een functie valt niet langer samen met de afhankelijke veranderlijke</a:t>
                </a:r>
              </a:p>
              <a:p>
                <a:pPr lvl="1"/>
                <a:r>
                  <a:rPr lang="nl-BE" dirty="0"/>
                  <a:t>maar heeft een eigen identiteit: de verzameling van de koppels</a:t>
                </a:r>
              </a:p>
              <a:p>
                <a:pPr lvl="1"/>
                <a:r>
                  <a:rPr lang="nl-BE" dirty="0"/>
                  <a:t>… en een eigen symbool: </a:t>
                </a:r>
                <a14:m>
                  <m:oMath xmlns:m="http://schemas.openxmlformats.org/officeDocument/2006/math">
                    <m:r>
                      <a:rPr lang="nl-BE" b="0" i="1" smtClean="0">
                        <a:latin typeface="Cambria Math" panose="02040503050406030204" pitchFamily="18" charset="0"/>
                      </a:rPr>
                      <m:t>𝑓</m:t>
                    </m:r>
                  </m:oMath>
                </a14:m>
                <a:r>
                  <a:rPr lang="nl-BE" dirty="0"/>
                  <a:t> (zonder ‘van </a:t>
                </a:r>
                <a14:m>
                  <m:oMath xmlns:m="http://schemas.openxmlformats.org/officeDocument/2006/math">
                    <m:r>
                      <a:rPr lang="nl-BE" b="0" i="1" smtClean="0">
                        <a:latin typeface="Cambria Math" panose="02040503050406030204" pitchFamily="18" charset="0"/>
                      </a:rPr>
                      <m:t>𝑥</m:t>
                    </m:r>
                  </m:oMath>
                </a14:m>
                <a:r>
                  <a:rPr lang="nl-BE" dirty="0"/>
                  <a:t>’)</a:t>
                </a:r>
              </a:p>
            </p:txBody>
          </p:sp>
        </mc:Choice>
        <mc:Fallback xmlns="">
          <p:sp>
            <p:nvSpPr>
              <p:cNvPr id="3" name="Content Placeholder 2">
                <a:extLst>
                  <a:ext uri="{FF2B5EF4-FFF2-40B4-BE49-F238E27FC236}">
                    <a16:creationId xmlns:a16="http://schemas.microsoft.com/office/drawing/2014/main" id="{EC7339DA-9484-7FED-10E5-61FE0B8B0A90}"/>
                  </a:ext>
                </a:extLst>
              </p:cNvPr>
              <p:cNvSpPr>
                <a:spLocks noGrp="1" noRot="1" noChangeAspect="1" noMove="1" noResize="1" noEditPoints="1" noAdjustHandles="1" noChangeArrowheads="1" noChangeShapeType="1" noTextEdit="1"/>
              </p:cNvSpPr>
              <p:nvPr>
                <p:ph sz="quarter" idx="13"/>
              </p:nvPr>
            </p:nvSpPr>
            <p:spPr>
              <a:blipFill>
                <a:blip r:embed="rId2"/>
                <a:stretch>
                  <a:fillRect l="-1029" t="-2750" r="-549"/>
                </a:stretch>
              </a:blipFill>
            </p:spPr>
            <p:txBody>
              <a:bodyPr/>
              <a:lstStyle/>
              <a:p>
                <a:r>
                  <a:rPr lang="nl-BE">
                    <a:noFill/>
                  </a:rPr>
                  <a:t> </a:t>
                </a:r>
              </a:p>
            </p:txBody>
          </p:sp>
        </mc:Fallback>
      </mc:AlternateContent>
      <p:sp>
        <p:nvSpPr>
          <p:cNvPr id="4" name="Title 3">
            <a:extLst>
              <a:ext uri="{FF2B5EF4-FFF2-40B4-BE49-F238E27FC236}">
                <a16:creationId xmlns:a16="http://schemas.microsoft.com/office/drawing/2014/main" id="{4C5C2CAC-5F3F-F542-2182-464E8C2CF9F8}"/>
              </a:ext>
            </a:extLst>
          </p:cNvPr>
          <p:cNvSpPr>
            <a:spLocks noGrp="1"/>
          </p:cNvSpPr>
          <p:nvPr>
            <p:ph type="title"/>
          </p:nvPr>
        </p:nvSpPr>
        <p:spPr/>
        <p:txBody>
          <a:bodyPr/>
          <a:lstStyle/>
          <a:p>
            <a:r>
              <a:rPr lang="nl-BE" dirty="0"/>
              <a:t>Met een didactische bril…</a:t>
            </a:r>
          </a:p>
        </p:txBody>
      </p:sp>
    </p:spTree>
    <p:extLst>
      <p:ext uri="{BB962C8B-B14F-4D97-AF65-F5344CB8AC3E}">
        <p14:creationId xmlns:p14="http://schemas.microsoft.com/office/powerpoint/2010/main" val="62735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6450AA-5A45-333C-69F8-9F5BA3999C65}"/>
              </a:ext>
            </a:extLst>
          </p:cNvPr>
          <p:cNvSpPr>
            <a:spLocks noGrp="1"/>
          </p:cNvSpPr>
          <p:nvPr>
            <p:ph type="sldNum" sz="quarter" idx="12"/>
          </p:nvPr>
        </p:nvSpPr>
        <p:spPr/>
        <p:txBody>
          <a:bodyPr/>
          <a:lstStyle/>
          <a:p>
            <a:fld id="{0A297500-7527-634B-90F4-69D0994C32B4}" type="slidenum">
              <a:rPr lang="nl-NL" smtClean="0"/>
              <a:pPr/>
              <a:t>42</a:t>
            </a:fld>
            <a:endParaRPr lang="nl-NL" dirty="0"/>
          </a:p>
        </p:txBody>
      </p:sp>
      <p:sp>
        <p:nvSpPr>
          <p:cNvPr id="3" name="Content Placeholder 2">
            <a:extLst>
              <a:ext uri="{FF2B5EF4-FFF2-40B4-BE49-F238E27FC236}">
                <a16:creationId xmlns:a16="http://schemas.microsoft.com/office/drawing/2014/main" id="{EC7339DA-9484-7FED-10E5-61FE0B8B0A90}"/>
              </a:ext>
            </a:extLst>
          </p:cNvPr>
          <p:cNvSpPr>
            <a:spLocks noGrp="1"/>
          </p:cNvSpPr>
          <p:nvPr>
            <p:ph sz="quarter" idx="13"/>
          </p:nvPr>
        </p:nvSpPr>
        <p:spPr/>
        <p:txBody>
          <a:bodyPr>
            <a:normAutofit/>
          </a:bodyPr>
          <a:lstStyle/>
          <a:p>
            <a:r>
              <a:rPr lang="nl-BE" dirty="0"/>
              <a:t>veranderend beeld van wat een functie is</a:t>
            </a:r>
          </a:p>
          <a:p>
            <a:pPr lvl="1"/>
            <a:r>
              <a:rPr lang="nl-BE" dirty="0"/>
              <a:t>meer statisch (i.p.v. dynamisch)</a:t>
            </a:r>
          </a:p>
          <a:p>
            <a:pPr lvl="1"/>
            <a:r>
              <a:rPr lang="nl-BE" dirty="0"/>
              <a:t>meer discreet (i.p.v. continu)</a:t>
            </a:r>
          </a:p>
          <a:p>
            <a:pPr lvl="1"/>
            <a:r>
              <a:rPr lang="nl-BE" dirty="0"/>
              <a:t>‘covariatie-model’ verdwijnt uit beeld</a:t>
            </a:r>
          </a:p>
          <a:p>
            <a:pPr lvl="1"/>
            <a:r>
              <a:rPr lang="nl-BE" dirty="0"/>
              <a:t>‘correspondentiemodel’ wordt prominent</a:t>
            </a:r>
          </a:p>
          <a:p>
            <a:r>
              <a:rPr lang="nl-BE" dirty="0"/>
              <a:t>in termen van representaties: de verzameling van koppels is in feite een (eventueel oneindig grote) tabel</a:t>
            </a:r>
          </a:p>
        </p:txBody>
      </p:sp>
      <p:sp>
        <p:nvSpPr>
          <p:cNvPr id="4" name="Title 3">
            <a:extLst>
              <a:ext uri="{FF2B5EF4-FFF2-40B4-BE49-F238E27FC236}">
                <a16:creationId xmlns:a16="http://schemas.microsoft.com/office/drawing/2014/main" id="{4C5C2CAC-5F3F-F542-2182-464E8C2CF9F8}"/>
              </a:ext>
            </a:extLst>
          </p:cNvPr>
          <p:cNvSpPr>
            <a:spLocks noGrp="1"/>
          </p:cNvSpPr>
          <p:nvPr>
            <p:ph type="title"/>
          </p:nvPr>
        </p:nvSpPr>
        <p:spPr/>
        <p:txBody>
          <a:bodyPr/>
          <a:lstStyle/>
          <a:p>
            <a:r>
              <a:rPr lang="nl-BE" dirty="0"/>
              <a:t>Met een didactische bril…</a:t>
            </a:r>
          </a:p>
        </p:txBody>
      </p:sp>
    </p:spTree>
    <p:extLst>
      <p:ext uri="{BB962C8B-B14F-4D97-AF65-F5344CB8AC3E}">
        <p14:creationId xmlns:p14="http://schemas.microsoft.com/office/powerpoint/2010/main" val="127766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76AF42-B6AC-01C7-848D-92740AD6B6A0}"/>
              </a:ext>
            </a:extLst>
          </p:cNvPr>
          <p:cNvSpPr>
            <a:spLocks noGrp="1"/>
          </p:cNvSpPr>
          <p:nvPr>
            <p:ph type="sldNum" sz="quarter" idx="12"/>
          </p:nvPr>
        </p:nvSpPr>
        <p:spPr/>
        <p:txBody>
          <a:bodyPr/>
          <a:lstStyle/>
          <a:p>
            <a:fld id="{0A297500-7527-634B-90F4-69D0994C32B4}" type="slidenum">
              <a:rPr lang="nl-NL" smtClean="0"/>
              <a:pPr/>
              <a:t>43</a:t>
            </a:fld>
            <a:endParaRPr lang="nl-NL" dirty="0"/>
          </a:p>
        </p:txBody>
      </p:sp>
      <p:sp>
        <p:nvSpPr>
          <p:cNvPr id="3" name="Content Placeholder 2">
            <a:extLst>
              <a:ext uri="{FF2B5EF4-FFF2-40B4-BE49-F238E27FC236}">
                <a16:creationId xmlns:a16="http://schemas.microsoft.com/office/drawing/2014/main" id="{9347BDC8-C4B2-4C78-1415-75574098A49F}"/>
              </a:ext>
            </a:extLst>
          </p:cNvPr>
          <p:cNvSpPr>
            <a:spLocks noGrp="1"/>
          </p:cNvSpPr>
          <p:nvPr>
            <p:ph sz="quarter" idx="13"/>
          </p:nvPr>
        </p:nvSpPr>
        <p:spPr>
          <a:xfrm>
            <a:off x="126849" y="1289316"/>
            <a:ext cx="8885390" cy="1820840"/>
          </a:xfrm>
        </p:spPr>
        <p:txBody>
          <a:bodyPr>
            <a:normAutofit fontScale="85000" lnSpcReduction="20000"/>
          </a:bodyPr>
          <a:lstStyle/>
          <a:p>
            <a:pPr>
              <a:lnSpc>
                <a:spcPct val="120000"/>
              </a:lnSpc>
            </a:pPr>
            <a:r>
              <a:rPr lang="nl-BE" dirty="0"/>
              <a:t>Galileo heeft natuurlijk een belangrijke rol gespeeld in de wetenschappelijke revolutie die leidde tot de ontwikkeling van het functiebegrip</a:t>
            </a:r>
          </a:p>
          <a:p>
            <a:pPr>
              <a:lnSpc>
                <a:spcPct val="120000"/>
              </a:lnSpc>
            </a:pPr>
            <a:r>
              <a:rPr lang="nl-BE" dirty="0"/>
              <a:t>maar hij droeg ook bij aan de zuivere wiskunde</a:t>
            </a:r>
          </a:p>
        </p:txBody>
      </p:sp>
      <p:sp>
        <p:nvSpPr>
          <p:cNvPr id="4" name="Title 3">
            <a:extLst>
              <a:ext uri="{FF2B5EF4-FFF2-40B4-BE49-F238E27FC236}">
                <a16:creationId xmlns:a16="http://schemas.microsoft.com/office/drawing/2014/main" id="{4373F4C8-EE10-255E-94B7-34524A58F81D}"/>
              </a:ext>
            </a:extLst>
          </p:cNvPr>
          <p:cNvSpPr>
            <a:spLocks noGrp="1"/>
          </p:cNvSpPr>
          <p:nvPr>
            <p:ph type="title"/>
          </p:nvPr>
        </p:nvSpPr>
        <p:spPr/>
        <p:txBody>
          <a:bodyPr/>
          <a:lstStyle/>
          <a:p>
            <a:r>
              <a:rPr lang="nl-BE" dirty="0"/>
              <a:t>Een onverwachte voorloper</a:t>
            </a:r>
          </a:p>
        </p:txBody>
      </p:sp>
      <p:pic>
        <p:nvPicPr>
          <p:cNvPr id="6" name="Picture 5">
            <a:extLst>
              <a:ext uri="{FF2B5EF4-FFF2-40B4-BE49-F238E27FC236}">
                <a16:creationId xmlns:a16="http://schemas.microsoft.com/office/drawing/2014/main" id="{C0EACAC8-D91D-0AB7-1921-48EF8B25F94A}"/>
              </a:ext>
            </a:extLst>
          </p:cNvPr>
          <p:cNvPicPr>
            <a:picLocks noChangeAspect="1"/>
          </p:cNvPicPr>
          <p:nvPr/>
        </p:nvPicPr>
        <p:blipFill>
          <a:blip r:embed="rId2"/>
          <a:stretch>
            <a:fillRect/>
          </a:stretch>
        </p:blipFill>
        <p:spPr>
          <a:xfrm>
            <a:off x="6126256" y="2949675"/>
            <a:ext cx="3017743" cy="3077500"/>
          </a:xfrm>
          <a:prstGeom prst="rect">
            <a:avLst/>
          </a:prstGeom>
        </p:spPr>
      </p:pic>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6F7DF870-0FC9-B777-4159-43F34A0CE55E}"/>
                  </a:ext>
                </a:extLst>
              </p:cNvPr>
              <p:cNvSpPr txBox="1">
                <a:spLocks/>
              </p:cNvSpPr>
              <p:nvPr/>
            </p:nvSpPr>
            <p:spPr>
              <a:xfrm>
                <a:off x="126849" y="3097163"/>
                <a:ext cx="5929822" cy="3007846"/>
              </a:xfrm>
              <a:prstGeom prst="rect">
                <a:avLst/>
              </a:prstGeom>
            </p:spPr>
            <p:txBody>
              <a:bodyPr vert="horz" lIns="91440" tIns="45720" rIns="91440" bIns="45720" rtlCol="0">
                <a:normAutofit fontScale="85000" lnSpcReduction="20000"/>
              </a:bodyPr>
              <a:lstStyle>
                <a:lvl1pPr marL="288000" indent="-288000" algn="l" defTabSz="2880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576000" indent="-288000" algn="l" defTabSz="2880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2pPr>
                <a:lvl3pPr marL="864000" indent="-288000" algn="l" defTabSz="288000" rtl="0" eaLnBrk="1" latinLnBrk="0" hangingPunct="1">
                  <a:lnSpc>
                    <a:spcPct val="100000"/>
                  </a:lnSpc>
                  <a:spcBef>
                    <a:spcPts val="400"/>
                  </a:spcBef>
                  <a:spcAft>
                    <a:spcPts val="400"/>
                  </a:spcAft>
                  <a:buFont typeface="Arial" panose="020B0604020202020204" pitchFamily="34" charset="0"/>
                  <a:buChar char="•"/>
                  <a:defRPr sz="2200" kern="1200">
                    <a:solidFill>
                      <a:schemeClr val="tx1"/>
                    </a:solidFill>
                    <a:latin typeface="+mn-lt"/>
                    <a:ea typeface="+mn-ea"/>
                    <a:cs typeface="+mn-cs"/>
                  </a:defRPr>
                </a:lvl3pPr>
                <a:lvl4pPr marL="1152000" indent="-288000" algn="l" defTabSz="2880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4pPr>
                <a:lvl5pPr marL="1440000" indent="-288000" algn="l" defTabSz="288000" rtl="0" eaLnBrk="1" latinLnBrk="0" hangingPunct="1">
                  <a:lnSpc>
                    <a:spcPct val="100000"/>
                  </a:lnSpc>
                  <a:spcBef>
                    <a:spcPts val="100"/>
                  </a:spcBef>
                  <a:spcAft>
                    <a:spcPts val="1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nl-BE" dirty="0"/>
                  <a:t>1638, twee concentrische cirkels</a:t>
                </a:r>
              </a:p>
              <a:p>
                <a:pPr lvl="1">
                  <a:lnSpc>
                    <a:spcPct val="120000"/>
                  </a:lnSpc>
                </a:pPr>
                <a:r>
                  <a:rPr lang="nl-BE" dirty="0"/>
                  <a:t>1-op-1-correspondentie tussen de punten van cirkel </a:t>
                </a:r>
                <a14:m>
                  <m:oMath xmlns:m="http://schemas.openxmlformats.org/officeDocument/2006/math">
                    <m:sSub>
                      <m:sSubPr>
                        <m:ctrlPr>
                          <a:rPr lang="nl-BE" i="1" smtClean="0">
                            <a:latin typeface="Cambria Math" panose="02040503050406030204" pitchFamily="18" charset="0"/>
                          </a:rPr>
                        </m:ctrlPr>
                      </m:sSubPr>
                      <m:e>
                        <m:r>
                          <a:rPr lang="nl-BE" i="1" smtClean="0">
                            <a:latin typeface="Cambria Math" panose="02040503050406030204" pitchFamily="18" charset="0"/>
                          </a:rPr>
                          <m:t>𝑐</m:t>
                        </m:r>
                      </m:e>
                      <m:sub>
                        <m:r>
                          <a:rPr lang="nl-BE" i="1" smtClean="0">
                            <a:latin typeface="Cambria Math" panose="02040503050406030204" pitchFamily="18" charset="0"/>
                          </a:rPr>
                          <m:t>1</m:t>
                        </m:r>
                      </m:sub>
                    </m:sSub>
                  </m:oMath>
                </a14:m>
                <a:r>
                  <a:rPr lang="nl-BE" dirty="0"/>
                  <a:t> en cirkel </a:t>
                </a:r>
                <a14:m>
                  <m:oMath xmlns:m="http://schemas.openxmlformats.org/officeDocument/2006/math">
                    <m:sSub>
                      <m:sSubPr>
                        <m:ctrlPr>
                          <a:rPr lang="nl-BE" i="1" smtClean="0">
                            <a:latin typeface="Cambria Math" panose="02040503050406030204" pitchFamily="18" charset="0"/>
                          </a:rPr>
                        </m:ctrlPr>
                      </m:sSubPr>
                      <m:e>
                        <m:r>
                          <a:rPr lang="nl-BE" i="1" smtClean="0">
                            <a:latin typeface="Cambria Math" panose="02040503050406030204" pitchFamily="18" charset="0"/>
                          </a:rPr>
                          <m:t>𝑐</m:t>
                        </m:r>
                      </m:e>
                      <m:sub>
                        <m:r>
                          <a:rPr lang="nl-BE" i="1" smtClean="0">
                            <a:latin typeface="Cambria Math" panose="02040503050406030204" pitchFamily="18" charset="0"/>
                          </a:rPr>
                          <m:t>2</m:t>
                        </m:r>
                      </m:sub>
                    </m:sSub>
                  </m:oMath>
                </a14:m>
                <a:endParaRPr lang="nl-BE" dirty="0"/>
              </a:p>
              <a:p>
                <a:pPr lvl="1">
                  <a:lnSpc>
                    <a:spcPct val="120000"/>
                  </a:lnSpc>
                </a:pPr>
                <a:r>
                  <a:rPr lang="nl-BE" dirty="0"/>
                  <a:t>beide cirkels hebben evenveel punten!</a:t>
                </a:r>
              </a:p>
              <a:p>
                <a:pPr lvl="1">
                  <a:lnSpc>
                    <a:spcPct val="120000"/>
                  </a:lnSpc>
                </a:pPr>
                <a:r>
                  <a:rPr lang="nl-BE" dirty="0"/>
                  <a:t>ook al hebben ze niet dezelfde omtrek</a:t>
                </a:r>
              </a:p>
              <a:p>
                <a:pPr>
                  <a:lnSpc>
                    <a:spcPct val="120000"/>
                  </a:lnSpc>
                </a:pPr>
                <a:r>
                  <a:rPr lang="nl-BE" dirty="0"/>
                  <a:t>en ook: bijectie natuurlijke getallen tussen getallen en hun kwadraten</a:t>
                </a:r>
              </a:p>
            </p:txBody>
          </p:sp>
        </mc:Choice>
        <mc:Fallback xmlns="">
          <p:sp>
            <p:nvSpPr>
              <p:cNvPr id="7" name="Content Placeholder 2">
                <a:extLst>
                  <a:ext uri="{FF2B5EF4-FFF2-40B4-BE49-F238E27FC236}">
                    <a16:creationId xmlns:a16="http://schemas.microsoft.com/office/drawing/2014/main" id="{6F7DF870-0FC9-B777-4159-43F34A0CE55E}"/>
                  </a:ext>
                </a:extLst>
              </p:cNvPr>
              <p:cNvSpPr txBox="1">
                <a:spLocks noRot="1" noChangeAspect="1" noMove="1" noResize="1" noEditPoints="1" noAdjustHandles="1" noChangeArrowheads="1" noChangeShapeType="1" noTextEdit="1"/>
              </p:cNvSpPr>
              <p:nvPr/>
            </p:nvSpPr>
            <p:spPr>
              <a:xfrm>
                <a:off x="126849" y="3097163"/>
                <a:ext cx="5929822" cy="3007846"/>
              </a:xfrm>
              <a:prstGeom prst="rect">
                <a:avLst/>
              </a:prstGeom>
              <a:blipFill>
                <a:blip r:embed="rId3"/>
                <a:stretch>
                  <a:fillRect l="-1439" t="-1420" r="-617" b="-2637"/>
                </a:stretch>
              </a:blipFill>
            </p:spPr>
            <p:txBody>
              <a:bodyPr/>
              <a:lstStyle/>
              <a:p>
                <a:r>
                  <a:rPr lang="nl-BE">
                    <a:noFill/>
                  </a:rPr>
                  <a:t> </a:t>
                </a:r>
              </a:p>
            </p:txBody>
          </p:sp>
        </mc:Fallback>
      </mc:AlternateContent>
    </p:spTree>
    <p:extLst>
      <p:ext uri="{BB962C8B-B14F-4D97-AF65-F5344CB8AC3E}">
        <p14:creationId xmlns:p14="http://schemas.microsoft.com/office/powerpoint/2010/main" val="308860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E52D43-C14C-41A0-908C-18AB5FEA17E2}"/>
              </a:ext>
            </a:extLst>
          </p:cNvPr>
          <p:cNvSpPr>
            <a:spLocks noGrp="1"/>
          </p:cNvSpPr>
          <p:nvPr>
            <p:ph type="sldNum" sz="quarter" idx="12"/>
          </p:nvPr>
        </p:nvSpPr>
        <p:spPr/>
        <p:txBody>
          <a:bodyPr/>
          <a:lstStyle/>
          <a:p>
            <a:fld id="{0A297500-7527-634B-90F4-69D0994C32B4}" type="slidenum">
              <a:rPr lang="nl-NL" smtClean="0"/>
              <a:pPr/>
              <a:t>44</a:t>
            </a:fld>
            <a:endParaRPr lang="nl-N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AB08E2D-4EA0-49C6-9EEF-0B7EDCA528F5}"/>
                  </a:ext>
                </a:extLst>
              </p:cNvPr>
              <p:cNvSpPr>
                <a:spLocks noGrp="1"/>
              </p:cNvSpPr>
              <p:nvPr>
                <p:ph sz="quarter" idx="13"/>
              </p:nvPr>
            </p:nvSpPr>
            <p:spPr>
              <a:xfrm>
                <a:off x="129305" y="1173788"/>
                <a:ext cx="8885390" cy="5109028"/>
              </a:xfrm>
            </p:spPr>
            <p:txBody>
              <a:bodyPr>
                <a:normAutofit fontScale="77500" lnSpcReduction="20000"/>
              </a:bodyPr>
              <a:lstStyle/>
              <a:p>
                <a:pPr>
                  <a:lnSpc>
                    <a:spcPct val="120000"/>
                  </a:lnSpc>
                </a:pPr>
                <a:r>
                  <a:rPr lang="en-US" dirty="0"/>
                  <a:t>‘</a:t>
                </a:r>
                <a:r>
                  <a:rPr lang="en-US" dirty="0" err="1"/>
                  <a:t>veralgemeende</a:t>
                </a:r>
                <a:r>
                  <a:rPr lang="en-US" dirty="0"/>
                  <a:t> </a:t>
                </a:r>
                <a:r>
                  <a:rPr lang="en-US" dirty="0" err="1"/>
                  <a:t>functies</a:t>
                </a:r>
                <a:r>
                  <a:rPr lang="en-US" dirty="0"/>
                  <a:t>’ in </a:t>
                </a:r>
                <a:r>
                  <a:rPr lang="en-US" dirty="0" err="1"/>
                  <a:t>ingenieurswetenschappen</a:t>
                </a:r>
                <a:r>
                  <a:rPr lang="en-US" dirty="0"/>
                  <a:t> </a:t>
                </a:r>
                <a:r>
                  <a:rPr lang="en-US" dirty="0" err="1"/>
                  <a:t>en</a:t>
                </a:r>
                <a:r>
                  <a:rPr lang="en-US" dirty="0"/>
                  <a:t> </a:t>
                </a:r>
                <a:r>
                  <a:rPr lang="en-US" dirty="0" err="1"/>
                  <a:t>fysica</a:t>
                </a:r>
                <a:endParaRPr lang="en-US" dirty="0"/>
              </a:p>
              <a:p>
                <a:pPr lvl="1">
                  <a:lnSpc>
                    <a:spcPct val="120000"/>
                  </a:lnSpc>
                </a:pPr>
                <a:r>
                  <a:rPr lang="en-US" dirty="0" err="1"/>
                  <a:t>ontstaan</a:t>
                </a:r>
                <a:r>
                  <a:rPr lang="en-US" dirty="0"/>
                  <a:t> in </a:t>
                </a:r>
                <a:r>
                  <a:rPr lang="en-US" dirty="0" err="1"/>
                  <a:t>ingenieurswetenschappen</a:t>
                </a:r>
                <a:r>
                  <a:rPr lang="en-US" dirty="0"/>
                  <a:t> </a:t>
                </a:r>
                <a:r>
                  <a:rPr lang="en-US" dirty="0" err="1"/>
                  <a:t>en</a:t>
                </a:r>
                <a:r>
                  <a:rPr lang="en-US" dirty="0"/>
                  <a:t> </a:t>
                </a:r>
                <a:r>
                  <a:rPr lang="en-US" dirty="0" err="1"/>
                  <a:t>fysica</a:t>
                </a:r>
                <a:endParaRPr lang="en-US" dirty="0"/>
              </a:p>
              <a:p>
                <a:pPr lvl="2">
                  <a:lnSpc>
                    <a:spcPct val="120000"/>
                  </a:lnSpc>
                </a:pPr>
                <a:r>
                  <a:rPr lang="en-US" dirty="0"/>
                  <a:t>Oliver Heaviside </a:t>
                </a:r>
                <a:r>
                  <a:rPr lang="en-US" dirty="0" err="1"/>
                  <a:t>gebruikte</a:t>
                </a:r>
                <a:r>
                  <a:rPr lang="en-US" dirty="0"/>
                  <a:t> de Heaviside-</a:t>
                </a:r>
                <a:r>
                  <a:rPr lang="en-US" dirty="0" err="1"/>
                  <a:t>functie</a:t>
                </a:r>
                <a:r>
                  <a:rPr lang="en-US" dirty="0"/>
                  <a:t> (</a:t>
                </a:r>
                <a14:m>
                  <m:oMath xmlns:m="http://schemas.openxmlformats.org/officeDocument/2006/math">
                    <m:r>
                      <a:rPr lang="nl-BE" b="0" i="1" smtClean="0">
                        <a:latin typeface="Cambria Math" panose="02040503050406030204" pitchFamily="18" charset="0"/>
                      </a:rPr>
                      <m:t>𝑓</m:t>
                    </m:r>
                    <m:d>
                      <m:dPr>
                        <m:ctrlPr>
                          <a:rPr lang="nl-BE" b="0" i="1" smtClean="0">
                            <a:latin typeface="Cambria Math" panose="02040503050406030204" pitchFamily="18" charset="0"/>
                          </a:rPr>
                        </m:ctrlPr>
                      </m:dPr>
                      <m:e>
                        <m:r>
                          <a:rPr lang="nl-BE" b="0" i="1" smtClean="0">
                            <a:latin typeface="Cambria Math" panose="02040503050406030204" pitchFamily="18" charset="0"/>
                          </a:rPr>
                          <m:t>𝑥</m:t>
                        </m:r>
                      </m:e>
                    </m:d>
                    <m:r>
                      <a:rPr lang="nl-BE" b="0" i="1" smtClean="0">
                        <a:latin typeface="Cambria Math" panose="02040503050406030204" pitchFamily="18" charset="0"/>
                      </a:rPr>
                      <m:t>=0</m:t>
                    </m:r>
                  </m:oMath>
                </a14:m>
                <a:r>
                  <a:rPr lang="en-US" dirty="0"/>
                  <a:t> </a:t>
                </a:r>
                <a:r>
                  <a:rPr lang="en-US" dirty="0" err="1"/>
                  <a:t>als</a:t>
                </a:r>
                <a:r>
                  <a:rPr lang="en-US" dirty="0"/>
                  <a:t> </a:t>
                </a:r>
                <a14:m>
                  <m:oMath xmlns:m="http://schemas.openxmlformats.org/officeDocument/2006/math">
                    <m:r>
                      <a:rPr lang="nl-BE" b="0" i="1" smtClean="0">
                        <a:latin typeface="Cambria Math" panose="02040503050406030204" pitchFamily="18" charset="0"/>
                      </a:rPr>
                      <m:t>𝑥</m:t>
                    </m:r>
                    <m:r>
                      <a:rPr lang="nl-BE" b="0" i="1" smtClean="0">
                        <a:latin typeface="Cambria Math" panose="02040503050406030204" pitchFamily="18" charset="0"/>
                      </a:rPr>
                      <m:t>&lt;0</m:t>
                    </m:r>
                  </m:oMath>
                </a14:m>
                <a:r>
                  <a:rPr lang="en-US" dirty="0"/>
                  <a:t> </a:t>
                </a:r>
                <a:r>
                  <a:rPr lang="en-US" dirty="0" err="1"/>
                  <a:t>en</a:t>
                </a:r>
                <a:r>
                  <a:rPr lang="en-US" dirty="0"/>
                  <a:t> </a:t>
                </a:r>
                <a14:m>
                  <m:oMath xmlns:m="http://schemas.openxmlformats.org/officeDocument/2006/math">
                    <m:r>
                      <a:rPr lang="nl-BE" b="0" i="1" smtClean="0">
                        <a:latin typeface="Cambria Math" panose="02040503050406030204" pitchFamily="18" charset="0"/>
                      </a:rPr>
                      <m:t>𝑓</m:t>
                    </m:r>
                    <m:d>
                      <m:dPr>
                        <m:ctrlPr>
                          <a:rPr lang="nl-BE" b="0" i="1" smtClean="0">
                            <a:latin typeface="Cambria Math" panose="02040503050406030204" pitchFamily="18" charset="0"/>
                          </a:rPr>
                        </m:ctrlPr>
                      </m:dPr>
                      <m:e>
                        <m:r>
                          <a:rPr lang="nl-BE" b="0" i="1" smtClean="0">
                            <a:latin typeface="Cambria Math" panose="02040503050406030204" pitchFamily="18" charset="0"/>
                          </a:rPr>
                          <m:t>𝑥</m:t>
                        </m:r>
                      </m:e>
                    </m:d>
                    <m:r>
                      <a:rPr lang="nl-BE" b="0" i="1" smtClean="0">
                        <a:latin typeface="Cambria Math" panose="02040503050406030204" pitchFamily="18" charset="0"/>
                      </a:rPr>
                      <m:t>=1</m:t>
                    </m:r>
                  </m:oMath>
                </a14:m>
                <a:r>
                  <a:rPr lang="en-US" dirty="0"/>
                  <a:t> </a:t>
                </a:r>
                <a:r>
                  <a:rPr lang="en-US" dirty="0" err="1"/>
                  <a:t>voor</a:t>
                </a:r>
                <a:r>
                  <a:rPr lang="en-US" dirty="0"/>
                  <a:t> </a:t>
                </a:r>
                <a14:m>
                  <m:oMath xmlns:m="http://schemas.openxmlformats.org/officeDocument/2006/math">
                    <m:r>
                      <a:rPr lang="nl-BE" b="0" i="1" smtClean="0">
                        <a:latin typeface="Cambria Math" panose="02040503050406030204" pitchFamily="18" charset="0"/>
                      </a:rPr>
                      <m:t>𝑥</m:t>
                    </m:r>
                    <m:r>
                      <a:rPr lang="nl-BE" b="0" i="1" smtClean="0">
                        <a:latin typeface="Cambria Math" panose="02040503050406030204" pitchFamily="18" charset="0"/>
                      </a:rPr>
                      <m:t>≥0</m:t>
                    </m:r>
                  </m:oMath>
                </a14:m>
                <a:r>
                  <a:rPr lang="en-US" dirty="0"/>
                  <a:t>) </a:t>
                </a:r>
                <a:r>
                  <a:rPr lang="en-US" dirty="0" err="1"/>
                  <a:t>en</a:t>
                </a:r>
                <a:r>
                  <a:rPr lang="en-US" dirty="0"/>
                  <a:t> </a:t>
                </a:r>
                <a:r>
                  <a:rPr lang="en-US" dirty="0" err="1"/>
                  <a:t>haar</a:t>
                </a:r>
                <a:r>
                  <a:rPr lang="en-US" dirty="0"/>
                  <a:t> ‘</a:t>
                </a:r>
                <a:r>
                  <a:rPr lang="en-US" dirty="0" err="1"/>
                  <a:t>afgeleide</a:t>
                </a:r>
                <a:r>
                  <a:rPr lang="en-US" dirty="0"/>
                  <a:t>’</a:t>
                </a:r>
              </a:p>
              <a:p>
                <a:pPr lvl="2">
                  <a:lnSpc>
                    <a:spcPct val="120000"/>
                  </a:lnSpc>
                </a:pPr>
                <a:r>
                  <a:rPr lang="en-US" dirty="0"/>
                  <a:t>delta-</a:t>
                </a:r>
                <a:r>
                  <a:rPr lang="en-US" dirty="0" err="1"/>
                  <a:t>functie</a:t>
                </a:r>
                <a:r>
                  <a:rPr lang="en-US" dirty="0"/>
                  <a:t> (Paul Dirac): </a:t>
                </a:r>
                <a14:m>
                  <m:oMath xmlns:m="http://schemas.openxmlformats.org/officeDocument/2006/math">
                    <m:r>
                      <a:rPr lang="nl-BE" b="0" i="1" smtClean="0">
                        <a:latin typeface="Cambria Math" panose="02040503050406030204" pitchFamily="18" charset="0"/>
                      </a:rPr>
                      <m:t>𝛿</m:t>
                    </m:r>
                    <m:d>
                      <m:dPr>
                        <m:ctrlPr>
                          <a:rPr lang="nl-BE" b="0" i="1" smtClean="0">
                            <a:latin typeface="Cambria Math" panose="02040503050406030204" pitchFamily="18" charset="0"/>
                          </a:rPr>
                        </m:ctrlPr>
                      </m:dPr>
                      <m:e>
                        <m:r>
                          <a:rPr lang="nl-BE" b="0" i="1" smtClean="0">
                            <a:latin typeface="Cambria Math" panose="02040503050406030204" pitchFamily="18" charset="0"/>
                          </a:rPr>
                          <m:t>𝑥</m:t>
                        </m:r>
                      </m:e>
                    </m:d>
                    <m:r>
                      <a:rPr lang="nl-BE" b="0" i="1" smtClean="0">
                        <a:latin typeface="Cambria Math" panose="02040503050406030204" pitchFamily="18" charset="0"/>
                      </a:rPr>
                      <m:t>=0</m:t>
                    </m:r>
                  </m:oMath>
                </a14:m>
                <a:r>
                  <a:rPr lang="en-US" dirty="0"/>
                  <a:t> </a:t>
                </a:r>
                <a:r>
                  <a:rPr lang="en-US" dirty="0" err="1"/>
                  <a:t>voor</a:t>
                </a:r>
                <a:r>
                  <a:rPr lang="en-US" dirty="0"/>
                  <a:t> alle </a:t>
                </a:r>
                <a14:m>
                  <m:oMath xmlns:m="http://schemas.openxmlformats.org/officeDocument/2006/math">
                    <m:r>
                      <a:rPr lang="nl-BE" b="0" i="1" smtClean="0">
                        <a:latin typeface="Cambria Math" panose="02040503050406030204" pitchFamily="18" charset="0"/>
                      </a:rPr>
                      <m:t>𝑥</m:t>
                    </m:r>
                    <m:r>
                      <a:rPr lang="nl-BE" b="0" i="1" smtClean="0">
                        <a:latin typeface="Cambria Math" panose="02040503050406030204" pitchFamily="18" charset="0"/>
                      </a:rPr>
                      <m:t>≠0</m:t>
                    </m:r>
                  </m:oMath>
                </a14:m>
                <a:r>
                  <a:rPr lang="en-US" dirty="0"/>
                  <a:t> </a:t>
                </a:r>
                <a:r>
                  <a:rPr lang="en-US" dirty="0" err="1"/>
                  <a:t>en</a:t>
                </a:r>
                <a:r>
                  <a:rPr lang="en-US" dirty="0"/>
                  <a:t> </a:t>
                </a:r>
                <a14:m>
                  <m:oMath xmlns:m="http://schemas.openxmlformats.org/officeDocument/2006/math">
                    <m:nary>
                      <m:naryPr>
                        <m:ctrlPr>
                          <a:rPr lang="en-US" i="1" smtClean="0">
                            <a:latin typeface="Cambria Math" panose="02040503050406030204" pitchFamily="18" charset="0"/>
                          </a:rPr>
                        </m:ctrlPr>
                      </m:naryPr>
                      <m:sub>
                        <m:r>
                          <m:rPr>
                            <m:brk m:alnAt="23"/>
                          </m:rPr>
                          <a:rPr lang="nl-BE" b="0" i="1" smtClean="0">
                            <a:latin typeface="Cambria Math" panose="02040503050406030204" pitchFamily="18" charset="0"/>
                          </a:rPr>
                          <m:t>−</m:t>
                        </m:r>
                        <m:r>
                          <a:rPr lang="nl-BE" b="0" i="1" smtClean="0">
                            <a:latin typeface="Cambria Math" panose="02040503050406030204" pitchFamily="18" charset="0"/>
                            <a:ea typeface="Cambria Math" panose="02040503050406030204" pitchFamily="18" charset="0"/>
                          </a:rPr>
                          <m:t>∞</m:t>
                        </m:r>
                      </m:sub>
                      <m:sup>
                        <m:r>
                          <a:rPr lang="en-US" i="1" smtClean="0">
                            <a:latin typeface="Cambria Math" panose="02040503050406030204" pitchFamily="18" charset="0"/>
                            <a:ea typeface="Cambria Math" panose="02040503050406030204" pitchFamily="18" charset="0"/>
                          </a:rPr>
                          <m:t>∞</m:t>
                        </m:r>
                      </m:sup>
                      <m:e>
                        <m:r>
                          <a:rPr lang="nl-BE" b="0" i="1" smtClean="0">
                            <a:latin typeface="Cambria Math" panose="02040503050406030204" pitchFamily="18" charset="0"/>
                          </a:rPr>
                          <m:t>𝛿</m:t>
                        </m:r>
                        <m:r>
                          <a:rPr lang="nl-BE" b="0" i="1" smtClean="0">
                            <a:latin typeface="Cambria Math" panose="02040503050406030204" pitchFamily="18" charset="0"/>
                          </a:rPr>
                          <m:t>(</m:t>
                        </m:r>
                        <m:r>
                          <a:rPr lang="nl-BE" b="0" i="1" smtClean="0">
                            <a:latin typeface="Cambria Math" panose="02040503050406030204" pitchFamily="18" charset="0"/>
                          </a:rPr>
                          <m:t>𝑥</m:t>
                        </m:r>
                        <m:r>
                          <a:rPr lang="nl-BE" b="0" i="1" smtClean="0">
                            <a:latin typeface="Cambria Math" panose="02040503050406030204" pitchFamily="18" charset="0"/>
                          </a:rPr>
                          <m:t>)</m:t>
                        </m:r>
                      </m:e>
                    </m:nary>
                    <m:r>
                      <a:rPr lang="nl-BE" b="0" i="1" smtClean="0">
                        <a:latin typeface="Cambria Math" panose="02040503050406030204" pitchFamily="18" charset="0"/>
                      </a:rPr>
                      <m:t> </m:t>
                    </m:r>
                    <m:r>
                      <a:rPr lang="nl-BE" b="0" i="1" smtClean="0">
                        <a:latin typeface="Cambria Math" panose="02040503050406030204" pitchFamily="18" charset="0"/>
                      </a:rPr>
                      <m:t>𝑑𝑥</m:t>
                    </m:r>
                    <m:r>
                      <a:rPr lang="nl-BE" b="0" i="1" smtClean="0">
                        <a:latin typeface="Cambria Math" panose="02040503050406030204" pitchFamily="18" charset="0"/>
                      </a:rPr>
                      <m:t>=1</m:t>
                    </m:r>
                  </m:oMath>
                </a14:m>
                <a:endParaRPr lang="en-US" dirty="0"/>
              </a:p>
              <a:p>
                <a:pPr lvl="1">
                  <a:lnSpc>
                    <a:spcPct val="120000"/>
                  </a:lnSpc>
                </a:pPr>
                <a:r>
                  <a:rPr lang="en-US" dirty="0"/>
                  <a:t>Laurent Schwarz, 1945</a:t>
                </a:r>
              </a:p>
              <a:p>
                <a:pPr lvl="2">
                  <a:lnSpc>
                    <a:spcPct val="120000"/>
                  </a:lnSpc>
                </a:pPr>
                <a:r>
                  <a:rPr lang="en-US" dirty="0"/>
                  <a:t>‘</a:t>
                </a:r>
                <a:r>
                  <a:rPr lang="en-US" dirty="0" err="1"/>
                  <a:t>veralgemeende</a:t>
                </a:r>
                <a:r>
                  <a:rPr lang="en-US" dirty="0"/>
                  <a:t> </a:t>
                </a:r>
                <a:r>
                  <a:rPr lang="en-US" dirty="0" err="1"/>
                  <a:t>functies</a:t>
                </a:r>
                <a:r>
                  <a:rPr lang="en-US" dirty="0"/>
                  <a:t>’ </a:t>
                </a:r>
                <a:r>
                  <a:rPr lang="en-US" dirty="0" err="1"/>
                  <a:t>zijn</a:t>
                </a:r>
                <a:r>
                  <a:rPr lang="en-US" dirty="0"/>
                  <a:t> ‘</a:t>
                </a:r>
                <a:r>
                  <a:rPr lang="en-US" dirty="0" err="1"/>
                  <a:t>distributies</a:t>
                </a:r>
                <a:r>
                  <a:rPr lang="en-US" dirty="0"/>
                  <a:t>’, </a:t>
                </a:r>
                <a:r>
                  <a:rPr lang="en-US" dirty="0" err="1"/>
                  <a:t>d.w.z</a:t>
                </a:r>
                <a:r>
                  <a:rPr lang="en-US" dirty="0"/>
                  <a:t>. (</a:t>
                </a:r>
                <a:r>
                  <a:rPr lang="en-US" dirty="0" err="1"/>
                  <a:t>speciale</a:t>
                </a:r>
                <a:r>
                  <a:rPr lang="en-US" dirty="0"/>
                  <a:t>) </a:t>
                </a:r>
                <a:r>
                  <a:rPr lang="en-US" dirty="0" err="1"/>
                  <a:t>afbeeldingen</a:t>
                </a:r>
                <a:r>
                  <a:rPr lang="en-US" dirty="0"/>
                  <a:t> die (</a:t>
                </a:r>
                <a:r>
                  <a:rPr lang="en-US" dirty="0" err="1"/>
                  <a:t>specifieke</a:t>
                </a:r>
                <a:r>
                  <a:rPr lang="en-US" dirty="0"/>
                  <a:t>) </a:t>
                </a:r>
                <a:r>
                  <a:rPr lang="en-US" dirty="0" err="1"/>
                  <a:t>functies</a:t>
                </a:r>
                <a:r>
                  <a:rPr lang="en-US" dirty="0"/>
                  <a:t> </a:t>
                </a:r>
                <a:r>
                  <a:rPr lang="en-US" dirty="0" err="1"/>
                  <a:t>afbeelden</a:t>
                </a:r>
                <a:r>
                  <a:rPr lang="en-US" dirty="0"/>
                  <a:t> op </a:t>
                </a:r>
                <a:r>
                  <a:rPr lang="en-US" dirty="0" err="1"/>
                  <a:t>getallen</a:t>
                </a:r>
                <a:endParaRPr lang="en-US" dirty="0"/>
              </a:p>
              <a:p>
                <a:pPr lvl="2">
                  <a:lnSpc>
                    <a:spcPct val="120000"/>
                  </a:lnSpc>
                </a:pPr>
                <a:r>
                  <a:rPr lang="en-US" dirty="0" err="1"/>
                  <a:t>kadert</a:t>
                </a:r>
                <a:r>
                  <a:rPr lang="en-US" dirty="0"/>
                  <a:t> </a:t>
                </a:r>
                <a:r>
                  <a:rPr lang="en-US" dirty="0" err="1"/>
                  <a:t>binnen</a:t>
                </a:r>
                <a:r>
                  <a:rPr lang="en-US" dirty="0"/>
                  <a:t> de </a:t>
                </a:r>
                <a:r>
                  <a:rPr lang="en-US" dirty="0" err="1"/>
                  <a:t>maattheorie</a:t>
                </a:r>
                <a:r>
                  <a:rPr lang="en-US" dirty="0"/>
                  <a:t> </a:t>
                </a:r>
                <a:r>
                  <a:rPr lang="en-US" dirty="0" err="1"/>
                  <a:t>en</a:t>
                </a:r>
                <a:r>
                  <a:rPr lang="en-US" dirty="0"/>
                  <a:t> de </a:t>
                </a:r>
                <a:r>
                  <a:rPr lang="en-US" dirty="0" err="1"/>
                  <a:t>functionaalanalyse</a:t>
                </a:r>
                <a:endParaRPr lang="en-US" dirty="0"/>
              </a:p>
              <a:p>
                <a:pPr lvl="2">
                  <a:lnSpc>
                    <a:spcPct val="120000"/>
                  </a:lnSpc>
                </a:pPr>
                <a:r>
                  <a:rPr lang="en-US" dirty="0" err="1"/>
                  <a:t>oplossing</a:t>
                </a:r>
                <a:r>
                  <a:rPr lang="en-US" dirty="0"/>
                  <a:t> </a:t>
                </a:r>
                <a:r>
                  <a:rPr lang="en-US" dirty="0" err="1"/>
                  <a:t>voor</a:t>
                </a:r>
                <a:r>
                  <a:rPr lang="en-US" dirty="0"/>
                  <a:t> de </a:t>
                </a:r>
                <a:r>
                  <a:rPr lang="en-US" dirty="0" err="1"/>
                  <a:t>kwestie</a:t>
                </a:r>
                <a:r>
                  <a:rPr lang="en-US" dirty="0"/>
                  <a:t> die </a:t>
                </a:r>
                <a:r>
                  <a:rPr lang="en-US" dirty="0" err="1"/>
                  <a:t>aan</a:t>
                </a:r>
                <a:r>
                  <a:rPr lang="en-US" dirty="0"/>
                  <a:t> de basis lag van de controverse over de </a:t>
                </a:r>
                <a:r>
                  <a:rPr lang="en-US" dirty="0" err="1"/>
                  <a:t>trillende</a:t>
                </a:r>
                <a:r>
                  <a:rPr lang="en-US" dirty="0"/>
                  <a:t> </a:t>
                </a:r>
                <a:r>
                  <a:rPr lang="en-US" dirty="0" err="1"/>
                  <a:t>snaar</a:t>
                </a:r>
                <a:r>
                  <a:rPr lang="en-US" dirty="0"/>
                  <a:t>: </a:t>
                </a:r>
                <a:r>
                  <a:rPr lang="en-US" dirty="0" err="1"/>
                  <a:t>distributies</a:t>
                </a:r>
                <a:r>
                  <a:rPr lang="en-US" dirty="0"/>
                  <a:t> </a:t>
                </a:r>
                <a:r>
                  <a:rPr lang="en-US" dirty="0" err="1"/>
                  <a:t>beschrijven</a:t>
                </a:r>
                <a:r>
                  <a:rPr lang="en-US" dirty="0"/>
                  <a:t> </a:t>
                </a:r>
                <a:r>
                  <a:rPr lang="en-US" dirty="0" err="1"/>
                  <a:t>oplossingen</a:t>
                </a:r>
                <a:r>
                  <a:rPr lang="en-US" dirty="0"/>
                  <a:t> van </a:t>
                </a:r>
                <a:r>
                  <a:rPr lang="en-US" dirty="0" err="1"/>
                  <a:t>partiële</a:t>
                </a:r>
                <a:r>
                  <a:rPr lang="en-US" dirty="0"/>
                  <a:t> </a:t>
                </a:r>
                <a:r>
                  <a:rPr lang="en-US" dirty="0" err="1"/>
                  <a:t>differentiaalvergelijkingen</a:t>
                </a:r>
                <a:endParaRPr lang="en-US" dirty="0"/>
              </a:p>
              <a:p>
                <a:pPr>
                  <a:lnSpc>
                    <a:spcPct val="120000"/>
                  </a:lnSpc>
                </a:pPr>
                <a:r>
                  <a:rPr lang="en-US" dirty="0" err="1"/>
                  <a:t>categorietheorie</a:t>
                </a:r>
                <a:r>
                  <a:rPr lang="en-US" dirty="0"/>
                  <a:t>: ‘</a:t>
                </a:r>
                <a:r>
                  <a:rPr lang="en-US" dirty="0" err="1"/>
                  <a:t>functie</a:t>
                </a:r>
                <a:r>
                  <a:rPr lang="en-US" dirty="0"/>
                  <a:t>’ </a:t>
                </a:r>
                <a:r>
                  <a:rPr lang="en-US" dirty="0" err="1"/>
                  <a:t>wordt</a:t>
                </a:r>
                <a:r>
                  <a:rPr lang="en-US" dirty="0"/>
                  <a:t> </a:t>
                </a:r>
                <a:r>
                  <a:rPr lang="en-US" dirty="0" err="1"/>
                  <a:t>een</a:t>
                </a:r>
                <a:r>
                  <a:rPr lang="en-US" dirty="0"/>
                  <a:t> </a:t>
                </a:r>
                <a:r>
                  <a:rPr lang="en-US" dirty="0" err="1"/>
                  <a:t>ongedefineerd</a:t>
                </a:r>
                <a:r>
                  <a:rPr lang="en-US" dirty="0"/>
                  <a:t> begrip in </a:t>
                </a:r>
                <a:r>
                  <a:rPr lang="en-US" dirty="0" err="1"/>
                  <a:t>een</a:t>
                </a:r>
                <a:r>
                  <a:rPr lang="en-US" dirty="0"/>
                  <a:t> </a:t>
                </a:r>
                <a:r>
                  <a:rPr lang="en-US" dirty="0" err="1"/>
                  <a:t>abstractere</a:t>
                </a:r>
                <a:r>
                  <a:rPr lang="en-US" dirty="0"/>
                  <a:t> </a:t>
                </a:r>
                <a:r>
                  <a:rPr lang="en-US" dirty="0" err="1"/>
                  <a:t>theorie</a:t>
                </a:r>
                <a:endParaRPr lang="en-US" dirty="0"/>
              </a:p>
            </p:txBody>
          </p:sp>
        </mc:Choice>
        <mc:Fallback xmlns="">
          <p:sp>
            <p:nvSpPr>
              <p:cNvPr id="3" name="Content Placeholder 2">
                <a:extLst>
                  <a:ext uri="{FF2B5EF4-FFF2-40B4-BE49-F238E27FC236}">
                    <a16:creationId xmlns:a16="http://schemas.microsoft.com/office/drawing/2014/main" id="{5AB08E2D-4EA0-49C6-9EEF-0B7EDCA528F5}"/>
                  </a:ext>
                </a:extLst>
              </p:cNvPr>
              <p:cNvSpPr>
                <a:spLocks noGrp="1" noRot="1" noChangeAspect="1" noMove="1" noResize="1" noEditPoints="1" noAdjustHandles="1" noChangeArrowheads="1" noChangeShapeType="1" noTextEdit="1"/>
              </p:cNvSpPr>
              <p:nvPr>
                <p:ph sz="quarter" idx="13"/>
              </p:nvPr>
            </p:nvSpPr>
            <p:spPr>
              <a:xfrm>
                <a:off x="129305" y="1173788"/>
                <a:ext cx="8885390" cy="5109028"/>
              </a:xfrm>
              <a:blipFill>
                <a:blip r:embed="rId2"/>
                <a:stretch>
                  <a:fillRect l="-754" t="-716" b="-119"/>
                </a:stretch>
              </a:blipFill>
            </p:spPr>
            <p:txBody>
              <a:bodyPr/>
              <a:lstStyle/>
              <a:p>
                <a:r>
                  <a:rPr lang="nl-BE">
                    <a:noFill/>
                  </a:rPr>
                  <a:t> </a:t>
                </a:r>
              </a:p>
            </p:txBody>
          </p:sp>
        </mc:Fallback>
      </mc:AlternateContent>
      <p:sp>
        <p:nvSpPr>
          <p:cNvPr id="4" name="Title 3">
            <a:extLst>
              <a:ext uri="{FF2B5EF4-FFF2-40B4-BE49-F238E27FC236}">
                <a16:creationId xmlns:a16="http://schemas.microsoft.com/office/drawing/2014/main" id="{49443555-B513-4655-83CE-C6A5E20014A9}"/>
              </a:ext>
            </a:extLst>
          </p:cNvPr>
          <p:cNvSpPr>
            <a:spLocks noGrp="1"/>
          </p:cNvSpPr>
          <p:nvPr>
            <p:ph type="title"/>
          </p:nvPr>
        </p:nvSpPr>
        <p:spPr/>
        <p:txBody>
          <a:bodyPr>
            <a:normAutofit/>
          </a:bodyPr>
          <a:lstStyle/>
          <a:p>
            <a:r>
              <a:rPr lang="nl-BE" dirty="0"/>
              <a:t>Nog twee late evoluties</a:t>
            </a:r>
          </a:p>
        </p:txBody>
      </p:sp>
    </p:spTree>
    <p:extLst>
      <p:ext uri="{BB962C8B-B14F-4D97-AF65-F5344CB8AC3E}">
        <p14:creationId xmlns:p14="http://schemas.microsoft.com/office/powerpoint/2010/main" val="133185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98026-A111-8F5D-1997-02974D4263C3}"/>
              </a:ext>
            </a:extLst>
          </p:cNvPr>
          <p:cNvSpPr>
            <a:spLocks noGrp="1"/>
          </p:cNvSpPr>
          <p:nvPr>
            <p:ph type="title"/>
          </p:nvPr>
        </p:nvSpPr>
        <p:spPr/>
        <p:txBody>
          <a:bodyPr/>
          <a:lstStyle/>
          <a:p>
            <a:r>
              <a:rPr lang="nl-BE" dirty="0"/>
              <a:t>Slot</a:t>
            </a:r>
          </a:p>
        </p:txBody>
      </p:sp>
      <p:sp>
        <p:nvSpPr>
          <p:cNvPr id="3" name="Text Placeholder 2">
            <a:extLst>
              <a:ext uri="{FF2B5EF4-FFF2-40B4-BE49-F238E27FC236}">
                <a16:creationId xmlns:a16="http://schemas.microsoft.com/office/drawing/2014/main" id="{BFFDDE19-208D-80BC-4151-E2C9ED92994A}"/>
              </a:ext>
            </a:extLst>
          </p:cNvPr>
          <p:cNvSpPr>
            <a:spLocks noGrp="1"/>
          </p:cNvSpPr>
          <p:nvPr>
            <p:ph type="body" idx="1"/>
          </p:nvPr>
        </p:nvSpPr>
        <p:spPr/>
        <p:txBody>
          <a:bodyPr/>
          <a:lstStyle/>
          <a:p>
            <a:endParaRPr lang="nl-BE"/>
          </a:p>
        </p:txBody>
      </p:sp>
      <p:sp>
        <p:nvSpPr>
          <p:cNvPr id="4" name="Slide Number Placeholder 3">
            <a:extLst>
              <a:ext uri="{FF2B5EF4-FFF2-40B4-BE49-F238E27FC236}">
                <a16:creationId xmlns:a16="http://schemas.microsoft.com/office/drawing/2014/main" id="{745D41B9-9504-B36D-6D2E-F2C033304729}"/>
              </a:ext>
            </a:extLst>
          </p:cNvPr>
          <p:cNvSpPr>
            <a:spLocks noGrp="1"/>
          </p:cNvSpPr>
          <p:nvPr>
            <p:ph type="sldNum" sz="quarter" idx="17"/>
          </p:nvPr>
        </p:nvSpPr>
        <p:spPr/>
        <p:txBody>
          <a:bodyPr/>
          <a:lstStyle/>
          <a:p>
            <a:fld id="{0A297500-7527-634B-90F4-69D0994C32B4}" type="slidenum">
              <a:rPr lang="nl-NL" smtClean="0"/>
              <a:pPr/>
              <a:t>45</a:t>
            </a:fld>
            <a:endParaRPr lang="nl-NL" dirty="0"/>
          </a:p>
        </p:txBody>
      </p:sp>
    </p:spTree>
    <p:extLst>
      <p:ext uri="{BB962C8B-B14F-4D97-AF65-F5344CB8AC3E}">
        <p14:creationId xmlns:p14="http://schemas.microsoft.com/office/powerpoint/2010/main" val="36464481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5438BE-4788-33A4-06C3-277366C20603}"/>
              </a:ext>
            </a:extLst>
          </p:cNvPr>
          <p:cNvSpPr>
            <a:spLocks noGrp="1"/>
          </p:cNvSpPr>
          <p:nvPr>
            <p:ph type="sldNum" sz="quarter" idx="12"/>
          </p:nvPr>
        </p:nvSpPr>
        <p:spPr/>
        <p:txBody>
          <a:bodyPr/>
          <a:lstStyle/>
          <a:p>
            <a:fld id="{0A297500-7527-634B-90F4-69D0994C32B4}" type="slidenum">
              <a:rPr lang="nl-NL" smtClean="0"/>
              <a:pPr/>
              <a:t>46</a:t>
            </a:fld>
            <a:endParaRPr lang="nl-NL" dirty="0"/>
          </a:p>
        </p:txBody>
      </p:sp>
      <p:sp>
        <p:nvSpPr>
          <p:cNvPr id="3" name="Content Placeholder 2">
            <a:extLst>
              <a:ext uri="{FF2B5EF4-FFF2-40B4-BE49-F238E27FC236}">
                <a16:creationId xmlns:a16="http://schemas.microsoft.com/office/drawing/2014/main" id="{746802D4-3B67-D8B3-4EF3-269E61620C3F}"/>
              </a:ext>
            </a:extLst>
          </p:cNvPr>
          <p:cNvSpPr>
            <a:spLocks noGrp="1"/>
          </p:cNvSpPr>
          <p:nvPr>
            <p:ph sz="quarter" idx="13"/>
          </p:nvPr>
        </p:nvSpPr>
        <p:spPr/>
        <p:txBody>
          <a:bodyPr>
            <a:normAutofit fontScale="85000" lnSpcReduction="10000"/>
          </a:bodyPr>
          <a:lstStyle/>
          <a:p>
            <a:pPr>
              <a:lnSpc>
                <a:spcPct val="120000"/>
              </a:lnSpc>
            </a:pPr>
            <a:r>
              <a:rPr lang="nl-BE" dirty="0"/>
              <a:t>help leerlingen om een rijk begrip van ‘functie’ op te bouwen</a:t>
            </a:r>
          </a:p>
          <a:p>
            <a:pPr lvl="1">
              <a:lnSpc>
                <a:spcPct val="120000"/>
              </a:lnSpc>
            </a:pPr>
            <a:r>
              <a:rPr lang="nl-BE" dirty="0"/>
              <a:t>verschillende representaties (tabel, vergelijking, grafiek, beschrijving in woorden) / verschillende ‘modellen’ (covariatie, input-output, correspondentie) / functie als proces en functie als object / discreet en continu / statisch en dynamisch</a:t>
            </a:r>
          </a:p>
          <a:p>
            <a:pPr lvl="1">
              <a:lnSpc>
                <a:spcPct val="120000"/>
              </a:lnSpc>
            </a:pPr>
            <a:r>
              <a:rPr lang="nl-BE" dirty="0"/>
              <a:t>“no single </a:t>
            </a:r>
            <a:r>
              <a:rPr lang="nl-BE" dirty="0" err="1"/>
              <a:t>formal</a:t>
            </a:r>
            <a:r>
              <a:rPr lang="nl-BE" dirty="0"/>
              <a:t> </a:t>
            </a:r>
            <a:r>
              <a:rPr lang="nl-BE" dirty="0" err="1"/>
              <a:t>definition</a:t>
            </a:r>
            <a:r>
              <a:rPr lang="nl-BE" dirty="0"/>
              <a:t> </a:t>
            </a:r>
            <a:r>
              <a:rPr lang="nl-BE" dirty="0" err="1"/>
              <a:t>can</a:t>
            </a:r>
            <a:r>
              <a:rPr lang="nl-BE" dirty="0"/>
              <a:t> </a:t>
            </a:r>
            <a:r>
              <a:rPr lang="nl-BE" dirty="0" err="1"/>
              <a:t>include</a:t>
            </a:r>
            <a:r>
              <a:rPr lang="nl-BE" dirty="0"/>
              <a:t> the full content of the </a:t>
            </a:r>
            <a:r>
              <a:rPr lang="nl-BE" dirty="0" err="1"/>
              <a:t>function</a:t>
            </a:r>
            <a:r>
              <a:rPr lang="nl-BE" dirty="0"/>
              <a:t> concept”</a:t>
            </a:r>
          </a:p>
          <a:p>
            <a:pPr lvl="1">
              <a:lnSpc>
                <a:spcPct val="120000"/>
              </a:lnSpc>
            </a:pPr>
            <a:r>
              <a:rPr lang="nl-BE" dirty="0"/>
              <a:t>vakdidactici </a:t>
            </a:r>
            <a:r>
              <a:rPr lang="nl-BE" dirty="0" err="1"/>
              <a:t>Vinner</a:t>
            </a:r>
            <a:r>
              <a:rPr lang="nl-BE" dirty="0"/>
              <a:t> en </a:t>
            </a:r>
            <a:r>
              <a:rPr lang="nl-BE" dirty="0" err="1"/>
              <a:t>Tall</a:t>
            </a:r>
            <a:r>
              <a:rPr lang="nl-BE" dirty="0"/>
              <a:t>: ‘concept </a:t>
            </a:r>
            <a:r>
              <a:rPr lang="nl-BE" dirty="0" err="1"/>
              <a:t>definition</a:t>
            </a:r>
            <a:r>
              <a:rPr lang="nl-BE" dirty="0"/>
              <a:t>’ en ‘concept image’</a:t>
            </a:r>
          </a:p>
          <a:p>
            <a:pPr lvl="1">
              <a:lnSpc>
                <a:spcPct val="120000"/>
              </a:lnSpc>
            </a:pPr>
            <a:r>
              <a:rPr lang="nl-BE" dirty="0"/>
              <a:t>doorheen de geschiedenis is het begrip gegroeid van concreet naar abstract via een stapsgewijze verruiming van het concept; gun de leerlingen ook zo’n traject waarbij ze tijd krijgen om te groeien in de richting van het abstracte concept</a:t>
            </a:r>
          </a:p>
        </p:txBody>
      </p:sp>
      <p:sp>
        <p:nvSpPr>
          <p:cNvPr id="4" name="Title 3">
            <a:extLst>
              <a:ext uri="{FF2B5EF4-FFF2-40B4-BE49-F238E27FC236}">
                <a16:creationId xmlns:a16="http://schemas.microsoft.com/office/drawing/2014/main" id="{9195E501-8B10-C900-A332-328A464918BF}"/>
              </a:ext>
            </a:extLst>
          </p:cNvPr>
          <p:cNvSpPr>
            <a:spLocks noGrp="1"/>
          </p:cNvSpPr>
          <p:nvPr>
            <p:ph type="title"/>
          </p:nvPr>
        </p:nvSpPr>
        <p:spPr/>
        <p:txBody>
          <a:bodyPr/>
          <a:lstStyle/>
          <a:p>
            <a:r>
              <a:rPr lang="nl-BE" dirty="0"/>
              <a:t>Nog twee take-</a:t>
            </a:r>
            <a:r>
              <a:rPr lang="nl-BE" dirty="0" err="1"/>
              <a:t>away</a:t>
            </a:r>
            <a:r>
              <a:rPr lang="nl-BE" dirty="0"/>
              <a:t>-</a:t>
            </a:r>
            <a:r>
              <a:rPr lang="nl-BE" dirty="0" err="1"/>
              <a:t>messages</a:t>
            </a:r>
            <a:endParaRPr lang="nl-BE" dirty="0"/>
          </a:p>
        </p:txBody>
      </p:sp>
    </p:spTree>
    <p:extLst>
      <p:ext uri="{BB962C8B-B14F-4D97-AF65-F5344CB8AC3E}">
        <p14:creationId xmlns:p14="http://schemas.microsoft.com/office/powerpoint/2010/main" val="329452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5438BE-4788-33A4-06C3-277366C20603}"/>
              </a:ext>
            </a:extLst>
          </p:cNvPr>
          <p:cNvSpPr>
            <a:spLocks noGrp="1"/>
          </p:cNvSpPr>
          <p:nvPr>
            <p:ph type="sldNum" sz="quarter" idx="12"/>
          </p:nvPr>
        </p:nvSpPr>
        <p:spPr/>
        <p:txBody>
          <a:bodyPr/>
          <a:lstStyle/>
          <a:p>
            <a:fld id="{0A297500-7527-634B-90F4-69D0994C32B4}" type="slidenum">
              <a:rPr lang="nl-NL" smtClean="0"/>
              <a:pPr/>
              <a:t>47</a:t>
            </a:fld>
            <a:endParaRPr lang="nl-N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46802D4-3B67-D8B3-4EF3-269E61620C3F}"/>
                  </a:ext>
                </a:extLst>
              </p:cNvPr>
              <p:cNvSpPr>
                <a:spLocks noGrp="1"/>
              </p:cNvSpPr>
              <p:nvPr>
                <p:ph sz="quarter" idx="13"/>
              </p:nvPr>
            </p:nvSpPr>
            <p:spPr/>
            <p:txBody>
              <a:bodyPr>
                <a:normAutofit/>
              </a:bodyPr>
              <a:lstStyle/>
              <a:p>
                <a:r>
                  <a:rPr lang="nl-BE" dirty="0"/>
                  <a:t>doe recht aan functies in de wiskunde zelf maar ook aan functies voor gebruik in andere domeinen</a:t>
                </a:r>
              </a:p>
              <a:p>
                <a:pPr lvl="1"/>
                <a:r>
                  <a:rPr lang="nl-BE" dirty="0"/>
                  <a:t>vanaf een zeker punt zijn functies in toepassingen niet mee geëvolueerd met de wiskunde</a:t>
                </a:r>
              </a:p>
              <a:p>
                <a:pPr lvl="1"/>
                <a:r>
                  <a:rPr lang="nl-BE" dirty="0"/>
                  <a:t>dit zorgt ook nu nog voor verschillen in de manier waarop met functies gewerkt wordt</a:t>
                </a:r>
              </a:p>
              <a:p>
                <a:pPr lvl="2"/>
                <a:r>
                  <a:rPr lang="nl-BE" dirty="0"/>
                  <a:t>bv. in toepassingen spelen de variabelen een belangrijke rol en bestaat de functie als zelfstandig object nauwelijks</a:t>
                </a:r>
              </a:p>
              <a:p>
                <a:pPr lvl="2"/>
                <a:r>
                  <a:rPr lang="nl-BE" dirty="0"/>
                  <a:t>bv. ‘covariatie-model’ is het belangrijkste voor toepassingen</a:t>
                </a:r>
              </a:p>
              <a:p>
                <a:pPr lvl="1"/>
                <a:r>
                  <a:rPr lang="nl-BE" dirty="0"/>
                  <a:t>op een aantal punten is een zekere ‘vertaling’ nodig</a:t>
                </a:r>
              </a:p>
              <a:p>
                <a:pPr lvl="2"/>
                <a:r>
                  <a:rPr lang="nl-BE" dirty="0"/>
                  <a:t>bv. op het vlak van notaties, bv. </a:t>
                </a:r>
                <a14:m>
                  <m:oMath xmlns:m="http://schemas.openxmlformats.org/officeDocument/2006/math">
                    <m:r>
                      <a:rPr lang="nl-BE" b="0" i="1" smtClean="0">
                        <a:latin typeface="Cambria Math" panose="02040503050406030204" pitchFamily="18" charset="0"/>
                      </a:rPr>
                      <m:t>𝑓</m:t>
                    </m:r>
                    <m:r>
                      <a:rPr lang="nl-BE" b="0" i="1" smtClean="0">
                        <a:latin typeface="Cambria Math" panose="02040503050406030204" pitchFamily="18" charset="0"/>
                      </a:rPr>
                      <m:t>′</m:t>
                    </m:r>
                  </m:oMath>
                </a14:m>
                <a:r>
                  <a:rPr lang="nl-BE" dirty="0"/>
                  <a:t> versus </a:t>
                </a:r>
                <a14:m>
                  <m:oMath xmlns:m="http://schemas.openxmlformats.org/officeDocument/2006/math">
                    <m:r>
                      <a:rPr lang="nl-BE" b="0" i="1" smtClean="0">
                        <a:latin typeface="Cambria Math" panose="02040503050406030204" pitchFamily="18" charset="0"/>
                      </a:rPr>
                      <m:t>𝑑𝑦</m:t>
                    </m:r>
                    <m:r>
                      <a:rPr lang="nl-BE" b="0" i="1" smtClean="0">
                        <a:latin typeface="Cambria Math" panose="02040503050406030204" pitchFamily="18" charset="0"/>
                      </a:rPr>
                      <m:t>/</m:t>
                    </m:r>
                    <m:r>
                      <a:rPr lang="nl-BE" b="0" i="1" smtClean="0">
                        <a:latin typeface="Cambria Math" panose="02040503050406030204" pitchFamily="18" charset="0"/>
                      </a:rPr>
                      <m:t>𝑑𝑥</m:t>
                    </m:r>
                  </m:oMath>
                </a14:m>
                <a:endParaRPr lang="nl-BE" dirty="0"/>
              </a:p>
            </p:txBody>
          </p:sp>
        </mc:Choice>
        <mc:Fallback xmlns="">
          <p:sp>
            <p:nvSpPr>
              <p:cNvPr id="3" name="Content Placeholder 2">
                <a:extLst>
                  <a:ext uri="{FF2B5EF4-FFF2-40B4-BE49-F238E27FC236}">
                    <a16:creationId xmlns:a16="http://schemas.microsoft.com/office/drawing/2014/main" id="{746802D4-3B67-D8B3-4EF3-269E61620C3F}"/>
                  </a:ext>
                </a:extLst>
              </p:cNvPr>
              <p:cNvSpPr>
                <a:spLocks noGrp="1" noRot="1" noChangeAspect="1" noMove="1" noResize="1" noEditPoints="1" noAdjustHandles="1" noChangeArrowheads="1" noChangeShapeType="1" noTextEdit="1"/>
              </p:cNvSpPr>
              <p:nvPr>
                <p:ph sz="quarter" idx="13"/>
              </p:nvPr>
            </p:nvSpPr>
            <p:spPr>
              <a:blipFill>
                <a:blip r:embed="rId2"/>
                <a:stretch>
                  <a:fillRect l="-1235" t="-1375" r="-1303" b="-1500"/>
                </a:stretch>
              </a:blipFill>
            </p:spPr>
            <p:txBody>
              <a:bodyPr/>
              <a:lstStyle/>
              <a:p>
                <a:r>
                  <a:rPr lang="nl-BE">
                    <a:noFill/>
                  </a:rPr>
                  <a:t> </a:t>
                </a:r>
              </a:p>
            </p:txBody>
          </p:sp>
        </mc:Fallback>
      </mc:AlternateContent>
      <p:sp>
        <p:nvSpPr>
          <p:cNvPr id="4" name="Title 3">
            <a:extLst>
              <a:ext uri="{FF2B5EF4-FFF2-40B4-BE49-F238E27FC236}">
                <a16:creationId xmlns:a16="http://schemas.microsoft.com/office/drawing/2014/main" id="{9195E501-8B10-C900-A332-328A464918BF}"/>
              </a:ext>
            </a:extLst>
          </p:cNvPr>
          <p:cNvSpPr>
            <a:spLocks noGrp="1"/>
          </p:cNvSpPr>
          <p:nvPr>
            <p:ph type="title"/>
          </p:nvPr>
        </p:nvSpPr>
        <p:spPr/>
        <p:txBody>
          <a:bodyPr/>
          <a:lstStyle/>
          <a:p>
            <a:r>
              <a:rPr lang="nl-BE" dirty="0"/>
              <a:t>Nog twee take-</a:t>
            </a:r>
            <a:r>
              <a:rPr lang="nl-BE" dirty="0" err="1"/>
              <a:t>away</a:t>
            </a:r>
            <a:r>
              <a:rPr lang="nl-BE" dirty="0"/>
              <a:t>-</a:t>
            </a:r>
            <a:r>
              <a:rPr lang="nl-BE" dirty="0" err="1"/>
              <a:t>messages</a:t>
            </a:r>
            <a:endParaRPr lang="nl-BE" dirty="0"/>
          </a:p>
        </p:txBody>
      </p:sp>
    </p:spTree>
    <p:extLst>
      <p:ext uri="{BB962C8B-B14F-4D97-AF65-F5344CB8AC3E}">
        <p14:creationId xmlns:p14="http://schemas.microsoft.com/office/powerpoint/2010/main" val="44520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5DDFD-2B94-9CE9-9026-681D03BFAC73}"/>
              </a:ext>
            </a:extLst>
          </p:cNvPr>
          <p:cNvSpPr>
            <a:spLocks noGrp="1"/>
          </p:cNvSpPr>
          <p:nvPr>
            <p:ph type="title"/>
          </p:nvPr>
        </p:nvSpPr>
        <p:spPr/>
        <p:txBody>
          <a:bodyPr/>
          <a:lstStyle/>
          <a:p>
            <a:r>
              <a:rPr lang="nl-BE" dirty="0"/>
              <a:t>Dank u voor uw aandacht!</a:t>
            </a:r>
          </a:p>
        </p:txBody>
      </p:sp>
      <p:sp>
        <p:nvSpPr>
          <p:cNvPr id="3" name="Text Placeholder 2">
            <a:extLst>
              <a:ext uri="{FF2B5EF4-FFF2-40B4-BE49-F238E27FC236}">
                <a16:creationId xmlns:a16="http://schemas.microsoft.com/office/drawing/2014/main" id="{034951C2-2DFC-23BE-A05C-474A603B791C}"/>
              </a:ext>
            </a:extLst>
          </p:cNvPr>
          <p:cNvSpPr>
            <a:spLocks noGrp="1"/>
          </p:cNvSpPr>
          <p:nvPr>
            <p:ph type="body" idx="1"/>
          </p:nvPr>
        </p:nvSpPr>
        <p:spPr/>
        <p:txBody>
          <a:bodyPr/>
          <a:lstStyle/>
          <a:p>
            <a:endParaRPr lang="nl-BE"/>
          </a:p>
        </p:txBody>
      </p:sp>
      <p:sp>
        <p:nvSpPr>
          <p:cNvPr id="4" name="Slide Number Placeholder 3">
            <a:extLst>
              <a:ext uri="{FF2B5EF4-FFF2-40B4-BE49-F238E27FC236}">
                <a16:creationId xmlns:a16="http://schemas.microsoft.com/office/drawing/2014/main" id="{23AB9624-1800-2F61-BC6C-5DEA9AF21B3A}"/>
              </a:ext>
            </a:extLst>
          </p:cNvPr>
          <p:cNvSpPr>
            <a:spLocks noGrp="1"/>
          </p:cNvSpPr>
          <p:nvPr>
            <p:ph type="sldNum" sz="quarter" idx="17"/>
          </p:nvPr>
        </p:nvSpPr>
        <p:spPr/>
        <p:txBody>
          <a:bodyPr/>
          <a:lstStyle/>
          <a:p>
            <a:fld id="{0A297500-7527-634B-90F4-69D0994C32B4}" type="slidenum">
              <a:rPr lang="nl-NL" smtClean="0"/>
              <a:pPr/>
              <a:t>48</a:t>
            </a:fld>
            <a:endParaRPr lang="nl-NL" dirty="0"/>
          </a:p>
        </p:txBody>
      </p:sp>
    </p:spTree>
    <p:extLst>
      <p:ext uri="{BB962C8B-B14F-4D97-AF65-F5344CB8AC3E}">
        <p14:creationId xmlns:p14="http://schemas.microsoft.com/office/powerpoint/2010/main" val="1805725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6B37A-3328-287E-6277-A80A00CC28B8}"/>
              </a:ext>
            </a:extLst>
          </p:cNvPr>
          <p:cNvSpPr>
            <a:spLocks noGrp="1"/>
          </p:cNvSpPr>
          <p:nvPr>
            <p:ph type="title"/>
          </p:nvPr>
        </p:nvSpPr>
        <p:spPr/>
        <p:txBody>
          <a:bodyPr/>
          <a:lstStyle/>
          <a:p>
            <a:r>
              <a:rPr lang="nl-BE" dirty="0"/>
              <a:t>Episode 1: de start</a:t>
            </a:r>
          </a:p>
        </p:txBody>
      </p:sp>
      <p:sp>
        <p:nvSpPr>
          <p:cNvPr id="3" name="Text Placeholder 2">
            <a:extLst>
              <a:ext uri="{FF2B5EF4-FFF2-40B4-BE49-F238E27FC236}">
                <a16:creationId xmlns:a16="http://schemas.microsoft.com/office/drawing/2014/main" id="{07F10C97-FA94-DBAB-AF66-399634FA6B6A}"/>
              </a:ext>
            </a:extLst>
          </p:cNvPr>
          <p:cNvSpPr>
            <a:spLocks noGrp="1"/>
          </p:cNvSpPr>
          <p:nvPr>
            <p:ph type="body" idx="1"/>
          </p:nvPr>
        </p:nvSpPr>
        <p:spPr/>
        <p:txBody>
          <a:bodyPr/>
          <a:lstStyle/>
          <a:p>
            <a:endParaRPr lang="nl-BE"/>
          </a:p>
        </p:txBody>
      </p:sp>
      <p:sp>
        <p:nvSpPr>
          <p:cNvPr id="4" name="Slide Number Placeholder 3">
            <a:extLst>
              <a:ext uri="{FF2B5EF4-FFF2-40B4-BE49-F238E27FC236}">
                <a16:creationId xmlns:a16="http://schemas.microsoft.com/office/drawing/2014/main" id="{DAB87551-7650-BC3B-DB83-23FE5993D070}"/>
              </a:ext>
            </a:extLst>
          </p:cNvPr>
          <p:cNvSpPr>
            <a:spLocks noGrp="1"/>
          </p:cNvSpPr>
          <p:nvPr>
            <p:ph type="sldNum" sz="quarter" idx="17"/>
          </p:nvPr>
        </p:nvSpPr>
        <p:spPr/>
        <p:txBody>
          <a:bodyPr/>
          <a:lstStyle/>
          <a:p>
            <a:fld id="{0A297500-7527-634B-90F4-69D0994C32B4}" type="slidenum">
              <a:rPr lang="nl-NL" smtClean="0"/>
              <a:pPr/>
              <a:t>5</a:t>
            </a:fld>
            <a:endParaRPr lang="nl-NL" dirty="0"/>
          </a:p>
        </p:txBody>
      </p:sp>
    </p:spTree>
    <p:extLst>
      <p:ext uri="{BB962C8B-B14F-4D97-AF65-F5344CB8AC3E}">
        <p14:creationId xmlns:p14="http://schemas.microsoft.com/office/powerpoint/2010/main" val="3826365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84F238-3B22-0BBE-92C8-F0D555213BBB}"/>
              </a:ext>
            </a:extLst>
          </p:cNvPr>
          <p:cNvSpPr>
            <a:spLocks noGrp="1"/>
          </p:cNvSpPr>
          <p:nvPr>
            <p:ph type="sldNum" sz="quarter" idx="12"/>
          </p:nvPr>
        </p:nvSpPr>
        <p:spPr/>
        <p:txBody>
          <a:bodyPr/>
          <a:lstStyle/>
          <a:p>
            <a:fld id="{0A297500-7527-634B-90F4-69D0994C32B4}" type="slidenum">
              <a:rPr lang="nl-NL" smtClean="0"/>
              <a:pPr/>
              <a:t>6</a:t>
            </a:fld>
            <a:endParaRPr lang="nl-NL" dirty="0"/>
          </a:p>
        </p:txBody>
      </p:sp>
      <p:sp>
        <p:nvSpPr>
          <p:cNvPr id="3" name="Content Placeholder 2">
            <a:extLst>
              <a:ext uri="{FF2B5EF4-FFF2-40B4-BE49-F238E27FC236}">
                <a16:creationId xmlns:a16="http://schemas.microsoft.com/office/drawing/2014/main" id="{652FBA37-9C8A-6274-700B-7786E548224D}"/>
              </a:ext>
            </a:extLst>
          </p:cNvPr>
          <p:cNvSpPr>
            <a:spLocks noGrp="1"/>
          </p:cNvSpPr>
          <p:nvPr>
            <p:ph sz="quarter" idx="13"/>
          </p:nvPr>
        </p:nvSpPr>
        <p:spPr/>
        <p:txBody>
          <a:bodyPr>
            <a:normAutofit fontScale="92500" lnSpcReduction="20000"/>
          </a:bodyPr>
          <a:lstStyle/>
          <a:p>
            <a:r>
              <a:rPr lang="nl-BE" dirty="0"/>
              <a:t>eerste gebruik van het woord ‘functie’</a:t>
            </a:r>
          </a:p>
          <a:p>
            <a:pPr lvl="1"/>
            <a:r>
              <a:rPr lang="nl-BE" dirty="0"/>
              <a:t>Leibniz (1673), ‘</a:t>
            </a:r>
            <a:r>
              <a:rPr lang="en-US" dirty="0"/>
              <a:t>The inverse method of tangents,                         or about functions’ (</a:t>
            </a:r>
            <a:r>
              <a:rPr lang="en-US" dirty="0" err="1"/>
              <a:t>origineel</a:t>
            </a:r>
            <a:r>
              <a:rPr lang="en-US" dirty="0"/>
              <a:t> in het </a:t>
            </a:r>
            <a:r>
              <a:rPr lang="en-US" dirty="0" err="1"/>
              <a:t>Latijn</a:t>
            </a:r>
            <a:r>
              <a:rPr lang="en-US" dirty="0"/>
              <a:t>)</a:t>
            </a:r>
            <a:endParaRPr lang="nl-BE" dirty="0"/>
          </a:p>
          <a:p>
            <a:pPr lvl="1"/>
            <a:r>
              <a:rPr lang="nl-BE" dirty="0"/>
              <a:t>in de context van het vinden van het inverse probleem van het vinden van de ‘y-waarden’ van een kromme op basis van een gegeven eigenschap van de raaklijnen of van “</a:t>
            </a:r>
            <a:r>
              <a:rPr lang="nl-BE" dirty="0" err="1"/>
              <a:t>other</a:t>
            </a:r>
            <a:r>
              <a:rPr lang="nl-BE" dirty="0"/>
              <a:t> kinds of </a:t>
            </a:r>
            <a:r>
              <a:rPr lang="nl-BE" dirty="0" err="1"/>
              <a:t>lines</a:t>
            </a:r>
            <a:r>
              <a:rPr lang="nl-BE" dirty="0"/>
              <a:t> </a:t>
            </a:r>
            <a:r>
              <a:rPr lang="nl-BE" dirty="0" err="1"/>
              <a:t>which</a:t>
            </a:r>
            <a:r>
              <a:rPr lang="nl-BE" dirty="0"/>
              <a:t>, in a </a:t>
            </a:r>
            <a:r>
              <a:rPr lang="nl-BE" dirty="0" err="1"/>
              <a:t>given</a:t>
            </a:r>
            <a:r>
              <a:rPr lang="nl-BE" dirty="0"/>
              <a:t> </a:t>
            </a:r>
            <a:r>
              <a:rPr lang="nl-BE" dirty="0" err="1"/>
              <a:t>figure</a:t>
            </a:r>
            <a:r>
              <a:rPr lang="nl-BE" dirty="0"/>
              <a:t>, </a:t>
            </a:r>
            <a:r>
              <a:rPr lang="nl-BE" dirty="0" err="1"/>
              <a:t>perform</a:t>
            </a:r>
            <a:r>
              <a:rPr lang="nl-BE" dirty="0"/>
              <a:t> </a:t>
            </a:r>
            <a:r>
              <a:rPr lang="nl-BE" dirty="0" err="1"/>
              <a:t>some</a:t>
            </a:r>
            <a:r>
              <a:rPr lang="nl-BE" dirty="0"/>
              <a:t> </a:t>
            </a:r>
            <a:r>
              <a:rPr lang="nl-BE" dirty="0" err="1"/>
              <a:t>function</a:t>
            </a:r>
            <a:r>
              <a:rPr lang="nl-BE" dirty="0"/>
              <a:t>”</a:t>
            </a:r>
          </a:p>
          <a:p>
            <a:pPr lvl="1"/>
            <a:r>
              <a:rPr lang="nl-BE" dirty="0"/>
              <a:t>algemener: een functie beschrijft </a:t>
            </a:r>
            <a:r>
              <a:rPr lang="en-US" dirty="0"/>
              <a:t>hoe </a:t>
            </a:r>
            <a:r>
              <a:rPr lang="en-US" dirty="0" err="1"/>
              <a:t>meetkundige</a:t>
            </a:r>
            <a:r>
              <a:rPr lang="en-US" dirty="0"/>
              <a:t> </a:t>
            </a:r>
            <a:r>
              <a:rPr lang="en-US" dirty="0" err="1"/>
              <a:t>grootheden</a:t>
            </a:r>
            <a:r>
              <a:rPr lang="en-US" dirty="0"/>
              <a:t> </a:t>
            </a:r>
            <a:r>
              <a:rPr lang="en-US" dirty="0" err="1"/>
              <a:t>als</a:t>
            </a:r>
            <a:r>
              <a:rPr lang="en-US" dirty="0"/>
              <a:t> </a:t>
            </a:r>
            <a:r>
              <a:rPr lang="en-US" dirty="0" err="1"/>
              <a:t>subtangenten</a:t>
            </a:r>
            <a:r>
              <a:rPr lang="en-US" dirty="0"/>
              <a:t> and </a:t>
            </a:r>
            <a:r>
              <a:rPr lang="en-US" dirty="0" err="1"/>
              <a:t>subnormalen</a:t>
            </a:r>
            <a:r>
              <a:rPr lang="en-US" dirty="0"/>
              <a:t> </a:t>
            </a:r>
            <a:r>
              <a:rPr lang="en-US" dirty="0" err="1"/>
              <a:t>afhangen</a:t>
            </a:r>
            <a:r>
              <a:rPr lang="en-US" dirty="0"/>
              <a:t> van de </a:t>
            </a:r>
            <a:r>
              <a:rPr lang="en-US" dirty="0" err="1"/>
              <a:t>vorm</a:t>
            </a:r>
            <a:r>
              <a:rPr lang="en-US" dirty="0"/>
              <a:t> van </a:t>
            </a:r>
            <a:r>
              <a:rPr lang="en-US" dirty="0" err="1"/>
              <a:t>een</a:t>
            </a:r>
            <a:r>
              <a:rPr lang="en-US" dirty="0"/>
              <a:t> </a:t>
            </a:r>
            <a:r>
              <a:rPr lang="en-US" dirty="0" err="1"/>
              <a:t>kromme</a:t>
            </a:r>
            <a:endParaRPr lang="nl-BE" dirty="0"/>
          </a:p>
          <a:p>
            <a:pPr lvl="1"/>
            <a:r>
              <a:rPr lang="nl-BE" dirty="0"/>
              <a:t>betekenis valt nog niet samen met de huidige betekenis</a:t>
            </a:r>
          </a:p>
          <a:p>
            <a:r>
              <a:rPr lang="nl-BE" dirty="0"/>
              <a:t>betekenis verschuift in latere jaren, onder andere in briefwisseling tussen Leibniz en Johann Bernoulli</a:t>
            </a:r>
          </a:p>
          <a:p>
            <a:pPr lvl="1"/>
            <a:endParaRPr lang="nl-BE" dirty="0"/>
          </a:p>
        </p:txBody>
      </p:sp>
      <p:sp>
        <p:nvSpPr>
          <p:cNvPr id="4" name="Title 3">
            <a:extLst>
              <a:ext uri="{FF2B5EF4-FFF2-40B4-BE49-F238E27FC236}">
                <a16:creationId xmlns:a16="http://schemas.microsoft.com/office/drawing/2014/main" id="{E36C8915-9DA2-0777-AC38-DABABEEC42E1}"/>
              </a:ext>
            </a:extLst>
          </p:cNvPr>
          <p:cNvSpPr>
            <a:spLocks noGrp="1"/>
          </p:cNvSpPr>
          <p:nvPr>
            <p:ph type="title"/>
          </p:nvPr>
        </p:nvSpPr>
        <p:spPr/>
        <p:txBody>
          <a:bodyPr>
            <a:normAutofit fontScale="90000"/>
          </a:bodyPr>
          <a:lstStyle/>
          <a:p>
            <a:r>
              <a:rPr lang="nl-BE" dirty="0"/>
              <a:t>Leibniz en Johann Bernoulli</a:t>
            </a:r>
            <a:br>
              <a:rPr lang="nl-BE" dirty="0"/>
            </a:br>
            <a:r>
              <a:rPr lang="nl-BE" dirty="0"/>
              <a:t>(en Gregory)</a:t>
            </a:r>
          </a:p>
        </p:txBody>
      </p:sp>
      <p:pic>
        <p:nvPicPr>
          <p:cNvPr id="5" name="Picture 4" descr="A painting of a person&#10;&#10;Description automatically generated with medium confidence">
            <a:hlinkClick r:id="rId2"/>
            <a:extLst>
              <a:ext uri="{FF2B5EF4-FFF2-40B4-BE49-F238E27FC236}">
                <a16:creationId xmlns:a16="http://schemas.microsoft.com/office/drawing/2014/main" id="{4C59BAFF-50EC-BDA4-1397-0C5C85901B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7548" y="0"/>
            <a:ext cx="1966452" cy="2428569"/>
          </a:xfrm>
          <a:prstGeom prst="rect">
            <a:avLst/>
          </a:prstGeom>
        </p:spPr>
      </p:pic>
    </p:spTree>
    <p:extLst>
      <p:ext uri="{BB962C8B-B14F-4D97-AF65-F5344CB8AC3E}">
        <p14:creationId xmlns:p14="http://schemas.microsoft.com/office/powerpoint/2010/main" val="206493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84F238-3B22-0BBE-92C8-F0D555213BBB}"/>
              </a:ext>
            </a:extLst>
          </p:cNvPr>
          <p:cNvSpPr>
            <a:spLocks noGrp="1"/>
          </p:cNvSpPr>
          <p:nvPr>
            <p:ph type="sldNum" sz="quarter" idx="12"/>
          </p:nvPr>
        </p:nvSpPr>
        <p:spPr/>
        <p:txBody>
          <a:bodyPr/>
          <a:lstStyle/>
          <a:p>
            <a:fld id="{0A297500-7527-634B-90F4-69D0994C32B4}" type="slidenum">
              <a:rPr lang="nl-NL" smtClean="0"/>
              <a:pPr/>
              <a:t>7</a:t>
            </a:fld>
            <a:endParaRPr lang="nl-N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2FBA37-9C8A-6274-700B-7786E548224D}"/>
                  </a:ext>
                </a:extLst>
              </p:cNvPr>
              <p:cNvSpPr>
                <a:spLocks noGrp="1"/>
              </p:cNvSpPr>
              <p:nvPr>
                <p:ph sz="quarter" idx="13"/>
              </p:nvPr>
            </p:nvSpPr>
            <p:spPr/>
            <p:txBody>
              <a:bodyPr>
                <a:normAutofit fontScale="77500" lnSpcReduction="20000"/>
              </a:bodyPr>
              <a:lstStyle/>
              <a:p>
                <a:r>
                  <a:rPr lang="nl-BE" dirty="0"/>
                  <a:t>eerste gedrukte definitie van ‘functie’</a:t>
                </a:r>
              </a:p>
              <a:p>
                <a:pPr lvl="1"/>
                <a:r>
                  <a:rPr lang="nl-BE" dirty="0"/>
                  <a:t>Johann Bernoulli (1718), ‘Remarques </a:t>
                </a:r>
                <a:r>
                  <a:rPr lang="nl-BE" dirty="0" err="1"/>
                  <a:t>sur</a:t>
                </a:r>
                <a:r>
                  <a:rPr lang="nl-BE" dirty="0"/>
                  <a:t> </a:t>
                </a:r>
                <a:r>
                  <a:rPr lang="nl-BE" dirty="0" err="1"/>
                  <a:t>ce</a:t>
                </a:r>
                <a:r>
                  <a:rPr lang="nl-BE" dirty="0"/>
                  <a:t> </a:t>
                </a:r>
                <a:r>
                  <a:rPr lang="nl-BE" dirty="0" err="1"/>
                  <a:t>qu’on</a:t>
                </a:r>
                <a:r>
                  <a:rPr lang="nl-BE" dirty="0"/>
                  <a:t> a </a:t>
                </a:r>
                <a:r>
                  <a:rPr lang="nl-BE" dirty="0" err="1"/>
                  <a:t>donné</a:t>
                </a:r>
                <a:r>
                  <a:rPr lang="nl-BE" dirty="0"/>
                  <a:t>                  </a:t>
                </a:r>
                <a:r>
                  <a:rPr lang="nl-BE" dirty="0" err="1"/>
                  <a:t>jusqu’ici</a:t>
                </a:r>
                <a:r>
                  <a:rPr lang="nl-BE" dirty="0"/>
                  <a:t> de </a:t>
                </a:r>
                <a:r>
                  <a:rPr lang="nl-BE" dirty="0" err="1"/>
                  <a:t>solutions</a:t>
                </a:r>
                <a:r>
                  <a:rPr lang="nl-BE" dirty="0"/>
                  <a:t> des </a:t>
                </a:r>
                <a:r>
                  <a:rPr lang="nl-BE" dirty="0" err="1"/>
                  <a:t>problèmes</a:t>
                </a:r>
                <a:r>
                  <a:rPr lang="nl-BE" dirty="0"/>
                  <a:t> </a:t>
                </a:r>
                <a:r>
                  <a:rPr lang="nl-BE" dirty="0" err="1"/>
                  <a:t>sur</a:t>
                </a:r>
                <a:r>
                  <a:rPr lang="nl-BE" dirty="0"/>
                  <a:t> les </a:t>
                </a:r>
                <a:r>
                  <a:rPr lang="nl-BE" dirty="0" err="1"/>
                  <a:t>isopérimètres</a:t>
                </a:r>
                <a:r>
                  <a:rPr lang="nl-BE" dirty="0"/>
                  <a:t>’</a:t>
                </a:r>
              </a:p>
              <a:p>
                <a:pPr lvl="1"/>
                <a:r>
                  <a:rPr lang="nl-BE" dirty="0"/>
                  <a:t>“On </a:t>
                </a:r>
                <a:r>
                  <a:rPr lang="nl-BE" dirty="0" err="1"/>
                  <a:t>appelle</a:t>
                </a:r>
                <a:r>
                  <a:rPr lang="nl-BE" dirty="0"/>
                  <a:t> </a:t>
                </a:r>
                <a:r>
                  <a:rPr lang="nl-BE" dirty="0" err="1"/>
                  <a:t>fonction</a:t>
                </a:r>
                <a:r>
                  <a:rPr lang="nl-BE" dirty="0"/>
                  <a:t> </a:t>
                </a:r>
                <a:r>
                  <a:rPr lang="nl-BE" dirty="0" err="1"/>
                  <a:t>d’une</a:t>
                </a:r>
                <a:r>
                  <a:rPr lang="nl-BE" dirty="0"/>
                  <a:t> grandeur </a:t>
                </a:r>
                <a:r>
                  <a:rPr lang="nl-BE" dirty="0" err="1"/>
                  <a:t>variable</a:t>
                </a:r>
                <a:r>
                  <a:rPr lang="nl-BE" dirty="0"/>
                  <a:t> </a:t>
                </a:r>
                <a:r>
                  <a:rPr lang="nl-BE" dirty="0" err="1"/>
                  <a:t>une</a:t>
                </a:r>
                <a:r>
                  <a:rPr lang="nl-BE" dirty="0"/>
                  <a:t> </a:t>
                </a:r>
                <a:r>
                  <a:rPr lang="nl-BE" dirty="0" err="1"/>
                  <a:t>quantité</a:t>
                </a:r>
                <a:r>
                  <a:rPr lang="nl-BE" dirty="0"/>
                  <a:t> </a:t>
                </a:r>
                <a:r>
                  <a:rPr lang="nl-BE" dirty="0" err="1"/>
                  <a:t>composée</a:t>
                </a:r>
                <a:r>
                  <a:rPr lang="nl-BE" dirty="0"/>
                  <a:t> de </a:t>
                </a:r>
                <a:r>
                  <a:rPr lang="nl-BE" dirty="0" err="1"/>
                  <a:t>quelque</a:t>
                </a:r>
                <a:r>
                  <a:rPr lang="nl-BE" dirty="0"/>
                  <a:t> </a:t>
                </a:r>
                <a:r>
                  <a:rPr lang="nl-BE" dirty="0" err="1"/>
                  <a:t>manière</a:t>
                </a:r>
                <a:r>
                  <a:rPr lang="nl-BE" dirty="0"/>
                  <a:t> que </a:t>
                </a:r>
                <a:r>
                  <a:rPr lang="nl-BE" dirty="0" err="1"/>
                  <a:t>ce</a:t>
                </a:r>
                <a:r>
                  <a:rPr lang="nl-BE" dirty="0"/>
                  <a:t> soit de </a:t>
                </a:r>
                <a:r>
                  <a:rPr lang="nl-BE" dirty="0" err="1"/>
                  <a:t>cette</a:t>
                </a:r>
                <a:r>
                  <a:rPr lang="nl-BE" dirty="0"/>
                  <a:t> grandeur </a:t>
                </a:r>
                <a:r>
                  <a:rPr lang="nl-BE" dirty="0" err="1"/>
                  <a:t>variable</a:t>
                </a:r>
                <a:r>
                  <a:rPr lang="nl-BE" dirty="0"/>
                  <a:t> et de </a:t>
                </a:r>
                <a:r>
                  <a:rPr lang="nl-BE" dirty="0" err="1"/>
                  <a:t>constantes</a:t>
                </a:r>
                <a:r>
                  <a:rPr lang="nl-BE" dirty="0"/>
                  <a:t>”</a:t>
                </a:r>
              </a:p>
              <a:p>
                <a:pPr lvl="1"/>
                <a:r>
                  <a:rPr lang="en-US" dirty="0"/>
                  <a:t>“A function of a variable is a quantity composed in any way from this variable and constants”</a:t>
                </a:r>
              </a:p>
              <a:p>
                <a:pPr lvl="1"/>
                <a:r>
                  <a:rPr lang="en-US" dirty="0" err="1"/>
                  <a:t>notatie</a:t>
                </a:r>
                <a:r>
                  <a:rPr lang="en-US" dirty="0"/>
                  <a:t>: </a:t>
                </a:r>
                <a14:m>
                  <m:oMath xmlns:m="http://schemas.openxmlformats.org/officeDocument/2006/math">
                    <m:r>
                      <a:rPr lang="nl-BE" b="0" i="1" smtClean="0">
                        <a:latin typeface="Cambria Math" panose="02040503050406030204" pitchFamily="18" charset="0"/>
                      </a:rPr>
                      <m:t>𝜑</m:t>
                    </m:r>
                    <m:r>
                      <a:rPr lang="nl-BE" b="0" i="1" smtClean="0">
                        <a:latin typeface="Cambria Math" panose="02040503050406030204" pitchFamily="18" charset="0"/>
                      </a:rPr>
                      <m:t>𝑥</m:t>
                    </m:r>
                  </m:oMath>
                </a14:m>
                <a:r>
                  <a:rPr lang="en-US" dirty="0"/>
                  <a:t> (</a:t>
                </a:r>
                <a:r>
                  <a:rPr lang="en-US" dirty="0" err="1"/>
                  <a:t>dus</a:t>
                </a:r>
                <a:r>
                  <a:rPr lang="en-US" dirty="0"/>
                  <a:t>: </a:t>
                </a:r>
                <a:r>
                  <a:rPr lang="en-US" dirty="0" err="1"/>
                  <a:t>zonder</a:t>
                </a:r>
                <a:r>
                  <a:rPr lang="en-US" dirty="0"/>
                  <a:t> </a:t>
                </a:r>
                <a:r>
                  <a:rPr lang="en-US" dirty="0" err="1"/>
                  <a:t>haakjes</a:t>
                </a:r>
                <a:r>
                  <a:rPr lang="en-US" dirty="0"/>
                  <a:t>)</a:t>
                </a:r>
              </a:p>
              <a:p>
                <a:r>
                  <a:rPr lang="en-US" dirty="0" err="1"/>
                  <a:t>een</a:t>
                </a:r>
                <a:r>
                  <a:rPr lang="en-US" dirty="0"/>
                  <a:t> </a:t>
                </a:r>
                <a:r>
                  <a:rPr lang="en-US" dirty="0" err="1"/>
                  <a:t>voorloper</a:t>
                </a:r>
                <a:r>
                  <a:rPr lang="en-US" dirty="0"/>
                  <a:t>?</a:t>
                </a:r>
              </a:p>
              <a:p>
                <a:pPr lvl="1"/>
                <a:r>
                  <a:rPr lang="nl-BE" dirty="0"/>
                  <a:t>James Gregory (1667), ‘Vera </a:t>
                </a:r>
                <a:r>
                  <a:rPr lang="nl-BE" dirty="0" err="1"/>
                  <a:t>circulli</a:t>
                </a:r>
                <a:r>
                  <a:rPr lang="nl-BE" dirty="0"/>
                  <a:t> et </a:t>
                </a:r>
                <a:r>
                  <a:rPr lang="nl-BE" dirty="0" err="1"/>
                  <a:t>hyperbolae</a:t>
                </a:r>
                <a:r>
                  <a:rPr lang="nl-BE" dirty="0"/>
                  <a:t> </a:t>
                </a:r>
                <a:r>
                  <a:rPr lang="nl-BE" dirty="0" err="1"/>
                  <a:t>quadratura</a:t>
                </a:r>
                <a:r>
                  <a:rPr lang="nl-BE" dirty="0"/>
                  <a:t> …’</a:t>
                </a:r>
              </a:p>
              <a:p>
                <a:pPr lvl="1"/>
                <a:r>
                  <a:rPr lang="nl-BE" dirty="0"/>
                  <a:t>“We call a </a:t>
                </a:r>
                <a:r>
                  <a:rPr lang="nl-BE" dirty="0" err="1"/>
                  <a:t>quantity</a:t>
                </a:r>
                <a:r>
                  <a:rPr lang="nl-BE" dirty="0"/>
                  <a:t> </a:t>
                </a:r>
                <a:r>
                  <a:rPr lang="nl-BE" dirty="0" err="1"/>
                  <a:t>composed</a:t>
                </a:r>
                <a:r>
                  <a:rPr lang="nl-BE" dirty="0"/>
                  <a:t> of </a:t>
                </a:r>
                <a:r>
                  <a:rPr lang="nl-BE" dirty="0" err="1"/>
                  <a:t>other</a:t>
                </a:r>
                <a:r>
                  <a:rPr lang="nl-BE" dirty="0"/>
                  <a:t> </a:t>
                </a:r>
                <a:r>
                  <a:rPr lang="nl-BE" dirty="0" err="1"/>
                  <a:t>quantities</a:t>
                </a:r>
                <a:r>
                  <a:rPr lang="nl-BE" dirty="0"/>
                  <a:t> </a:t>
                </a:r>
                <a:r>
                  <a:rPr lang="nl-BE" dirty="0" err="1"/>
                  <a:t>if</a:t>
                </a:r>
                <a:r>
                  <a:rPr lang="nl-BE" dirty="0"/>
                  <a:t> </a:t>
                </a:r>
                <a:r>
                  <a:rPr lang="nl-BE" dirty="0" err="1"/>
                  <a:t>that</a:t>
                </a:r>
                <a:r>
                  <a:rPr lang="nl-BE" dirty="0"/>
                  <a:t> </a:t>
                </a:r>
                <a:r>
                  <a:rPr lang="nl-BE" dirty="0" err="1"/>
                  <a:t>quantity</a:t>
                </a:r>
                <a:r>
                  <a:rPr lang="nl-BE" dirty="0"/>
                  <a:t> </a:t>
                </a:r>
                <a:r>
                  <a:rPr lang="nl-BE" dirty="0" err="1"/>
                  <a:t>results</a:t>
                </a:r>
                <a:r>
                  <a:rPr lang="nl-BE" dirty="0"/>
                  <a:t> </a:t>
                </a:r>
                <a:r>
                  <a:rPr lang="nl-BE" dirty="0" err="1"/>
                  <a:t>from</a:t>
                </a:r>
                <a:r>
                  <a:rPr lang="nl-BE" dirty="0"/>
                  <a:t> </a:t>
                </a:r>
                <a:r>
                  <a:rPr lang="nl-BE" dirty="0" err="1"/>
                  <a:t>those</a:t>
                </a:r>
                <a:r>
                  <a:rPr lang="nl-BE" dirty="0"/>
                  <a:t> </a:t>
                </a:r>
                <a:r>
                  <a:rPr lang="nl-BE" dirty="0" err="1"/>
                  <a:t>other</a:t>
                </a:r>
                <a:r>
                  <a:rPr lang="nl-BE" dirty="0"/>
                  <a:t> </a:t>
                </a:r>
                <a:r>
                  <a:rPr lang="nl-BE" dirty="0" err="1"/>
                  <a:t>quantities</a:t>
                </a:r>
                <a:r>
                  <a:rPr lang="nl-BE" dirty="0"/>
                  <a:t> </a:t>
                </a:r>
                <a:r>
                  <a:rPr lang="nl-BE" dirty="0" err="1"/>
                  <a:t>by</a:t>
                </a:r>
                <a:r>
                  <a:rPr lang="nl-BE" dirty="0"/>
                  <a:t> </a:t>
                </a:r>
                <a:r>
                  <a:rPr lang="nl-BE" dirty="0" err="1"/>
                  <a:t>addition</a:t>
                </a:r>
                <a:r>
                  <a:rPr lang="nl-BE" dirty="0"/>
                  <a:t>, </a:t>
                </a:r>
                <a:r>
                  <a:rPr lang="nl-BE" dirty="0" err="1"/>
                  <a:t>subtraction</a:t>
                </a:r>
                <a:r>
                  <a:rPr lang="nl-BE" dirty="0"/>
                  <a:t>, </a:t>
                </a:r>
                <a:r>
                  <a:rPr lang="nl-BE" dirty="0" err="1"/>
                  <a:t>multiplication</a:t>
                </a:r>
                <a:r>
                  <a:rPr lang="nl-BE" dirty="0"/>
                  <a:t>, </a:t>
                </a:r>
                <a:r>
                  <a:rPr lang="nl-BE" dirty="0" err="1"/>
                  <a:t>division</a:t>
                </a:r>
                <a:r>
                  <a:rPr lang="nl-BE" dirty="0"/>
                  <a:t>, </a:t>
                </a:r>
                <a:r>
                  <a:rPr lang="nl-BE" dirty="0" err="1"/>
                  <a:t>extracting</a:t>
                </a:r>
                <a:r>
                  <a:rPr lang="nl-BE" dirty="0"/>
                  <a:t> of </a:t>
                </a:r>
                <a:r>
                  <a:rPr lang="nl-BE" dirty="0" err="1"/>
                  <a:t>roots</a:t>
                </a:r>
                <a:r>
                  <a:rPr lang="nl-BE" dirty="0"/>
                  <a:t> or </a:t>
                </a:r>
                <a:r>
                  <a:rPr lang="nl-BE" dirty="0" err="1"/>
                  <a:t>by</a:t>
                </a:r>
                <a:r>
                  <a:rPr lang="nl-BE" dirty="0"/>
                  <a:t> </a:t>
                </a:r>
                <a:r>
                  <a:rPr lang="nl-BE" dirty="0" err="1"/>
                  <a:t>any</a:t>
                </a:r>
                <a:r>
                  <a:rPr lang="nl-BE" dirty="0"/>
                  <a:t> </a:t>
                </a:r>
                <a:r>
                  <a:rPr lang="nl-BE" dirty="0" err="1"/>
                  <a:t>other</a:t>
                </a:r>
                <a:r>
                  <a:rPr lang="nl-BE" dirty="0"/>
                  <a:t> </a:t>
                </a:r>
                <a:r>
                  <a:rPr lang="nl-BE" dirty="0" err="1"/>
                  <a:t>imaginable</a:t>
                </a:r>
                <a:r>
                  <a:rPr lang="nl-BE" dirty="0"/>
                  <a:t> operations.”</a:t>
                </a:r>
              </a:p>
              <a:p>
                <a:pPr lvl="1"/>
                <a:r>
                  <a:rPr lang="nl-BE" dirty="0"/>
                  <a:t>zonder de naam ‘functie’ te gebruiken</a:t>
                </a:r>
                <a:endParaRPr lang="en-US" dirty="0"/>
              </a:p>
              <a:p>
                <a:pPr lvl="1"/>
                <a:endParaRPr lang="nl-BE" dirty="0"/>
              </a:p>
              <a:p>
                <a:pPr lvl="1"/>
                <a:endParaRPr lang="nl-BE" dirty="0"/>
              </a:p>
            </p:txBody>
          </p:sp>
        </mc:Choice>
        <mc:Fallback xmlns="">
          <p:sp>
            <p:nvSpPr>
              <p:cNvPr id="3" name="Content Placeholder 2">
                <a:extLst>
                  <a:ext uri="{FF2B5EF4-FFF2-40B4-BE49-F238E27FC236}">
                    <a16:creationId xmlns:a16="http://schemas.microsoft.com/office/drawing/2014/main" id="{652FBA37-9C8A-6274-700B-7786E548224D}"/>
                  </a:ext>
                </a:extLst>
              </p:cNvPr>
              <p:cNvSpPr>
                <a:spLocks noGrp="1" noRot="1" noChangeAspect="1" noMove="1" noResize="1" noEditPoints="1" noAdjustHandles="1" noChangeArrowheads="1" noChangeShapeType="1" noTextEdit="1"/>
              </p:cNvSpPr>
              <p:nvPr>
                <p:ph sz="quarter" idx="13"/>
              </p:nvPr>
            </p:nvSpPr>
            <p:spPr>
              <a:blipFill>
                <a:blip r:embed="rId2"/>
                <a:stretch>
                  <a:fillRect l="-754" t="-2125" r="-69"/>
                </a:stretch>
              </a:blipFill>
            </p:spPr>
            <p:txBody>
              <a:bodyPr/>
              <a:lstStyle/>
              <a:p>
                <a:r>
                  <a:rPr lang="nl-BE">
                    <a:noFill/>
                  </a:rPr>
                  <a:t> </a:t>
                </a:r>
              </a:p>
            </p:txBody>
          </p:sp>
        </mc:Fallback>
      </mc:AlternateContent>
      <p:sp>
        <p:nvSpPr>
          <p:cNvPr id="4" name="Title 3">
            <a:extLst>
              <a:ext uri="{FF2B5EF4-FFF2-40B4-BE49-F238E27FC236}">
                <a16:creationId xmlns:a16="http://schemas.microsoft.com/office/drawing/2014/main" id="{E36C8915-9DA2-0777-AC38-DABABEEC42E1}"/>
              </a:ext>
            </a:extLst>
          </p:cNvPr>
          <p:cNvSpPr>
            <a:spLocks noGrp="1"/>
          </p:cNvSpPr>
          <p:nvPr>
            <p:ph type="title"/>
          </p:nvPr>
        </p:nvSpPr>
        <p:spPr/>
        <p:txBody>
          <a:bodyPr>
            <a:normAutofit fontScale="90000"/>
          </a:bodyPr>
          <a:lstStyle/>
          <a:p>
            <a:r>
              <a:rPr lang="nl-BE" dirty="0"/>
              <a:t>Leibniz en Johann Bernoulli </a:t>
            </a:r>
            <a:br>
              <a:rPr lang="nl-BE" dirty="0"/>
            </a:br>
            <a:r>
              <a:rPr lang="nl-BE" dirty="0"/>
              <a:t>(en Gregory)</a:t>
            </a:r>
          </a:p>
        </p:txBody>
      </p:sp>
      <p:pic>
        <p:nvPicPr>
          <p:cNvPr id="5" name="Picture 4" descr="A picture containing text, person, indoor&#10;&#10;Description automatically generated">
            <a:extLst>
              <a:ext uri="{FF2B5EF4-FFF2-40B4-BE49-F238E27FC236}">
                <a16:creationId xmlns:a16="http://schemas.microsoft.com/office/drawing/2014/main" id="{181622D4-B4EA-DAF8-6A42-29E36B0E48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4416" y="0"/>
            <a:ext cx="1839584" cy="2281084"/>
          </a:xfrm>
          <a:prstGeom prst="rect">
            <a:avLst/>
          </a:prstGeom>
        </p:spPr>
      </p:pic>
    </p:spTree>
    <p:extLst>
      <p:ext uri="{BB962C8B-B14F-4D97-AF65-F5344CB8AC3E}">
        <p14:creationId xmlns:p14="http://schemas.microsoft.com/office/powerpoint/2010/main" val="311285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84F238-3B22-0BBE-92C8-F0D555213BBB}"/>
              </a:ext>
            </a:extLst>
          </p:cNvPr>
          <p:cNvSpPr>
            <a:spLocks noGrp="1"/>
          </p:cNvSpPr>
          <p:nvPr>
            <p:ph type="sldNum" sz="quarter" idx="12"/>
          </p:nvPr>
        </p:nvSpPr>
        <p:spPr/>
        <p:txBody>
          <a:bodyPr/>
          <a:lstStyle/>
          <a:p>
            <a:fld id="{0A297500-7527-634B-90F4-69D0994C32B4}" type="slidenum">
              <a:rPr lang="nl-NL" smtClean="0"/>
              <a:pPr/>
              <a:t>8</a:t>
            </a:fld>
            <a:endParaRPr lang="nl-NL" dirty="0"/>
          </a:p>
        </p:txBody>
      </p:sp>
      <p:sp>
        <p:nvSpPr>
          <p:cNvPr id="3" name="Content Placeholder 2">
            <a:extLst>
              <a:ext uri="{FF2B5EF4-FFF2-40B4-BE49-F238E27FC236}">
                <a16:creationId xmlns:a16="http://schemas.microsoft.com/office/drawing/2014/main" id="{652FBA37-9C8A-6274-700B-7786E548224D}"/>
              </a:ext>
            </a:extLst>
          </p:cNvPr>
          <p:cNvSpPr>
            <a:spLocks noGrp="1"/>
          </p:cNvSpPr>
          <p:nvPr>
            <p:ph sz="quarter" idx="13"/>
          </p:nvPr>
        </p:nvSpPr>
        <p:spPr/>
        <p:txBody>
          <a:bodyPr>
            <a:normAutofit/>
          </a:bodyPr>
          <a:lstStyle/>
          <a:p>
            <a:r>
              <a:rPr lang="nl-BE" dirty="0"/>
              <a:t>calculus uitgevonden door Newton en             Leibniz, onafhankelijk van elkaar</a:t>
            </a:r>
          </a:p>
          <a:p>
            <a:r>
              <a:rPr lang="nl-BE" dirty="0"/>
              <a:t>calculus in de stijl van Leibniz raakt breder bekend door leerlingen van Leibniz, o.a. de Bernoulli’s</a:t>
            </a:r>
          </a:p>
          <a:p>
            <a:r>
              <a:rPr lang="nl-BE" dirty="0"/>
              <a:t>Euler</a:t>
            </a:r>
          </a:p>
          <a:p>
            <a:pPr lvl="1"/>
            <a:r>
              <a:rPr lang="nl-BE" dirty="0"/>
              <a:t>leerling van Johann Bernoulli</a:t>
            </a:r>
          </a:p>
          <a:p>
            <a:pPr lvl="1"/>
            <a:r>
              <a:rPr lang="nl-BE" dirty="0"/>
              <a:t>brengt calculus van Leibniz samen in een coherent geheel van drie handboeken</a:t>
            </a:r>
          </a:p>
          <a:p>
            <a:pPr lvl="1"/>
            <a:r>
              <a:rPr lang="nl-BE" dirty="0"/>
              <a:t>geeft functies een centrale plaats in de calculus</a:t>
            </a:r>
          </a:p>
        </p:txBody>
      </p:sp>
      <p:sp>
        <p:nvSpPr>
          <p:cNvPr id="4" name="Title 3">
            <a:extLst>
              <a:ext uri="{FF2B5EF4-FFF2-40B4-BE49-F238E27FC236}">
                <a16:creationId xmlns:a16="http://schemas.microsoft.com/office/drawing/2014/main" id="{E36C8915-9DA2-0777-AC38-DABABEEC42E1}"/>
              </a:ext>
            </a:extLst>
          </p:cNvPr>
          <p:cNvSpPr>
            <a:spLocks noGrp="1"/>
          </p:cNvSpPr>
          <p:nvPr>
            <p:ph type="title"/>
          </p:nvPr>
        </p:nvSpPr>
        <p:spPr/>
        <p:txBody>
          <a:bodyPr>
            <a:normAutofit/>
          </a:bodyPr>
          <a:lstStyle/>
          <a:p>
            <a:r>
              <a:rPr lang="nl-BE" dirty="0"/>
              <a:t>Euler: eerst wat context</a:t>
            </a:r>
          </a:p>
        </p:txBody>
      </p:sp>
      <p:pic>
        <p:nvPicPr>
          <p:cNvPr id="5" name="Picture 4" descr="A picture containing person, indoor&#10;&#10;Description automatically generated">
            <a:hlinkClick r:id="rId2"/>
            <a:extLst>
              <a:ext uri="{FF2B5EF4-FFF2-40B4-BE49-F238E27FC236}">
                <a16:creationId xmlns:a16="http://schemas.microsoft.com/office/drawing/2014/main" id="{CF0F5072-61EB-E25C-A3BE-C0F614A645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3128" y="0"/>
            <a:ext cx="1690871" cy="2182761"/>
          </a:xfrm>
          <a:prstGeom prst="rect">
            <a:avLst/>
          </a:prstGeom>
        </p:spPr>
      </p:pic>
    </p:spTree>
    <p:extLst>
      <p:ext uri="{BB962C8B-B14F-4D97-AF65-F5344CB8AC3E}">
        <p14:creationId xmlns:p14="http://schemas.microsoft.com/office/powerpoint/2010/main" val="1965729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84F238-3B22-0BBE-92C8-F0D555213BBB}"/>
              </a:ext>
            </a:extLst>
          </p:cNvPr>
          <p:cNvSpPr>
            <a:spLocks noGrp="1"/>
          </p:cNvSpPr>
          <p:nvPr>
            <p:ph type="sldNum" sz="quarter" idx="12"/>
          </p:nvPr>
        </p:nvSpPr>
        <p:spPr/>
        <p:txBody>
          <a:bodyPr/>
          <a:lstStyle/>
          <a:p>
            <a:fld id="{0A297500-7527-634B-90F4-69D0994C32B4}" type="slidenum">
              <a:rPr lang="nl-NL" smtClean="0"/>
              <a:pPr/>
              <a:t>9</a:t>
            </a:fld>
            <a:endParaRPr lang="nl-N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2FBA37-9C8A-6274-700B-7786E548224D}"/>
                  </a:ext>
                </a:extLst>
              </p:cNvPr>
              <p:cNvSpPr>
                <a:spLocks noGrp="1"/>
              </p:cNvSpPr>
              <p:nvPr>
                <p:ph sz="quarter" idx="13"/>
              </p:nvPr>
            </p:nvSpPr>
            <p:spPr/>
            <p:txBody>
              <a:bodyPr>
                <a:normAutofit fontScale="85000" lnSpcReduction="20000"/>
              </a:bodyPr>
              <a:lstStyle/>
              <a:p>
                <a:r>
                  <a:rPr lang="nl-BE" dirty="0"/>
                  <a:t>1748, ‘</a:t>
                </a:r>
                <a:r>
                  <a:rPr lang="nl-BE" dirty="0" err="1"/>
                  <a:t>Introductio</a:t>
                </a:r>
                <a:r>
                  <a:rPr lang="nl-BE" dirty="0"/>
                  <a:t> in </a:t>
                </a:r>
                <a:r>
                  <a:rPr lang="nl-BE" dirty="0" err="1"/>
                  <a:t>analysin</a:t>
                </a:r>
                <a:r>
                  <a:rPr lang="nl-BE" dirty="0"/>
                  <a:t> </a:t>
                </a:r>
                <a:r>
                  <a:rPr lang="nl-BE" dirty="0" err="1"/>
                  <a:t>infinitorum</a:t>
                </a:r>
                <a:r>
                  <a:rPr lang="nl-BE" dirty="0"/>
                  <a:t>’</a:t>
                </a:r>
              </a:p>
              <a:p>
                <a:r>
                  <a:rPr lang="nl-BE" dirty="0"/>
                  <a:t>“Een functie van een variabele grootheid is een analytische uitdrukking, bevattende op enigerlei wijze de variabele en getallen of constante grootheden”</a:t>
                </a:r>
              </a:p>
              <a:p>
                <a:r>
                  <a:rPr lang="nl-BE" dirty="0"/>
                  <a:t>Euler voegt ‘analytische uitdrukking’ toe aan de definitie van Leibniz </a:t>
                </a:r>
                <a:r>
                  <a:rPr lang="nl-BE" dirty="0">
                    <a:sym typeface="Wingdings" panose="05000000000000000000" pitchFamily="2" charset="2"/>
                  </a:rPr>
                  <a:t> schuift op in algebraïsche richting</a:t>
                </a:r>
                <a:endParaRPr lang="nl-BE" dirty="0"/>
              </a:p>
              <a:p>
                <a:r>
                  <a:rPr lang="nl-BE" dirty="0"/>
                  <a:t>‘analytische uitdrukking’ blijkt door Euler heel breed geïnterpreteerd te worden</a:t>
                </a:r>
              </a:p>
              <a:p>
                <a:pPr marL="576000" lvl="2" indent="0">
                  <a:buNone/>
                </a:pPr>
                <a:r>
                  <a:rPr lang="nl-BE" dirty="0"/>
                  <a:t>basisbewerkingen en andere operaties (exponentieel, logaritmisch, goniometrisch, afleiden en integreren), ook oneindige processen toegelaten: machtreeksen, niet noodzakelijk éénwaardig, kan ook impliciet bepaald zijn (met moderne notatie: </a:t>
                </a:r>
                <a14:m>
                  <m:oMath xmlns:m="http://schemas.openxmlformats.org/officeDocument/2006/math">
                    <m:r>
                      <a:rPr lang="nl-BE" b="0" i="1" smtClean="0">
                        <a:latin typeface="Cambria Math" panose="02040503050406030204" pitchFamily="18" charset="0"/>
                      </a:rPr>
                      <m:t>𝑓</m:t>
                    </m:r>
                    <m:d>
                      <m:dPr>
                        <m:ctrlPr>
                          <a:rPr lang="nl-BE" b="0" i="1" smtClean="0">
                            <a:latin typeface="Cambria Math" panose="02040503050406030204" pitchFamily="18" charset="0"/>
                          </a:rPr>
                        </m:ctrlPr>
                      </m:dPr>
                      <m:e>
                        <m:r>
                          <a:rPr lang="nl-BE" b="0" i="1" smtClean="0">
                            <a:latin typeface="Cambria Math" panose="02040503050406030204" pitchFamily="18" charset="0"/>
                          </a:rPr>
                          <m:t>𝑥</m:t>
                        </m:r>
                        <m:r>
                          <a:rPr lang="nl-BE" b="0" i="1" smtClean="0">
                            <a:latin typeface="Cambria Math" panose="02040503050406030204" pitchFamily="18" charset="0"/>
                          </a:rPr>
                          <m:t>,</m:t>
                        </m:r>
                        <m:r>
                          <a:rPr lang="nl-BE" b="0" i="1" smtClean="0">
                            <a:latin typeface="Cambria Math" panose="02040503050406030204" pitchFamily="18" charset="0"/>
                          </a:rPr>
                          <m:t>𝑦</m:t>
                        </m:r>
                      </m:e>
                    </m:d>
                    <m:r>
                      <a:rPr lang="nl-BE" b="0" i="1" smtClean="0">
                        <a:latin typeface="Cambria Math" panose="02040503050406030204" pitchFamily="18" charset="0"/>
                      </a:rPr>
                      <m:t>=</m:t>
                    </m:r>
                    <m:r>
                      <a:rPr lang="nl-BE" b="0" i="1" smtClean="0">
                        <a:latin typeface="Cambria Math" panose="02040503050406030204" pitchFamily="18" charset="0"/>
                      </a:rPr>
                      <m:t>𝑐</m:t>
                    </m:r>
                  </m:oMath>
                </a14:m>
                <a:r>
                  <a:rPr lang="nl-BE" dirty="0"/>
                  <a:t>), variabelen en constanten kunnen complexe waarden aannemen, …</a:t>
                </a:r>
              </a:p>
              <a:p>
                <a:r>
                  <a:rPr lang="nl-BE" dirty="0"/>
                  <a:t>notatie </a:t>
                </a:r>
                <a14:m>
                  <m:oMath xmlns:m="http://schemas.openxmlformats.org/officeDocument/2006/math">
                    <m:r>
                      <a:rPr lang="nl-BE" b="0" i="1" smtClean="0">
                        <a:latin typeface="Cambria Math" panose="02040503050406030204" pitchFamily="18" charset="0"/>
                      </a:rPr>
                      <m:t>𝑓</m:t>
                    </m:r>
                    <m:r>
                      <a:rPr lang="nl-BE" b="0" i="1" smtClean="0">
                        <a:latin typeface="Cambria Math" panose="02040503050406030204" pitchFamily="18" charset="0"/>
                      </a:rPr>
                      <m:t>(</m:t>
                    </m:r>
                    <m:r>
                      <a:rPr lang="nl-BE" b="0" i="1" smtClean="0">
                        <a:latin typeface="Cambria Math" panose="02040503050406030204" pitchFamily="18" charset="0"/>
                      </a:rPr>
                      <m:t>𝑥</m:t>
                    </m:r>
                    <m:r>
                      <a:rPr lang="nl-BE" b="0" i="1" smtClean="0">
                        <a:latin typeface="Cambria Math" panose="02040503050406030204" pitchFamily="18" charset="0"/>
                      </a:rPr>
                      <m:t>)</m:t>
                    </m:r>
                  </m:oMath>
                </a14:m>
                <a:endParaRPr lang="nl-BE" dirty="0"/>
              </a:p>
            </p:txBody>
          </p:sp>
        </mc:Choice>
        <mc:Fallback xmlns="">
          <p:sp>
            <p:nvSpPr>
              <p:cNvPr id="3" name="Content Placeholder 2">
                <a:extLst>
                  <a:ext uri="{FF2B5EF4-FFF2-40B4-BE49-F238E27FC236}">
                    <a16:creationId xmlns:a16="http://schemas.microsoft.com/office/drawing/2014/main" id="{652FBA37-9C8A-6274-700B-7786E548224D}"/>
                  </a:ext>
                </a:extLst>
              </p:cNvPr>
              <p:cNvSpPr>
                <a:spLocks noGrp="1" noRot="1" noChangeAspect="1" noMove="1" noResize="1" noEditPoints="1" noAdjustHandles="1" noChangeArrowheads="1" noChangeShapeType="1" noTextEdit="1"/>
              </p:cNvSpPr>
              <p:nvPr>
                <p:ph sz="quarter" idx="13"/>
              </p:nvPr>
            </p:nvSpPr>
            <p:spPr>
              <a:blipFill>
                <a:blip r:embed="rId2"/>
                <a:stretch>
                  <a:fillRect l="-892" t="-2375"/>
                </a:stretch>
              </a:blipFill>
            </p:spPr>
            <p:txBody>
              <a:bodyPr/>
              <a:lstStyle/>
              <a:p>
                <a:r>
                  <a:rPr lang="nl-BE">
                    <a:noFill/>
                  </a:rPr>
                  <a:t> </a:t>
                </a:r>
              </a:p>
            </p:txBody>
          </p:sp>
        </mc:Fallback>
      </mc:AlternateContent>
      <p:sp>
        <p:nvSpPr>
          <p:cNvPr id="4" name="Title 3">
            <a:extLst>
              <a:ext uri="{FF2B5EF4-FFF2-40B4-BE49-F238E27FC236}">
                <a16:creationId xmlns:a16="http://schemas.microsoft.com/office/drawing/2014/main" id="{E36C8915-9DA2-0777-AC38-DABABEEC42E1}"/>
              </a:ext>
            </a:extLst>
          </p:cNvPr>
          <p:cNvSpPr>
            <a:spLocks noGrp="1"/>
          </p:cNvSpPr>
          <p:nvPr>
            <p:ph type="title"/>
          </p:nvPr>
        </p:nvSpPr>
        <p:spPr/>
        <p:txBody>
          <a:bodyPr>
            <a:normAutofit/>
          </a:bodyPr>
          <a:lstStyle/>
          <a:p>
            <a:r>
              <a:rPr lang="nl-BE" dirty="0"/>
              <a:t>Euler over functies</a:t>
            </a:r>
          </a:p>
        </p:txBody>
      </p:sp>
    </p:spTree>
    <p:extLst>
      <p:ext uri="{BB962C8B-B14F-4D97-AF65-F5344CB8AC3E}">
        <p14:creationId xmlns:p14="http://schemas.microsoft.com/office/powerpoint/2010/main" val="143845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U Leuven">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1DA0F3916E074EBD55F0BB14078294" ma:contentTypeVersion="14" ma:contentTypeDescription="Create a new document." ma:contentTypeScope="" ma:versionID="a2d72d76f7b36b4d0dc6f1dc9b99f0d2">
  <xsd:schema xmlns:xsd="http://www.w3.org/2001/XMLSchema" xmlns:xs="http://www.w3.org/2001/XMLSchema" xmlns:p="http://schemas.microsoft.com/office/2006/metadata/properties" xmlns:ns3="3b7e306c-89b9-4506-ae2b-719c3661f9b6" xmlns:ns4="c13ace33-c334-411f-882f-0392191ebf05" targetNamespace="http://schemas.microsoft.com/office/2006/metadata/properties" ma:root="true" ma:fieldsID="f6ab7d1077a6cf564cbab42b3e85086b" ns3:_="" ns4:_="">
    <xsd:import namespace="3b7e306c-89b9-4506-ae2b-719c3661f9b6"/>
    <xsd:import namespace="c13ace33-c334-411f-882f-0392191ebf0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7e306c-89b9-4506-ae2b-719c3661f9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13ace33-c334-411f-882f-0392191ebf0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5B6176-32D2-433B-B2B1-8B4346D02C60}">
  <ds:schemaRefs>
    <ds:schemaRef ds:uri="http://schemas.microsoft.com/sharepoint/v3/contenttype/forms"/>
  </ds:schemaRefs>
</ds:datastoreItem>
</file>

<file path=customXml/itemProps2.xml><?xml version="1.0" encoding="utf-8"?>
<ds:datastoreItem xmlns:ds="http://schemas.openxmlformats.org/officeDocument/2006/customXml" ds:itemID="{584B9878-2D75-45B9-8F83-8351A04D78E3}">
  <ds:schemaRefs>
    <ds:schemaRef ds:uri="http://schemas.openxmlformats.org/package/2006/metadata/core-properties"/>
    <ds:schemaRef ds:uri="3b7e306c-89b9-4506-ae2b-719c3661f9b6"/>
    <ds:schemaRef ds:uri="http://purl.org/dc/terms/"/>
    <ds:schemaRef ds:uri="http://schemas.microsoft.com/office/infopath/2007/PartnerControls"/>
    <ds:schemaRef ds:uri="http://schemas.microsoft.com/office/2006/documentManagement/types"/>
    <ds:schemaRef ds:uri="http://purl.org/dc/elements/1.1/"/>
    <ds:schemaRef ds:uri="c13ace33-c334-411f-882f-0392191ebf05"/>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BD3F1FB0-9E28-4073-A0E4-74352D6BEB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7e306c-89b9-4506-ae2b-719c3661f9b6"/>
    <ds:schemaRef ds:uri="c13ace33-c334-411f-882f-0392191ebf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3929</Words>
  <Application>Microsoft Office PowerPoint</Application>
  <PresentationFormat>On-screen Show (4:3)</PresentationFormat>
  <Paragraphs>360</Paragraphs>
  <Slides>48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Cambria Math</vt:lpstr>
      <vt:lpstr>Wingdings</vt:lpstr>
      <vt:lpstr>KU Leuven</vt:lpstr>
      <vt:lpstr>Geschiedenis en didactiek van het functiebegrip</vt:lpstr>
      <vt:lpstr>Inleiding</vt:lpstr>
      <vt:lpstr>Kennismaking</vt:lpstr>
      <vt:lpstr>Het onderwerp</vt:lpstr>
      <vt:lpstr>Episode 1: de start</vt:lpstr>
      <vt:lpstr>Leibniz en Johann Bernoulli (en Gregory)</vt:lpstr>
      <vt:lpstr>Leibniz en Johann Bernoulli  (en Gregory)</vt:lpstr>
      <vt:lpstr>Euler: eerst wat context</vt:lpstr>
      <vt:lpstr>Euler over functies</vt:lpstr>
      <vt:lpstr>Waarom in deze periode?</vt:lpstr>
      <vt:lpstr>Waarom in deze periode?</vt:lpstr>
      <vt:lpstr>Met een didactische bril…</vt:lpstr>
      <vt:lpstr>Met een didactische bril…</vt:lpstr>
      <vt:lpstr>Met een didactische bril…</vt:lpstr>
      <vt:lpstr>Periode 0: was er al iets vóór 1700?</vt:lpstr>
      <vt:lpstr>De oude culturen</vt:lpstr>
      <vt:lpstr>Nicolas Oresme</vt:lpstr>
      <vt:lpstr>Nicolas Oresme</vt:lpstr>
      <vt:lpstr>Nicolas Oresme</vt:lpstr>
      <vt:lpstr>Met een didactische bril…</vt:lpstr>
      <vt:lpstr>Periode 2: de controverse over de trillende snaar</vt:lpstr>
      <vt:lpstr>1-dimensionale golfvergelijking</vt:lpstr>
      <vt:lpstr>Een algemener functiebegrip?</vt:lpstr>
      <vt:lpstr>Een algemener functiebegrip?</vt:lpstr>
      <vt:lpstr>Een algemener functiebegrip?</vt:lpstr>
      <vt:lpstr>Een algemener functiebegrip?</vt:lpstr>
      <vt:lpstr>Met een didactische bril…</vt:lpstr>
      <vt:lpstr>Periode 3: 19de eeuw</vt:lpstr>
      <vt:lpstr>Fourier: een algemener  concept van functie</vt:lpstr>
      <vt:lpstr>Fourier: een straffe ‘stelling’</vt:lpstr>
      <vt:lpstr>Peter Gustav Lejeune Dirichlet (1805-1859)</vt:lpstr>
      <vt:lpstr>Peter Gustav Lejeune Dirichlet (1805-1859)</vt:lpstr>
      <vt:lpstr>Lobachevsky</vt:lpstr>
      <vt:lpstr>De verruiming van het functiebegrip was best stevig: “pathologische functies”</vt:lpstr>
      <vt:lpstr>De verruiming van het functiebegrip had gevolgen!</vt:lpstr>
      <vt:lpstr>De verruiming van het functiebegrip maakte niet iedereen gelukkig</vt:lpstr>
      <vt:lpstr>Met een didactische bril…</vt:lpstr>
      <vt:lpstr>Periode 4: eind 19de en begin 20ste eeuw</vt:lpstr>
      <vt:lpstr>Functiebegrip wordt losgekoppeld van getallenverzamelingen</vt:lpstr>
      <vt:lpstr>Functiebegrip wordt losgekoppeld van getallenverzamelingen</vt:lpstr>
      <vt:lpstr>Met een didactische bril…</vt:lpstr>
      <vt:lpstr>Met een didactische bril…</vt:lpstr>
      <vt:lpstr>Een onverwachte voorloper</vt:lpstr>
      <vt:lpstr>Nog twee late evoluties</vt:lpstr>
      <vt:lpstr>Slot</vt:lpstr>
      <vt:lpstr>Nog twee take-away-messages</vt:lpstr>
      <vt:lpstr>Nog twee take-away-messages</vt:lpstr>
      <vt:lpstr>Dank u voor uw aandacht!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2017-09-13T11:56:44Z</dcterms:created>
  <dcterms:modified xsi:type="dcterms:W3CDTF">2025-11-05T18:40:40Z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0x010100161DA0F3916E074EBD55F0BB14078294</vt:lpwstr>
  </property>
</Properties>
</file>