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30"/>
  </p:notesMasterIdLst>
  <p:sldIdLst>
    <p:sldId id="256" r:id="rId5"/>
    <p:sldId id="426" r:id="rId6"/>
    <p:sldId id="399" r:id="rId7"/>
    <p:sldId id="396" r:id="rId8"/>
    <p:sldId id="397" r:id="rId9"/>
    <p:sldId id="414" r:id="rId10"/>
    <p:sldId id="398" r:id="rId11"/>
    <p:sldId id="416" r:id="rId12"/>
    <p:sldId id="400" r:id="rId13"/>
    <p:sldId id="417" r:id="rId14"/>
    <p:sldId id="418" r:id="rId15"/>
    <p:sldId id="401" r:id="rId16"/>
    <p:sldId id="402" r:id="rId17"/>
    <p:sldId id="403" r:id="rId18"/>
    <p:sldId id="420" r:id="rId19"/>
    <p:sldId id="404" r:id="rId20"/>
    <p:sldId id="421" r:id="rId21"/>
    <p:sldId id="405" r:id="rId22"/>
    <p:sldId id="406" r:id="rId23"/>
    <p:sldId id="408" r:id="rId24"/>
    <p:sldId id="410" r:id="rId25"/>
    <p:sldId id="411" r:id="rId26"/>
    <p:sldId id="412" r:id="rId27"/>
    <p:sldId id="425" r:id="rId28"/>
    <p:sldId id="427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F60DD561-1714-47DB-8BED-C7ED6A537C31}">
          <p14:sldIdLst>
            <p14:sldId id="256"/>
            <p14:sldId id="426"/>
            <p14:sldId id="399"/>
            <p14:sldId id="396"/>
            <p14:sldId id="397"/>
            <p14:sldId id="414"/>
            <p14:sldId id="398"/>
            <p14:sldId id="416"/>
            <p14:sldId id="400"/>
            <p14:sldId id="417"/>
            <p14:sldId id="418"/>
            <p14:sldId id="401"/>
            <p14:sldId id="402"/>
            <p14:sldId id="403"/>
            <p14:sldId id="420"/>
            <p14:sldId id="404"/>
            <p14:sldId id="421"/>
            <p14:sldId id="405"/>
            <p14:sldId id="406"/>
            <p14:sldId id="408"/>
            <p14:sldId id="410"/>
            <p14:sldId id="411"/>
            <p14:sldId id="412"/>
            <p14:sldId id="425"/>
            <p14:sldId id="42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63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0" name="Author" initials="A" lastIdx="11" clrIdx="9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F9070"/>
    <a:srgbClr val="FAD07D"/>
    <a:srgbClr val="A1584E"/>
    <a:srgbClr val="804848"/>
    <a:srgbClr val="FF3399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4CE485-D359-4D2C-B12E-4E290D3E8494}" v="3059" dt="2025-04-05T12:41:14.8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07" autoAdjust="0"/>
    <p:restoredTop sz="96201" autoAdjust="0"/>
  </p:normalViewPr>
  <p:slideViewPr>
    <p:cSldViewPr snapToGrid="0">
      <p:cViewPr varScale="1">
        <p:scale>
          <a:sx n="74" d="100"/>
          <a:sy n="74" d="100"/>
        </p:scale>
        <p:origin x="1978" y="77"/>
      </p:cViewPr>
      <p:guideLst>
        <p:guide orient="horz" pos="2160"/>
        <p:guide pos="3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37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F67E3-005B-4A5B-A64B-4E620D6532D3}" type="datetimeFigureOut">
              <a:rPr lang="nl-NL" smtClean="0"/>
              <a:t>5-4-2025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6EB55-D046-4316-A421-6DEA4C9E91D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421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nl-BE"/>
          </a:p>
        </p:txBody>
      </p:sp>
      <p:sp>
        <p:nvSpPr>
          <p:cNvPr id="12" name="Rechthoek 11"/>
          <p:cNvSpPr/>
          <p:nvPr userDrawn="1"/>
        </p:nvSpPr>
        <p:spPr>
          <a:xfrm>
            <a:off x="0" y="4679576"/>
            <a:ext cx="9144000" cy="217598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nl-BE"/>
          </a:p>
        </p:txBody>
      </p:sp>
      <p:sp>
        <p:nvSpPr>
          <p:cNvPr id="8" name="Rechthoek 7"/>
          <p:cNvSpPr/>
          <p:nvPr userDrawn="1"/>
        </p:nvSpPr>
        <p:spPr>
          <a:xfrm>
            <a:off x="0" y="647998"/>
            <a:ext cx="9144000" cy="4456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nl-BE"/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360000"/>
            <a:ext cx="2018135" cy="720000"/>
          </a:xfrm>
          <a:prstGeom prst="rect">
            <a:avLst/>
          </a:prstGeom>
        </p:spPr>
      </p:pic>
      <p:sp>
        <p:nvSpPr>
          <p:cNvPr id="10" name="Titel 1"/>
          <p:cNvSpPr>
            <a:spLocks noGrp="1"/>
          </p:cNvSpPr>
          <p:nvPr>
            <p:ph type="ctrTitle"/>
          </p:nvPr>
        </p:nvSpPr>
        <p:spPr>
          <a:xfrm>
            <a:off x="553923" y="1080000"/>
            <a:ext cx="8036155" cy="4024798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11" name="Ondertitel 2"/>
          <p:cNvSpPr>
            <a:spLocks noGrp="1"/>
          </p:cNvSpPr>
          <p:nvPr>
            <p:ph type="subTitle" idx="1"/>
          </p:nvPr>
        </p:nvSpPr>
        <p:spPr>
          <a:xfrm>
            <a:off x="550506" y="5392800"/>
            <a:ext cx="8036154" cy="820799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793196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29" userDrawn="1">
          <p15:clr>
            <a:srgbClr val="FBAE40"/>
          </p15:clr>
        </p15:guide>
        <p15:guide id="2" pos="446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29305" y="1291772"/>
            <a:ext cx="8885390" cy="4874685"/>
          </a:xfrm>
          <a:prstGeom prst="rect">
            <a:avLst/>
          </a:prstGeom>
        </p:spPr>
        <p:txBody>
          <a:bodyPr/>
          <a:lstStyle>
            <a:lvl1pPr defTabSz="288000">
              <a:defRPr/>
            </a:lvl1pPr>
            <a:lvl2pPr>
              <a:spcBef>
                <a:spcPts val="500"/>
              </a:spcBef>
              <a:spcAft>
                <a:spcPts val="500"/>
              </a:spcAft>
              <a:defRPr/>
            </a:lvl2pPr>
            <a:lvl3pPr>
              <a:spcBef>
                <a:spcPts val="400"/>
              </a:spcBef>
              <a:spcAft>
                <a:spcPts val="400"/>
              </a:spcAft>
              <a:defRPr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0397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4000" cy="62075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nl-BE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567919" y="1800000"/>
            <a:ext cx="8008163" cy="23868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00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9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67919" y="4359600"/>
            <a:ext cx="8008162" cy="15012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9222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46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305" y="1309945"/>
            <a:ext cx="4370695" cy="482513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737" y="1309945"/>
            <a:ext cx="4370957" cy="482513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2636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305" y="1293150"/>
            <a:ext cx="4368154" cy="5760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305" y="1939440"/>
            <a:ext cx="4368154" cy="410893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49" y="1293150"/>
            <a:ext cx="4385546" cy="5760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49" y="1939439"/>
            <a:ext cx="4385546" cy="410893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720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Slo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668772" y="860612"/>
            <a:ext cx="7806456" cy="44851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78493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6"/>
          <p:cNvSpPr/>
          <p:nvPr userDrawn="1"/>
        </p:nvSpPr>
        <p:spPr>
          <a:xfrm>
            <a:off x="-9331" y="6210000"/>
            <a:ext cx="9144000" cy="64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nl-BE"/>
          </a:p>
        </p:txBody>
      </p:sp>
      <p:sp>
        <p:nvSpPr>
          <p:cNvPr id="11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28134" y="6210000"/>
            <a:ext cx="648000" cy="64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800" baseline="0">
                <a:solidFill>
                  <a:schemeClr val="bg1"/>
                </a:solidFill>
                <a:latin typeface="Arial" charset="0"/>
              </a:defRPr>
            </a:lvl1pPr>
          </a:lstStyle>
          <a:p>
            <a:fld id="{0A297500-7527-634B-90F4-69D0994C32B4}" type="slidenum">
              <a:rPr lang="nl-NL" smtClean="0"/>
              <a:pPr/>
              <a:t>‹#›</a:t>
            </a:fld>
            <a:endParaRPr lang="nl-NL" dirty="0"/>
          </a:p>
        </p:txBody>
      </p:sp>
      <p:pic>
        <p:nvPicPr>
          <p:cNvPr id="12" name="Afbeelding 7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200" y="6353999"/>
            <a:ext cx="1008305" cy="360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305" y="70861"/>
            <a:ext cx="8885390" cy="115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305" y="1294288"/>
            <a:ext cx="8885390" cy="48576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24497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6" r:id="rId6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2880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2880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88000" algn="l" defTabSz="288000" rtl="0" eaLnBrk="1" latinLnBrk="0" hangingPunct="1">
        <a:lnSpc>
          <a:spcPct val="100000"/>
        </a:lnSpc>
        <a:spcBef>
          <a:spcPts val="200"/>
        </a:spcBef>
        <a:spcAft>
          <a:spcPts val="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8000" algn="l" defTabSz="2880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16" userDrawn="1">
          <p15:clr>
            <a:srgbClr val="F26B43"/>
          </p15:clr>
        </p15:guide>
        <p15:guide id="2" pos="5397" userDrawn="1">
          <p15:clr>
            <a:srgbClr val="F26B43"/>
          </p15:clr>
        </p15:guide>
        <p15:guide id="3" orient="horz" pos="102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perswww.kuleuven.be/~u0010098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0.e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000" y="1080000"/>
            <a:ext cx="8300714" cy="4024798"/>
          </a:xfrm>
        </p:spPr>
        <p:txBody>
          <a:bodyPr/>
          <a:lstStyle/>
          <a:p>
            <a:r>
              <a:rPr lang="nl-BE" dirty="0"/>
              <a:t>Is de Belg een bedreigde soort? Wat een matrixmodel, eigenwaarden en eigenvectoren ons hierover kunnen leren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nl-BE" dirty="0"/>
              <a:t>Johan Deprez</a:t>
            </a:r>
          </a:p>
          <a:p>
            <a:r>
              <a:rPr lang="nl-BE" dirty="0"/>
              <a:t>NWD 2025</a:t>
            </a:r>
          </a:p>
        </p:txBody>
      </p:sp>
    </p:spTree>
    <p:extLst>
      <p:ext uri="{BB962C8B-B14F-4D97-AF65-F5344CB8AC3E}">
        <p14:creationId xmlns:p14="http://schemas.microsoft.com/office/powerpoint/2010/main" val="1606426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F33AB49-DB16-7665-A0DE-53DA6211D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10</a:t>
            </a:fld>
            <a:endParaRPr lang="nl-NL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734604B-6030-7554-C9AF-DFB44FA4F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Een grafiek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27129B-447A-5B9E-4242-E68530B6E7C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447"/>
          <a:stretch/>
        </p:blipFill>
        <p:spPr>
          <a:xfrm>
            <a:off x="4104000" y="926216"/>
            <a:ext cx="5040000" cy="536143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36BE4-2013-265A-E92D-D73F5F922CD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9305" y="848408"/>
            <a:ext cx="4058231" cy="5476974"/>
          </a:xfrm>
        </p:spPr>
        <p:txBody>
          <a:bodyPr>
            <a:normAutofit fontScale="77500" lnSpcReduction="20000"/>
          </a:bodyPr>
          <a:lstStyle/>
          <a:p>
            <a:pPr marL="358775" indent="-358775">
              <a:lnSpc>
                <a:spcPct val="120000"/>
              </a:lnSpc>
              <a:buFont typeface="+mj-lt"/>
              <a:buAutoNum type="arabicPeriod"/>
            </a:pPr>
            <a:r>
              <a:rPr lang="nl-BE" dirty="0"/>
              <a:t>zie de horizontale as: maken we het nu niet te bont met onze ‘voorspellingen’?</a:t>
            </a:r>
          </a:p>
          <a:p>
            <a:pPr marL="576000" lvl="2" indent="0">
              <a:lnSpc>
                <a:spcPct val="120000"/>
              </a:lnSpc>
              <a:buNone/>
            </a:pPr>
            <a:r>
              <a:rPr lang="nl-BE" dirty="0"/>
              <a:t>ja en neen… het is niet de werkelijkheid! maar wel: uitvergroting van eigenschappen van onze huidige maatschappij, zoals weerspiegeld in huidige overlevingskansen en vruchtbaarheidscijfers</a:t>
            </a:r>
          </a:p>
          <a:p>
            <a:pPr marL="358775" indent="-358775">
              <a:lnSpc>
                <a:spcPct val="120000"/>
              </a:lnSpc>
              <a:buFont typeface="+mj-lt"/>
              <a:buAutoNum type="arabicPeriod"/>
            </a:pPr>
            <a:r>
              <a:rPr lang="nl-BE" dirty="0"/>
              <a:t>Stel je voor dat je een Belg bent. Waar ben je dan terug te vinden in deze grafiek?</a:t>
            </a:r>
          </a:p>
          <a:p>
            <a:pPr marL="576000" lvl="2" indent="0">
              <a:lnSpc>
                <a:spcPct val="120000"/>
              </a:lnSpc>
              <a:buNone/>
            </a:pPr>
            <a:r>
              <a:rPr lang="nl-BE" dirty="0"/>
              <a:t>voor mezelf: op tijdstip 0 op curve IV, op tijdstip 1 op curve V, en dan …</a:t>
            </a:r>
          </a:p>
        </p:txBody>
      </p:sp>
    </p:spTree>
    <p:extLst>
      <p:ext uri="{BB962C8B-B14F-4D97-AF65-F5344CB8AC3E}">
        <p14:creationId xmlns:p14="http://schemas.microsoft.com/office/powerpoint/2010/main" val="1209844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F33AB49-DB16-7665-A0DE-53DA6211D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11</a:t>
            </a:fld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36BE4-2013-265A-E92D-D73F5F922CD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9305" y="1551548"/>
            <a:ext cx="3664097" cy="432971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BE" dirty="0"/>
              <a:t>Bemerk de regelmaat in de grafiek na enkele stappen! </a:t>
            </a:r>
          </a:p>
          <a:p>
            <a:pPr marL="363538" indent="-363538">
              <a:lnSpc>
                <a:spcPct val="120000"/>
              </a:lnSpc>
              <a:buFont typeface="+mj-lt"/>
              <a:buAutoNum type="arabicPeriod" startAt="3"/>
            </a:pPr>
            <a:r>
              <a:rPr lang="nl-BE" dirty="0"/>
              <a:t>Kun je (voor elke leeftijdsklasse, startend op tijdstip 4) een eenvoudige formule bedenken voor de aantallen? Laat je inspireren door de grafieken!</a:t>
            </a:r>
          </a:p>
          <a:p>
            <a:pPr marL="576000" lvl="2" indent="0">
              <a:buNone/>
            </a:pPr>
            <a:r>
              <a:rPr lang="nl-BE" dirty="0"/>
              <a:t>exponentieel? beginwaarde is aantal op tijdstip 4, groeifactor?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734604B-6030-7554-C9AF-DFB44FA4F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Een grafiek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27129B-447A-5B9E-4242-E68530B6E7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436" y="926216"/>
            <a:ext cx="5274564" cy="5361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066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F33AB49-DB16-7665-A0DE-53DA6211D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12</a:t>
            </a:fld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36BE4-2013-265A-E92D-D73F5F922CD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29305" y="3655691"/>
            <a:ext cx="6489704" cy="2682757"/>
          </a:xfrm>
        </p:spPr>
        <p:txBody>
          <a:bodyPr>
            <a:normAutofit fontScale="77500" lnSpcReduction="20000"/>
          </a:bodyPr>
          <a:lstStyle/>
          <a:p>
            <a:r>
              <a:rPr lang="nl-BE" dirty="0"/>
              <a:t>twee tabellen</a:t>
            </a:r>
          </a:p>
          <a:p>
            <a:r>
              <a:rPr lang="nl-BE" dirty="0"/>
              <a:t>onderaan: groeifactor t.o.v. het vorige tijdstip</a:t>
            </a:r>
          </a:p>
          <a:p>
            <a:r>
              <a:rPr lang="nl-BE" dirty="0"/>
              <a:t>stabiliseert na verloop van tijd!</a:t>
            </a:r>
          </a:p>
          <a:p>
            <a:r>
              <a:rPr lang="nl-BE" dirty="0"/>
              <a:t>voor elke leeftijdsklasse zelfde groeifactor (0,84)</a:t>
            </a:r>
          </a:p>
          <a:p>
            <a:r>
              <a:rPr lang="nl-BE" dirty="0"/>
              <a:t>… en dus ook voor de hele populatie</a:t>
            </a:r>
          </a:p>
          <a:p>
            <a:r>
              <a:rPr lang="nl-BE" dirty="0"/>
              <a:t>(mijn) benaming: </a:t>
            </a:r>
            <a:r>
              <a:rPr lang="nl-BE" b="1" dirty="0" err="1"/>
              <a:t>langetermijngroeifactor</a:t>
            </a:r>
            <a:endParaRPr lang="nl-BE" b="1" dirty="0"/>
          </a:p>
          <a:p>
            <a:endParaRPr lang="nl-BE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734604B-6030-7554-C9AF-DFB44FA4F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Een grafiek en een tabel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27129B-447A-5B9E-4242-E68530B6E7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4708" y="3655691"/>
            <a:ext cx="2639291" cy="268275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00A11D6-023F-FE96-7C28-BDE7E67C82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29838"/>
            <a:ext cx="9144000" cy="2608403"/>
          </a:xfrm>
          <a:prstGeom prst="rect">
            <a:avLst/>
          </a:prstGeom>
        </p:spPr>
      </p:pic>
      <p:pic>
        <p:nvPicPr>
          <p:cNvPr id="8" name="Picture 7" descr="A person with white hair and glasses&#10;&#10;AI-generated content may be incorrect.">
            <a:extLst>
              <a:ext uri="{FF2B5EF4-FFF2-40B4-BE49-F238E27FC236}">
                <a16:creationId xmlns:a16="http://schemas.microsoft.com/office/drawing/2014/main" id="{775A990F-A428-899E-00B6-EFDDF45D97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064" y="0"/>
            <a:ext cx="2815936" cy="186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98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9CC347-E6BA-9188-C3DB-1633E6BD7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13</a:t>
            </a:fld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53A86-B7FA-5395-84ED-12B52B88220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endParaRPr lang="nl-BE" dirty="0"/>
          </a:p>
          <a:p>
            <a:r>
              <a:rPr lang="nl-BE" dirty="0"/>
              <a:t>tabel toont voor elke leeftijdsklasse welk ‘percentage’ ze vertegenwoordigt van de totale populatie</a:t>
            </a:r>
          </a:p>
          <a:p>
            <a:r>
              <a:rPr lang="nl-BE" dirty="0"/>
              <a:t>stabiliseert na verloop van tijd!</a:t>
            </a:r>
          </a:p>
          <a:p>
            <a:r>
              <a:rPr lang="nl-BE" dirty="0"/>
              <a:t>(mijn) benaming: </a:t>
            </a:r>
            <a:r>
              <a:rPr lang="nl-BE" b="1" dirty="0"/>
              <a:t>langetermijnleeftijdsstructuur</a:t>
            </a:r>
          </a:p>
          <a:p>
            <a:r>
              <a:rPr lang="nl-BE" dirty="0"/>
              <a:t>hangt samen met het voorgaande!</a:t>
            </a:r>
          </a:p>
          <a:p>
            <a:r>
              <a:rPr lang="nl-BE" dirty="0"/>
              <a:t>herinner je: uitvergroting van eigenschappen van onze huidige maatschappij, zoals weerspiegeld in huidige overlevingskansen en vruchtbaarheidscijfers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73E79FC-91F5-B7A4-8073-E8D423293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Nog een tweede vaststelling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CEC9BF3-E9F2-D0FA-19FA-3B68131317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422" y="1027941"/>
            <a:ext cx="8885390" cy="1968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47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969D29-3F19-D4AC-8D35-E758DD7DCDC4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129305" y="1309945"/>
                <a:ext cx="5845468" cy="4825139"/>
              </a:xfrm>
            </p:spPr>
            <p:txBody>
              <a:bodyPr>
                <a:normAutofit fontScale="77500" lnSpcReduction="2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nl-BE" dirty="0"/>
                  <a:t>bevinding over LT-groeifactor in matrixvorm: voor grote 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nl-BE" dirty="0"/>
                  <a:t> is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nl-B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BE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nl-BE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nl-BE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nl-BE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nl-BE" b="0" i="1" smtClean="0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nl-BE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nl-B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BE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nl-BE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nl-BE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≈0,84⋅</m:t>
                      </m:r>
                      <m:sSub>
                        <m:sSubPr>
                          <m:ctrlPr>
                            <a:rPr lang="nl-B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B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nl-BE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nl-BE" dirty="0"/>
              </a:p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nl-BE" dirty="0"/>
                  <a:t> is dus een benaderende oplossing van het stelsel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=0,84⋅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nl-BE" dirty="0"/>
                  <a:t>, </a:t>
                </a:r>
              </a:p>
              <a:p>
                <a:pPr>
                  <a:lnSpc>
                    <a:spcPct val="120000"/>
                  </a:lnSpc>
                </a:pPr>
                <a:r>
                  <a:rPr lang="nl-BE" dirty="0"/>
                  <a:t>voluit, met 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nl-BE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 …</m:t>
                            </m:r>
                            <m:sSub>
                              <m:sSubPr>
                                <m:ctrlP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endParaRPr lang="nl-BE" b="0" dirty="0"/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nl-BE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nl-BE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,43</m:t>
                                </m:r>
                                <m:sSub>
                                  <m:sSubPr>
                                    <m:ctrl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m:rPr>
                                    <m:brk m:alnAt="7"/>
                                  </m:rP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0,34</m:t>
                                </m:r>
                                <m:sSub>
                                  <m:sSubPr>
                                    <m:ctrl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m:rPr>
                                    <m:brk m:alnAt="7"/>
                                  </m:rP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0,01</m:t>
                                </m:r>
                                <m:sSub>
                                  <m:sSubPr>
                                    <m:ctrl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e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0,84</m:t>
                                </m:r>
                                <m:sSub>
                                  <m:sSubPr>
                                    <m:ctrl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0,98</m:t>
                                </m:r>
                                <m:sSub>
                                  <m:sSubPr>
                                    <m:ctrl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e>
                              <m:e>
                                <m:r>
                                  <a:rPr lang="nl-BE" i="1">
                                    <a:latin typeface="Cambria Math" panose="02040503050406030204" pitchFamily="18" charset="0"/>
                                  </a:rPr>
                                  <m:t>0,84</m:t>
                                </m:r>
                                <m:sSub>
                                  <m:sSubPr>
                                    <m:ctrlPr>
                                      <a:rPr lang="nl-BE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BE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0,96</m:t>
                                </m:r>
                                <m:sSub>
                                  <m:sSubPr>
                                    <m:ctrl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e>
                              <m:e>
                                <m:r>
                                  <a:rPr lang="nl-BE" i="1">
                                    <a:latin typeface="Cambria Math" panose="02040503050406030204" pitchFamily="18" charset="0"/>
                                  </a:rPr>
                                  <m:t>0,84</m:t>
                                </m:r>
                                <m:sSub>
                                  <m:sSubPr>
                                    <m:ctrlPr>
                                      <a:rPr lang="nl-BE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BE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0,83</m:t>
                                </m:r>
                                <m:sSub>
                                  <m:sSubPr>
                                    <m:ctrl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e>
                              <m:e>
                                <m:r>
                                  <a:rPr lang="nl-BE" i="1">
                                    <a:latin typeface="Cambria Math" panose="02040503050406030204" pitchFamily="18" charset="0"/>
                                  </a:rPr>
                                  <m:t>0,84</m:t>
                                </m:r>
                                <m:sSub>
                                  <m:sSubPr>
                                    <m:ctrlPr>
                                      <a:rPr lang="nl-BE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BE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0,30</m:t>
                                </m:r>
                                <m:sSub>
                                  <m:sSubPr>
                                    <m:ctrl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e>
                              <m:e>
                                <m:r>
                                  <a:rPr lang="nl-BE" i="1">
                                    <a:latin typeface="Cambria Math" panose="02040503050406030204" pitchFamily="18" charset="0"/>
                                  </a:rPr>
                                  <m:t>0,84</m:t>
                                </m:r>
                                <m:sSub>
                                  <m:sSubPr>
                                    <m:ctrlPr>
                                      <a:rPr lang="nl-BE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BE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nl-BE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969D29-3F19-D4AC-8D35-E758DD7DCD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29305" y="1309945"/>
                <a:ext cx="5845468" cy="4825139"/>
              </a:xfrm>
              <a:blipFill>
                <a:blip r:embed="rId2"/>
                <a:stretch>
                  <a:fillRect l="-1147" t="-759"/>
                </a:stretch>
              </a:blipFill>
            </p:spPr>
            <p:txBody>
              <a:bodyPr/>
              <a:lstStyle/>
              <a:p>
                <a:r>
                  <a:rPr lang="nl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6F5DAD-3E41-FE5E-A184-E8F501193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02036" y="2358739"/>
            <a:ext cx="3112657" cy="1880754"/>
          </a:xfrm>
        </p:spPr>
        <p:txBody>
          <a:bodyPr>
            <a:normAutofit fontScale="77500" lnSpcReduction="20000"/>
          </a:bodyPr>
          <a:lstStyle/>
          <a:p>
            <a:pPr marL="363538" indent="-363538">
              <a:lnSpc>
                <a:spcPct val="120000"/>
              </a:lnSpc>
              <a:buFont typeface="+mj-lt"/>
              <a:buAutoNum type="arabicPeriod"/>
            </a:pPr>
            <a:r>
              <a:rPr lang="nl-BE" dirty="0"/>
              <a:t>Los dit stelsel op! (tip: begin onderaan)</a:t>
            </a:r>
          </a:p>
          <a:p>
            <a:pPr marL="288000" lvl="1" indent="0">
              <a:lnSpc>
                <a:spcPct val="120000"/>
              </a:lnSpc>
              <a:buNone/>
            </a:pPr>
            <a:r>
              <a:rPr lang="nl-BE" dirty="0"/>
              <a:t>oneindig veel oplossingen</a:t>
            </a:r>
          </a:p>
          <a:p>
            <a:endParaRPr lang="nl-BE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9FAE3BB-B78A-77A4-8DC1-208B8E3AD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14</a:t>
            </a:fld>
            <a:endParaRPr lang="nl-NL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CE275A7-A67F-9BAD-3785-82C9F455F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Een elegantere manier om de LT-leeftijdsstructuur te bepalen</a:t>
            </a:r>
          </a:p>
        </p:txBody>
      </p:sp>
    </p:spTree>
    <p:extLst>
      <p:ext uri="{BB962C8B-B14F-4D97-AF65-F5344CB8AC3E}">
        <p14:creationId xmlns:p14="http://schemas.microsoft.com/office/powerpoint/2010/main" val="3433284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9FAE3BB-B78A-77A4-8DC1-208B8E3AD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15</a:t>
            </a:fld>
            <a:endParaRPr lang="nl-N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969D29-3F19-D4AC-8D35-E758DD7DCDC4}"/>
                  </a:ext>
                </a:extLst>
              </p:cNvPr>
              <p:cNvSpPr>
                <a:spLocks noGrp="1"/>
              </p:cNvSpPr>
              <p:nvPr>
                <p:ph sz="quarter" idx="13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nl-BE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nl-BE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0,43</m:t>
                                </m:r>
                                <m:sSub>
                                  <m:sSubPr>
                                    <m:ctrl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m:rPr>
                                    <m:brk m:alnAt="7"/>
                                  </m:rP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0,34</m:t>
                                </m:r>
                                <m:sSub>
                                  <m:sSubPr>
                                    <m:ctrl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m:rPr>
                                    <m:brk m:alnAt="7"/>
                                  </m:rP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0,01</m:t>
                                </m:r>
                                <m:sSub>
                                  <m:sSubPr>
                                    <m:ctrl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m:rPr>
                                        <m:brk m:alnAt="7"/>
                                      </m:r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e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0,84</m:t>
                                </m:r>
                                <m:sSub>
                                  <m:sSubPr>
                                    <m:ctrl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0,98</m:t>
                                </m:r>
                                <m:sSub>
                                  <m:sSubPr>
                                    <m:ctrl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e>
                              <m:e>
                                <m:r>
                                  <a:rPr lang="nl-BE" i="1">
                                    <a:latin typeface="Cambria Math" panose="02040503050406030204" pitchFamily="18" charset="0"/>
                                  </a:rPr>
                                  <m:t>0,84</m:t>
                                </m:r>
                                <m:sSub>
                                  <m:sSubPr>
                                    <m:ctrlPr>
                                      <a:rPr lang="nl-BE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BE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0,96</m:t>
                                </m:r>
                                <m:sSub>
                                  <m:sSubPr>
                                    <m:ctrl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e>
                              <m:e>
                                <m:r>
                                  <a:rPr lang="nl-BE" i="1">
                                    <a:latin typeface="Cambria Math" panose="02040503050406030204" pitchFamily="18" charset="0"/>
                                  </a:rPr>
                                  <m:t>0,84</m:t>
                                </m:r>
                                <m:sSub>
                                  <m:sSubPr>
                                    <m:ctrlPr>
                                      <a:rPr lang="nl-BE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BE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0,83</m:t>
                                </m:r>
                                <m:sSub>
                                  <m:sSubPr>
                                    <m:ctrl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e>
                              <m:e>
                                <m:r>
                                  <a:rPr lang="nl-BE" i="1">
                                    <a:latin typeface="Cambria Math" panose="02040503050406030204" pitchFamily="18" charset="0"/>
                                  </a:rPr>
                                  <m:t>0,84</m:t>
                                </m:r>
                                <m:sSub>
                                  <m:sSubPr>
                                    <m:ctrlPr>
                                      <a:rPr lang="nl-BE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BE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0,30</m:t>
                                </m:r>
                                <m:sSub>
                                  <m:sSubPr>
                                    <m:ctrlP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e>
                              <m:e>
                                <m:r>
                                  <a:rPr lang="nl-BE" i="1">
                                    <a:latin typeface="Cambria Math" panose="02040503050406030204" pitchFamily="18" charset="0"/>
                                  </a:rPr>
                                  <m:t>0,84</m:t>
                                </m:r>
                                <m:sSub>
                                  <m:sSubPr>
                                    <m:ctrlPr>
                                      <a:rPr lang="nl-BE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BE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nl-BE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nl-BE" dirty="0"/>
              </a:p>
              <a:p>
                <a:pPr marL="269875" indent="-269875">
                  <a:buFont typeface="+mj-lt"/>
                  <a:buAutoNum type="arabicPeriod"/>
                </a:pPr>
                <a:endParaRPr lang="nl-BE" dirty="0"/>
              </a:p>
              <a:p>
                <a:pPr marL="269875" indent="-269875">
                  <a:buFont typeface="+mj-lt"/>
                  <a:buAutoNum type="arabicPeriod"/>
                </a:pPr>
                <a:r>
                  <a:rPr lang="nl-BE" dirty="0"/>
                  <a:t>Bijkomende voorwaarde: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=1 (=100%)</m:t>
                    </m:r>
                  </m:oMath>
                </a14:m>
                <a:endParaRPr lang="nl-BE" dirty="0"/>
              </a:p>
              <a:p>
                <a:pPr marL="288000" lvl="1" indent="0">
                  <a:buNone/>
                </a:pPr>
                <a:r>
                  <a:rPr lang="nl-BE" dirty="0"/>
                  <a:t>dit geeft: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=0,189</m:t>
                    </m:r>
                  </m:oMath>
                </a14:m>
                <a:r>
                  <a:rPr lang="nl-BE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BE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nl-BE" b="0" i="1" dirty="0" smtClean="0">
                        <a:latin typeface="Cambria Math" panose="02040503050406030204" pitchFamily="18" charset="0"/>
                      </a:rPr>
                      <m:t>=0,221</m:t>
                    </m:r>
                  </m:oMath>
                </a14:m>
                <a:r>
                  <a:rPr lang="nl-BE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=0,252</m:t>
                    </m:r>
                  </m:oMath>
                </a14:m>
                <a:r>
                  <a:rPr lang="nl-BE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=0,249</m:t>
                    </m:r>
                  </m:oMath>
                </a14:m>
                <a:r>
                  <a:rPr lang="nl-BE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=0,089</m:t>
                    </m:r>
                  </m:oMath>
                </a14:m>
                <a:endParaRPr lang="nl-BE" dirty="0"/>
              </a:p>
              <a:p>
                <a:pPr marL="288000" lvl="1" indent="0">
                  <a:buNone/>
                </a:pPr>
                <a:r>
                  <a:rPr lang="nl-BE" dirty="0"/>
                  <a:t>Dit zijn de ‘percentages’ van op de vorige slide!</a:t>
                </a:r>
              </a:p>
              <a:p>
                <a:pPr marL="0" indent="0">
                  <a:buNone/>
                </a:pPr>
                <a:r>
                  <a:rPr lang="nl-BE" dirty="0"/>
                  <a:t>Conclusie: De LT-leeftijdsstructuur van het Lesliemodel met LT-groeifactor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0,84</m:t>
                    </m:r>
                  </m:oMath>
                </a14:m>
                <a:r>
                  <a:rPr lang="nl-BE" dirty="0"/>
                  <a:t> is een oplossing van het stelsel </a:t>
                </a:r>
                <a14:m>
                  <m:oMath xmlns:m="http://schemas.openxmlformats.org/officeDocument/2006/math">
                    <m:r>
                      <a:rPr lang="nl-BE" i="1">
                        <a:latin typeface="Cambria Math" panose="02040503050406030204" pitchFamily="18" charset="0"/>
                      </a:rPr>
                      <m:t>𝐿</m:t>
                    </m:r>
                    <m:r>
                      <a:rPr lang="nl-BE" i="1">
                        <a:latin typeface="Cambria Math" panose="02040503050406030204" pitchFamily="18" charset="0"/>
                      </a:rPr>
                      <m:t>⋅</m:t>
                    </m:r>
                    <m:r>
                      <a:rPr lang="nl-BE" i="1">
                        <a:latin typeface="Cambria Math" panose="02040503050406030204" pitchFamily="18" charset="0"/>
                      </a:rPr>
                      <m:t>𝑋</m:t>
                    </m:r>
                    <m:r>
                      <a:rPr lang="nl-BE" i="1">
                        <a:latin typeface="Cambria Math" panose="02040503050406030204" pitchFamily="18" charset="0"/>
                      </a:rPr>
                      <m:t>=0,84⋅</m:t>
                    </m:r>
                    <m:r>
                      <a:rPr lang="nl-BE" i="1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nl-BE" dirty="0"/>
                  <a:t> (kies de oplossing met som van de componenten gelijk aan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nl-BE" dirty="0"/>
                  <a:t>)</a:t>
                </a:r>
              </a:p>
              <a:p>
                <a:pPr marL="288000" lvl="1" indent="0">
                  <a:lnSpc>
                    <a:spcPct val="120000"/>
                  </a:lnSpc>
                  <a:buNone/>
                </a:pPr>
                <a:endParaRPr lang="nl-BE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969D29-3F19-D4AC-8D35-E758DD7DCDC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blipFill>
                <a:blip r:embed="rId2"/>
                <a:stretch>
                  <a:fillRect l="-892"/>
                </a:stretch>
              </a:blipFill>
            </p:spPr>
            <p:txBody>
              <a:bodyPr/>
              <a:lstStyle/>
              <a:p>
                <a:r>
                  <a:rPr lang="nl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3">
            <a:extLst>
              <a:ext uri="{FF2B5EF4-FFF2-40B4-BE49-F238E27FC236}">
                <a16:creationId xmlns:a16="http://schemas.microsoft.com/office/drawing/2014/main" id="{0CE275A7-A67F-9BAD-3785-82C9F455F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Een elegantere manier om de LT-leeftijdsstructuur te bepalen</a:t>
            </a:r>
          </a:p>
        </p:txBody>
      </p:sp>
    </p:spTree>
    <p:extLst>
      <p:ext uri="{BB962C8B-B14F-4D97-AF65-F5344CB8AC3E}">
        <p14:creationId xmlns:p14="http://schemas.microsoft.com/office/powerpoint/2010/main" val="2266074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4494B7-1720-ECE1-2FE9-A76372EB2A50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129305" y="1237209"/>
                <a:ext cx="4370695" cy="2306090"/>
              </a:xfrm>
            </p:spPr>
            <p:txBody>
              <a:bodyPr>
                <a:normAutofit fontScale="77500" lnSpcReduction="2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nl-BE" dirty="0"/>
                  <a:t>LT-leeftijdsstructuur is een </a:t>
                </a:r>
                <a:r>
                  <a:rPr lang="nl-BE" u="sng" dirty="0"/>
                  <a:t>niet-</a:t>
                </a:r>
                <a:r>
                  <a:rPr lang="nl-BE" u="sng" dirty="0" err="1"/>
                  <a:t>nul</a:t>
                </a:r>
                <a:r>
                  <a:rPr lang="nl-BE" dirty="0" err="1"/>
                  <a:t>oplossing</a:t>
                </a:r>
                <a:r>
                  <a:rPr lang="nl-BE" dirty="0"/>
                  <a:t> van het stelsel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=0,84⋅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endParaRPr lang="nl-BE" dirty="0"/>
              </a:p>
              <a:p>
                <a:pPr>
                  <a:lnSpc>
                    <a:spcPct val="120000"/>
                  </a:lnSpc>
                </a:pPr>
                <a:r>
                  <a:rPr lang="nl-BE" dirty="0"/>
                  <a:t>voor de meeste getallen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nl-BE" dirty="0"/>
                  <a:t> heeft het stelsel </a:t>
                </a:r>
                <a14:m>
                  <m:oMath xmlns:m="http://schemas.openxmlformats.org/officeDocument/2006/math">
                    <m:r>
                      <a:rPr lang="nl-BE" i="1">
                        <a:latin typeface="Cambria Math" panose="02040503050406030204" pitchFamily="18" charset="0"/>
                      </a:rPr>
                      <m:t>𝐿</m:t>
                    </m:r>
                    <m:r>
                      <a:rPr lang="nl-BE" i="1">
                        <a:latin typeface="Cambria Math" panose="02040503050406030204" pitchFamily="18" charset="0"/>
                      </a:rPr>
                      <m:t>⋅</m:t>
                    </m:r>
                    <m:r>
                      <a:rPr lang="nl-BE" i="1">
                        <a:latin typeface="Cambria Math" panose="02040503050406030204" pitchFamily="18" charset="0"/>
                      </a:rPr>
                      <m:t>𝑋</m:t>
                    </m:r>
                    <m:r>
                      <a:rPr lang="nl-B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nl-BE" i="1">
                        <a:latin typeface="Cambria Math" panose="02040503050406030204" pitchFamily="18" charset="0"/>
                      </a:rPr>
                      <m:t>⋅</m:t>
                    </m:r>
                    <m:r>
                      <a:rPr lang="nl-BE" i="1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nl-BE" dirty="0"/>
                  <a:t> </a:t>
                </a:r>
                <a:r>
                  <a:rPr lang="nl-BE" u="sng" dirty="0"/>
                  <a:t>alleen de </a:t>
                </a:r>
                <a:r>
                  <a:rPr lang="nl-BE" u="sng" dirty="0" err="1"/>
                  <a:t>nuloplossing</a:t>
                </a:r>
                <a:endParaRPr lang="nl-BE" u="sng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4494B7-1720-ECE1-2FE9-A76372EB2A5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29305" y="1237209"/>
                <a:ext cx="4370695" cy="2306090"/>
              </a:xfrm>
              <a:blipFill>
                <a:blip r:embed="rId2"/>
                <a:stretch>
                  <a:fillRect l="-1534" t="-1587" r="-1116" b="-3439"/>
                </a:stretch>
              </a:blipFill>
            </p:spPr>
            <p:txBody>
              <a:bodyPr/>
              <a:lstStyle/>
              <a:p>
                <a:r>
                  <a:rPr lang="nl-B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D35D6A11-291B-85F9-A5E0-91B06D830846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4643737" y="1206036"/>
                <a:ext cx="4370957" cy="2597036"/>
              </a:xfrm>
            </p:spPr>
            <p:txBody>
              <a:bodyPr>
                <a:normAutofit fontScale="77500" lnSpcReduction="20000"/>
              </a:bodyPr>
              <a:lstStyle/>
              <a:p>
                <a14:m>
                  <m:oMath xmlns:m="http://schemas.openxmlformats.org/officeDocument/2006/math">
                    <m:r>
                      <a:rPr lang="nl-BE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nl-BE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nl-BE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nl-BE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nl-BE" i="1">
                        <a:latin typeface="Cambria Math" panose="02040503050406030204" pitchFamily="18" charset="0"/>
                      </a:rPr>
                      <m:t>⋅</m:t>
                    </m:r>
                    <m:r>
                      <a:rPr lang="nl-BE" i="1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nl-BE" dirty="0"/>
                  <a:t> heeft niet-</a:t>
                </a:r>
                <a:r>
                  <a:rPr lang="nl-BE" dirty="0" err="1"/>
                  <a:t>nuloplossingen</a:t>
                </a:r>
                <a:r>
                  <a:rPr lang="nl-BE" dirty="0"/>
                  <a:t> </a:t>
                </a:r>
                <a:r>
                  <a:rPr lang="nl-BE" dirty="0" err="1"/>
                  <a:t>asa</a:t>
                </a:r>
                <a:endParaRPr lang="nl-BE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nl-BE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BE" b="0" i="0" smtClean="0">
                              <a:latin typeface="Cambria Math" panose="02040503050406030204" pitchFamily="18" charset="0"/>
                            </a:rPr>
                            <m:t>det</m:t>
                          </m:r>
                        </m:fName>
                        <m:e>
                          <m:d>
                            <m:dPr>
                              <m:ctrlPr>
                                <a:rPr lang="nl-BE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BE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  <m:r>
                                <a:rPr lang="nl-BE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nl-BE" b="0" i="1" smtClean="0"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  <m:r>
                                <a:rPr lang="nl-BE" b="0" i="1" smtClean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sSub>
                                <m:sSubPr>
                                  <m:ctrlPr>
                                    <a:rPr lang="nl-BE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nl-BE" b="0" i="1" smtClean="0"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  <m:sub>
                                  <m:r>
                                    <a:rPr lang="nl-BE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nl-BE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func>
                    </m:oMath>
                  </m:oMathPara>
                </a14:m>
                <a:endParaRPr lang="nl-BE" dirty="0"/>
              </a:p>
              <a:p>
                <a:r>
                  <a:rPr lang="nl-BE" dirty="0"/>
                  <a:t>	vijfdegraadsvergelijking</a:t>
                </a:r>
              </a:p>
              <a:p>
                <a:r>
                  <a:rPr lang="nl-BE" dirty="0"/>
                  <a:t>oplossingen voor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nl-BE" dirty="0"/>
                  <a:t> voor het Lesliemodel van de Belgen: zie </a:t>
                </a:r>
                <a:r>
                  <a:rPr lang="nl-BE" dirty="0" err="1"/>
                  <a:t>Geogebra</a:t>
                </a:r>
                <a:endParaRPr lang="nl-BE" dirty="0"/>
              </a:p>
              <a:p>
                <a:endParaRPr lang="nl-BE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D35D6A11-291B-85F9-A5E0-91B06D8308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43737" y="1206036"/>
                <a:ext cx="4370957" cy="2597036"/>
              </a:xfrm>
              <a:blipFill>
                <a:blip r:embed="rId3"/>
                <a:stretch>
                  <a:fillRect l="-1674" t="-3991" r="-2929"/>
                </a:stretch>
              </a:blipFill>
            </p:spPr>
            <p:txBody>
              <a:bodyPr/>
              <a:lstStyle/>
              <a:p>
                <a:r>
                  <a:rPr lang="nl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1CC9DB0-21BC-985F-EB2B-F37A4D229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16</a:t>
            </a:fld>
            <a:endParaRPr lang="nl-NL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650475A-EEE9-CFCF-8D02-1B79DEB55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Een elegantere manier om de LT-groeifactor te bepalen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1F6AB6-2D39-3A73-C83D-215286EBCD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623047"/>
            <a:ext cx="9144000" cy="3234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08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1CC9DB0-21BC-985F-EB2B-F37A4D229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17</a:t>
            </a:fld>
            <a:endParaRPr lang="nl-N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4494B7-1720-ECE1-2FE9-A76372EB2A50}"/>
                  </a:ext>
                </a:extLst>
              </p:cNvPr>
              <p:cNvSpPr>
                <a:spLocks noGrp="1"/>
              </p:cNvSpPr>
              <p:nvPr>
                <p:ph sz="quarter" idx="13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nl-BE" dirty="0"/>
                  <a:t>LT-leeftijdsstructuur is een </a:t>
                </a:r>
                <a:r>
                  <a:rPr lang="nl-BE" u="sng" dirty="0"/>
                  <a:t>niet-</a:t>
                </a:r>
                <a:r>
                  <a:rPr lang="nl-BE" u="sng" dirty="0" err="1"/>
                  <a:t>nul</a:t>
                </a:r>
                <a:r>
                  <a:rPr lang="nl-BE" dirty="0" err="1"/>
                  <a:t>oplossing</a:t>
                </a:r>
                <a:r>
                  <a:rPr lang="nl-BE" dirty="0"/>
                  <a:t> van het stelsel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=0,84⋅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endParaRPr lang="nl-BE" dirty="0"/>
              </a:p>
              <a:p>
                <a:r>
                  <a:rPr lang="nl-BE" dirty="0"/>
                  <a:t>voor de meeste getallen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nl-BE" dirty="0"/>
                  <a:t> heeft het stelsel </a:t>
                </a:r>
                <a14:m>
                  <m:oMath xmlns:m="http://schemas.openxmlformats.org/officeDocument/2006/math">
                    <m:r>
                      <a:rPr lang="nl-BE" i="1">
                        <a:latin typeface="Cambria Math" panose="02040503050406030204" pitchFamily="18" charset="0"/>
                      </a:rPr>
                      <m:t>𝐿</m:t>
                    </m:r>
                    <m:r>
                      <a:rPr lang="nl-BE" i="1">
                        <a:latin typeface="Cambria Math" panose="02040503050406030204" pitchFamily="18" charset="0"/>
                      </a:rPr>
                      <m:t>⋅</m:t>
                    </m:r>
                    <m:r>
                      <a:rPr lang="nl-BE" i="1">
                        <a:latin typeface="Cambria Math" panose="02040503050406030204" pitchFamily="18" charset="0"/>
                      </a:rPr>
                      <m:t>𝑋</m:t>
                    </m:r>
                    <m:r>
                      <a:rPr lang="nl-BE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nl-BE" i="1">
                        <a:latin typeface="Cambria Math" panose="02040503050406030204" pitchFamily="18" charset="0"/>
                      </a:rPr>
                      <m:t>⋅</m:t>
                    </m:r>
                    <m:r>
                      <a:rPr lang="nl-BE" i="1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nl-BE" dirty="0"/>
                  <a:t> </a:t>
                </a:r>
                <a:r>
                  <a:rPr lang="nl-BE" u="sng" dirty="0"/>
                  <a:t>alleen de </a:t>
                </a:r>
                <a:r>
                  <a:rPr lang="nl-BE" u="sng" dirty="0" err="1"/>
                  <a:t>nuloplossing</a:t>
                </a:r>
                <a:endParaRPr lang="nl-BE" u="sng" dirty="0"/>
              </a:p>
              <a:p>
                <a:r>
                  <a:rPr lang="nl-BE" dirty="0"/>
                  <a:t>…</a:t>
                </a:r>
              </a:p>
              <a:p>
                <a:r>
                  <a:rPr lang="nl-BE" dirty="0"/>
                  <a:t>conclusie: De LT-groeifactor van een Lesliemodel is (onder voorwaarden) de enige strikt positieve oplossing van de vergelijking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nl-BE" b="0" i="0" smtClean="0">
                            <a:latin typeface="Cambria Math" panose="02040503050406030204" pitchFamily="18" charset="0"/>
                          </a:rPr>
                          <m:t>det</m:t>
                        </m:r>
                      </m:fName>
                      <m:e>
                        <m:d>
                          <m:dPr>
                            <m:ctrlPr>
                              <a:rPr lang="nl-BE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𝜆</m:t>
                            </m:r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⋅</m:t>
                            </m:r>
                            <m:sSub>
                              <m:sSubPr>
                                <m:ctrlP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</m:d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func>
                  </m:oMath>
                </a14:m>
                <a:r>
                  <a:rPr lang="nl-BE" dirty="0"/>
                  <a:t> (en die is meteen ook de grootste in absolute waarde)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4494B7-1720-ECE1-2FE9-A76372EB2A5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blipFill>
                <a:blip r:embed="rId2"/>
                <a:stretch>
                  <a:fillRect l="-1235" t="-1375"/>
                </a:stretch>
              </a:blipFill>
            </p:spPr>
            <p:txBody>
              <a:bodyPr/>
              <a:lstStyle/>
              <a:p>
                <a:r>
                  <a:rPr lang="nl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3">
            <a:extLst>
              <a:ext uri="{FF2B5EF4-FFF2-40B4-BE49-F238E27FC236}">
                <a16:creationId xmlns:a16="http://schemas.microsoft.com/office/drawing/2014/main" id="{5650475A-EEE9-CFCF-8D02-1B79DEB55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Een elegantere manier om de LT-groeifactor te bepalen</a:t>
            </a:r>
          </a:p>
        </p:txBody>
      </p:sp>
    </p:spTree>
    <p:extLst>
      <p:ext uri="{BB962C8B-B14F-4D97-AF65-F5344CB8AC3E}">
        <p14:creationId xmlns:p14="http://schemas.microsoft.com/office/powerpoint/2010/main" val="210132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8807C1-0A72-9D9D-6E15-829C6E5F0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18</a:t>
            </a:fld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B796B-3ACA-7996-6358-2F8AF59F373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nl-BE" dirty="0"/>
              <a:t>LT-groeifactor van een Lesliemodel is (een van de) </a:t>
            </a:r>
            <a:r>
              <a:rPr lang="nl-BE" b="1" dirty="0"/>
              <a:t>eigenwaarde</a:t>
            </a:r>
            <a:r>
              <a:rPr lang="nl-BE" dirty="0"/>
              <a:t>(n) van een matrix.</a:t>
            </a:r>
          </a:p>
          <a:p>
            <a:r>
              <a:rPr lang="nl-BE" dirty="0"/>
              <a:t>LT-leeftijdsstructuur van een Lesliemodel is (een van de) </a:t>
            </a:r>
            <a:r>
              <a:rPr lang="nl-BE" b="1" dirty="0"/>
              <a:t>eigenvector</a:t>
            </a:r>
            <a:r>
              <a:rPr lang="nl-BE" dirty="0"/>
              <a:t>(en) bij een (van de) eigenwaarde(n)</a:t>
            </a:r>
          </a:p>
          <a:p>
            <a:endParaRPr lang="nl-BE" dirty="0"/>
          </a:p>
          <a:p>
            <a:pPr marL="0" indent="0">
              <a:buNone/>
            </a:pPr>
            <a:r>
              <a:rPr lang="nl-BE" dirty="0"/>
              <a:t>deze toepassing meer in detail (maar met oudere cijfers): zie </a:t>
            </a:r>
            <a:r>
              <a:rPr lang="nl-BE" dirty="0">
                <a:hlinkClick r:id="rId2"/>
              </a:rPr>
              <a:t>https://perswww.kuleuven.be/~u0010098/</a:t>
            </a:r>
            <a:r>
              <a:rPr lang="nl-BE" dirty="0"/>
              <a:t> bij Lesmateriaal 2005</a:t>
            </a:r>
          </a:p>
          <a:p>
            <a:pPr marL="0" indent="0">
              <a:buNone/>
            </a:pPr>
            <a:endParaRPr lang="nl-BE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F00593F-7D72-2858-835F-1BC7F9243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Loskomen van de context</a:t>
            </a:r>
          </a:p>
        </p:txBody>
      </p:sp>
    </p:spTree>
    <p:extLst>
      <p:ext uri="{BB962C8B-B14F-4D97-AF65-F5344CB8AC3E}">
        <p14:creationId xmlns:p14="http://schemas.microsoft.com/office/powerpoint/2010/main" val="724067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10DA6-A15B-C281-7922-15A1AE72F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Deel 3 (enkel als we tijd hebben) Een kleiner voorbeeld, wat dieper duiken in de LT-evolutie en veralgemening voor 2-maal-2-Lesliemodellen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E6CB19-C6A3-2049-9C9E-969B3E9A87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CF72C8-F523-C92D-5C11-E9A20D2306E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19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98540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87C8BC8-A395-DC03-5600-A78E9688B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2</a:t>
            </a:fld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23CAB-2EAB-5057-4BFD-2011A1CBFFC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BE" dirty="0"/>
              <a:t>wie ben ik?</a:t>
            </a:r>
          </a:p>
          <a:p>
            <a:r>
              <a:rPr lang="nl-BE" dirty="0"/>
              <a:t>wie zijn jullie?</a:t>
            </a:r>
          </a:p>
          <a:p>
            <a:pPr lvl="1"/>
            <a:r>
              <a:rPr lang="nl-BE" dirty="0"/>
              <a:t>docenten voortgezet onderwijs?</a:t>
            </a:r>
          </a:p>
          <a:p>
            <a:pPr lvl="1"/>
            <a:r>
              <a:rPr lang="nl-BE" dirty="0"/>
              <a:t>(enigszins) vertrouwd met matrices?</a:t>
            </a:r>
          </a:p>
          <a:p>
            <a:pPr lvl="1"/>
            <a:r>
              <a:rPr lang="nl-BE" dirty="0"/>
              <a:t>(enigszins) vertrouwd met eigenwaarden en eigenvectoren?</a:t>
            </a:r>
          </a:p>
          <a:p>
            <a:r>
              <a:rPr lang="nl-BE" dirty="0"/>
              <a:t>wat zullen we doen?</a:t>
            </a:r>
          </a:p>
          <a:p>
            <a:pPr lvl="1"/>
            <a:r>
              <a:rPr lang="nl-BE" dirty="0"/>
              <a:t>matrices maken berekeningen efficiënter en eleganter</a:t>
            </a:r>
          </a:p>
          <a:p>
            <a:pPr lvl="1"/>
            <a:r>
              <a:rPr lang="nl-BE" dirty="0"/>
              <a:t>eigenwaarden en eigenvectoren komen ‘vanzelf’ tevoorschijn in een (min of meer) realistische context</a:t>
            </a:r>
          </a:p>
          <a:p>
            <a:pPr lvl="1"/>
            <a:r>
              <a:rPr lang="nl-BE" dirty="0"/>
              <a:t>(enkel als er tijd is) … </a:t>
            </a:r>
          </a:p>
          <a:p>
            <a:r>
              <a:rPr lang="nl-BE" dirty="0"/>
              <a:t>Uitwiskeling, eigen lespraktijk hoger onderwijs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1830FE-D690-71EF-AC56-D4424D39C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Kennismaken</a:t>
            </a:r>
          </a:p>
        </p:txBody>
      </p:sp>
    </p:spTree>
    <p:extLst>
      <p:ext uri="{BB962C8B-B14F-4D97-AF65-F5344CB8AC3E}">
        <p14:creationId xmlns:p14="http://schemas.microsoft.com/office/powerpoint/2010/main" val="916868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02CE66B-1004-4B62-6705-E21D34195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20</a:t>
            </a:fld>
            <a:endParaRPr lang="nl-N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DD87B72-824F-E1C6-7275-97AFF4D11CAF}"/>
                  </a:ext>
                </a:extLst>
              </p:cNvPr>
              <p:cNvSpPr>
                <a:spLocks noGrp="1"/>
              </p:cNvSpPr>
              <p:nvPr>
                <p:ph sz="quarter" idx="13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nl-BE" dirty="0"/>
                  <a:t>Lesliemodel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nl-BE" dirty="0"/>
                  <a:t> met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nl-BE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nl-BE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nl-BE" b="0" i="1" smtClean="0">
                                  <a:latin typeface="Cambria Math" panose="02040503050406030204" pitchFamily="18" charset="0"/>
                                </a:rPr>
                                <m:t>,2</m:t>
                              </m:r>
                            </m:e>
                            <m:e>
                              <m:r>
                                <a:rPr lang="nl-BE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nl-BE" b="0" i="1" smtClean="0">
                                  <a:latin typeface="Cambria Math" panose="02040503050406030204" pitchFamily="18" charset="0"/>
                                </a:rPr>
                                <m:t>0,8</m:t>
                              </m:r>
                            </m:e>
                            <m:e>
                              <m:r>
                                <a:rPr lang="nl-BE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nl-BE" dirty="0"/>
                  <a:t> 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nl-BE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nl-BE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nl-BE" b="0" i="1" smtClean="0">
                                  <a:latin typeface="Cambria Math" panose="02040503050406030204" pitchFamily="18" charset="0"/>
                                </a:rPr>
                                <m:t>00</m:t>
                              </m:r>
                            </m:e>
                          </m:mr>
                          <m:mr>
                            <m:e>
                              <m:r>
                                <a:rPr lang="nl-BE" b="0" i="1" smtClean="0">
                                  <a:latin typeface="Cambria Math" panose="02040503050406030204" pitchFamily="18" charset="0"/>
                                </a:rPr>
                                <m:t>800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nl-BE" dirty="0"/>
              </a:p>
              <a:p>
                <a:pPr marL="576000" lvl="2" indent="0">
                  <a:buNone/>
                </a:pPr>
                <a:r>
                  <a:rPr lang="nl-BE" dirty="0"/>
                  <a:t>(2 leeftijdsklassen, 80% van de 0-jarigen is een jaar later nog in leven, …)</a:t>
                </a:r>
              </a:p>
              <a:p>
                <a:r>
                  <a:rPr lang="nl-BE" dirty="0"/>
                  <a:t>we berekenen LT-groeifactor en LT-leeftijdsstructuur nu m.b.v. eigenwaarden en eigenvectoren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DD87B72-824F-E1C6-7275-97AFF4D11CA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blipFill>
                <a:blip r:embed="rId2"/>
                <a:stretch>
                  <a:fillRect l="-1235" t="-1375"/>
                </a:stretch>
              </a:blipFill>
            </p:spPr>
            <p:txBody>
              <a:bodyPr/>
              <a:lstStyle/>
              <a:p>
                <a:r>
                  <a:rPr lang="nl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3">
            <a:extLst>
              <a:ext uri="{FF2B5EF4-FFF2-40B4-BE49-F238E27FC236}">
                <a16:creationId xmlns:a16="http://schemas.microsoft.com/office/drawing/2014/main" id="{4C56C81B-D462-FCE5-D01E-FC645A93A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Een 2-maal-2-Lesliemodel</a:t>
            </a:r>
          </a:p>
        </p:txBody>
      </p:sp>
    </p:spTree>
    <p:extLst>
      <p:ext uri="{BB962C8B-B14F-4D97-AF65-F5344CB8AC3E}">
        <p14:creationId xmlns:p14="http://schemas.microsoft.com/office/powerpoint/2010/main" val="2403713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91C469-A172-C18E-2391-68F669A08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21</a:t>
            </a:fld>
            <a:endParaRPr lang="nl-N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2DE0581-2773-F8C2-D229-794A8EA7AEFD}"/>
                  </a:ext>
                </a:extLst>
              </p:cNvPr>
              <p:cNvSpPr>
                <a:spLocks noGrp="1"/>
              </p:cNvSpPr>
              <p:nvPr>
                <p:ph sz="quarter" idx="13"/>
              </p:nvPr>
            </p:nvSpPr>
            <p:spPr/>
            <p:txBody>
              <a:bodyPr/>
              <a:lstStyle/>
              <a:p>
                <a:r>
                  <a:rPr lang="nl-BE" dirty="0"/>
                  <a:t>zoek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nl-BE" dirty="0"/>
                  <a:t> zo dat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nl-BE" b="0" i="0" smtClean="0">
                            <a:latin typeface="Cambria Math" panose="02040503050406030204" pitchFamily="18" charset="0"/>
                          </a:rPr>
                          <m:t>det</m:t>
                        </m:r>
                      </m:fName>
                      <m:e>
                        <m:d>
                          <m:dPr>
                            <m:ctrlPr>
                              <a:rPr lang="nl-BE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𝜆</m:t>
                            </m:r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⋅</m:t>
                            </m:r>
                            <m:sSub>
                              <m:sSubPr>
                                <m:ctrlP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func>
                  </m:oMath>
                </a14:m>
                <a:endParaRPr lang="nl-BE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nl-BE" b="0" i="0" smtClean="0">
                            <a:latin typeface="Cambria Math" panose="02040503050406030204" pitchFamily="18" charset="0"/>
                          </a:rPr>
                          <m:t>det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nl-BE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nl-BE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  <m:r>
                                    <a:rPr lang="nl-BE" b="0" i="1" smtClean="0">
                                      <a:latin typeface="Cambria Math" panose="02040503050406030204" pitchFamily="18" charset="0"/>
                                    </a:rPr>
                                    <m:t>,2−</m:t>
                                  </m:r>
                                  <m:r>
                                    <a:rPr lang="nl-BE" b="0" i="1" smtClean="0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  <m:e>
                                  <m:r>
                                    <a:rPr lang="nl-BE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nl-BE" b="0" i="1" smtClean="0">
                                      <a:latin typeface="Cambria Math" panose="02040503050406030204" pitchFamily="18" charset="0"/>
                                    </a:rPr>
                                    <m:t>0,8</m:t>
                                  </m:r>
                                </m:e>
                                <m:e>
                                  <m:r>
                                    <a:rPr lang="nl-BE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nl-BE" b="0" i="1" smtClean="0"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</m:mr>
                            </m:m>
                          </m:e>
                        </m:d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func>
                  </m:oMath>
                </a14:m>
                <a:endParaRPr lang="nl-BE" b="0" dirty="0"/>
              </a:p>
              <a:p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𝜆</m:t>
                    </m:r>
                    <m:d>
                      <m:d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0,2−</m:t>
                        </m:r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</m:d>
                    <m:r>
                      <a:rPr lang="nl-BE" b="0" i="1" smtClean="0">
                        <a:latin typeface="Cambria Math" panose="02040503050406030204" pitchFamily="18" charset="0"/>
                      </a:rPr>
                      <m:t>−0,8=0</m:t>
                    </m:r>
                  </m:oMath>
                </a14:m>
                <a:endParaRPr lang="nl-BE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p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nl-BE" b="0" i="1" smtClean="0">
                        <a:latin typeface="Cambria Math" panose="02040503050406030204" pitchFamily="18" charset="0"/>
                      </a:rPr>
                      <m:t>−0,2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−0,8=0</m:t>
                    </m:r>
                  </m:oMath>
                </a14:m>
                <a:endParaRPr lang="nl-BE" dirty="0"/>
              </a:p>
              <a:p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nl-BE" dirty="0"/>
                  <a:t> of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=−0,8</m:t>
                    </m:r>
                  </m:oMath>
                </a14:m>
                <a:endParaRPr lang="nl-BE" dirty="0"/>
              </a:p>
              <a:p>
                <a:r>
                  <a:rPr lang="nl-BE" dirty="0"/>
                  <a:t>LT-groeifactor is 1</a:t>
                </a:r>
              </a:p>
              <a:p>
                <a:r>
                  <a:rPr lang="nl-BE" dirty="0"/>
                  <a:t>op LT zullen de volledige populatie en de aantallen in elke leeftijdsklasse stabiel blijven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2DE0581-2773-F8C2-D229-794A8EA7AEF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blipFill>
                <a:blip r:embed="rId2"/>
                <a:stretch>
                  <a:fillRect l="-1235" t="-1375" r="-1989" b="-1000"/>
                </a:stretch>
              </a:blipFill>
            </p:spPr>
            <p:txBody>
              <a:bodyPr/>
              <a:lstStyle/>
              <a:p>
                <a:r>
                  <a:rPr lang="nl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3">
            <a:extLst>
              <a:ext uri="{FF2B5EF4-FFF2-40B4-BE49-F238E27FC236}">
                <a16:creationId xmlns:a16="http://schemas.microsoft.com/office/drawing/2014/main" id="{32ECF8A0-70BA-0892-1FB4-0B58408B1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Eigenwaarden</a:t>
            </a:r>
          </a:p>
        </p:txBody>
      </p:sp>
    </p:spTree>
    <p:extLst>
      <p:ext uri="{BB962C8B-B14F-4D97-AF65-F5344CB8AC3E}">
        <p14:creationId xmlns:p14="http://schemas.microsoft.com/office/powerpoint/2010/main" val="386827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CEE0416-B887-B36D-9E76-4A9F525A6DFF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129305" y="1309945"/>
                <a:ext cx="5803904" cy="4825139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nl-BE" dirty="0"/>
                  <a:t>bij eigenwaarde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nl-BE" dirty="0"/>
                  <a:t>:</a:t>
                </a:r>
              </a:p>
              <a:p>
                <a:pPr lvl="1"/>
                <a:r>
                  <a:rPr lang="nl-BE" dirty="0"/>
                  <a:t>zoek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nl-BE" dirty="0"/>
                  <a:t> zo dat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=1</m:t>
                    </m:r>
                    <m:r>
                      <m:rPr>
                        <m:lit/>
                      </m:rPr>
                      <a:rPr lang="nl-BE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endParaRPr lang="nl-BE" dirty="0"/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nl-BE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nl-BE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nl-BE" b="0" i="1" smtClean="0">
                                  <a:latin typeface="Cambria Math" panose="02040503050406030204" pitchFamily="18" charset="0"/>
                                </a:rPr>
                                <m:t>,2</m:t>
                              </m:r>
                            </m:e>
                            <m:e>
                              <m:r>
                                <a:rPr lang="nl-BE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nl-BE" b="0" i="1" smtClean="0">
                                  <a:latin typeface="Cambria Math" panose="02040503050406030204" pitchFamily="18" charset="0"/>
                                </a:rPr>
                                <m:t>0,8</m:t>
                              </m:r>
                            </m:e>
                            <m:e>
                              <m:r>
                                <a:rPr lang="nl-BE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nl-BE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e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eqArr>
                      </m:e>
                    </m:d>
                    <m:r>
                      <a:rPr lang="nl-BE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nl-B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nl-BE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nl-BE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e>
                            <m:r>
                              <a:rPr lang="nl-BE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eqArr>
                      </m:e>
                    </m:d>
                  </m:oMath>
                </a14:m>
                <a:endParaRPr lang="nl-BE" dirty="0"/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nl-B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nl-BE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0,2</m:t>
                            </m:r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e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0,8</m:t>
                            </m:r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eqArr>
                      </m:e>
                    </m:d>
                  </m:oMath>
                </a14:m>
                <a:endParaRPr lang="nl-BE" dirty="0"/>
              </a:p>
              <a:p>
                <a:pPr lvl="1"/>
                <a:r>
                  <a:rPr lang="nl-BE" dirty="0"/>
                  <a:t>stelsel heeft inderdaad oneindig veel oplossingen</a:t>
                </a:r>
              </a:p>
              <a:p>
                <a:pPr lvl="1"/>
                <a:r>
                  <a:rPr lang="nl-BE" dirty="0"/>
                  <a:t>een eenvoudige oplossing: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nl-BE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e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eqArr>
                      </m:e>
                    </m:d>
                  </m:oMath>
                </a14:m>
                <a:endParaRPr lang="nl-BE" dirty="0"/>
              </a:p>
              <a:p>
                <a:pPr lvl="1"/>
                <a:r>
                  <a:rPr lang="nl-BE" dirty="0"/>
                  <a:t>LT-leeftijdsstructuur: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nl-BE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5/9</m:t>
                            </m:r>
                          </m:e>
                          <m:e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4/9</m:t>
                            </m:r>
                          </m:e>
                        </m:eqArr>
                      </m:e>
                    </m:d>
                    <m:r>
                      <a:rPr lang="nl-BE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nl-BE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0,55…</m:t>
                            </m:r>
                          </m:e>
                          <m:e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0,44…</m:t>
                            </m:r>
                          </m:e>
                        </m:eqArr>
                      </m:e>
                    </m:d>
                  </m:oMath>
                </a14:m>
                <a:endParaRPr lang="nl-BE" dirty="0"/>
              </a:p>
              <a:p>
                <a:pPr lvl="1"/>
                <a:endParaRPr lang="nl-BE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CEE0416-B887-B36D-9E76-4A9F525A6DF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29305" y="1309945"/>
                <a:ext cx="5803904" cy="4825139"/>
              </a:xfrm>
              <a:blipFill>
                <a:blip r:embed="rId2"/>
                <a:stretch>
                  <a:fillRect l="-1891" t="-2276" r="-1681"/>
                </a:stretch>
              </a:blipFill>
            </p:spPr>
            <p:txBody>
              <a:bodyPr/>
              <a:lstStyle/>
              <a:p>
                <a:r>
                  <a:rPr lang="nl-B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DADBFD7E-139C-AD86-800F-B9FA2F9F7B9D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4686301" y="1309945"/>
                <a:ext cx="4328394" cy="2732119"/>
              </a:xfrm>
            </p:spPr>
            <p:txBody>
              <a:bodyPr/>
              <a:lstStyle/>
              <a:p>
                <a:r>
                  <a:rPr lang="nl-BE" dirty="0"/>
                  <a:t>bij eigenwaarde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−0,8</m:t>
                    </m:r>
                  </m:oMath>
                </a14:m>
                <a:endParaRPr lang="nl-BE" dirty="0"/>
              </a:p>
              <a:p>
                <a:pPr lvl="1"/>
                <a:r>
                  <a:rPr lang="nl-BE" dirty="0"/>
                  <a:t>…</a:t>
                </a:r>
              </a:p>
              <a:p>
                <a:pPr lvl="1"/>
                <a:r>
                  <a:rPr lang="nl-BE" dirty="0"/>
                  <a:t>een eenvoudige oplossing: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nl-BE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  <m:e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eqArr>
                      </m:e>
                    </m:d>
                  </m:oMath>
                </a14:m>
                <a:endParaRPr lang="nl-BE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DADBFD7E-139C-AD86-800F-B9FA2F9F7B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686301" y="1309945"/>
                <a:ext cx="4328394" cy="2732119"/>
              </a:xfrm>
              <a:blipFill>
                <a:blip r:embed="rId3"/>
                <a:stretch>
                  <a:fillRect l="-2535" t="-2455"/>
                </a:stretch>
              </a:blipFill>
            </p:spPr>
            <p:txBody>
              <a:bodyPr/>
              <a:lstStyle/>
              <a:p>
                <a:r>
                  <a:rPr lang="nl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C164F9-3040-F894-133D-E91988D5D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22</a:t>
            </a:fld>
            <a:endParaRPr lang="nl-NL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AA1E159-E22D-DC8C-8B69-CA600907E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Eigenvectoren</a:t>
            </a:r>
          </a:p>
        </p:txBody>
      </p:sp>
    </p:spTree>
    <p:extLst>
      <p:ext uri="{BB962C8B-B14F-4D97-AF65-F5344CB8AC3E}">
        <p14:creationId xmlns:p14="http://schemas.microsoft.com/office/powerpoint/2010/main" val="2099785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61848A-3834-96E1-B4CA-329C9E6E4B69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128587" y="1558636"/>
                <a:ext cx="5098039" cy="4651665"/>
              </a:xfrm>
            </p:spPr>
            <p:txBody>
              <a:bodyPr>
                <a:normAutofit fontScale="77500" lnSpcReduction="20000"/>
              </a:bodyPr>
              <a:lstStyle/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nl-B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nl-BE" smtClean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nl-BE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nl-B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nl-BE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nl-BE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e>
                            <m:r>
                              <a:rPr lang="nl-BE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eqArr>
                      </m:e>
                    </m:d>
                    <m:r>
                      <a:rPr lang="nl-BE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nl-BE" dirty="0"/>
                  <a:t> 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nl-BE" smtClean="0"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nl-BE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nl-B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nl-BE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nl-BE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nl-BE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e>
                            <m:r>
                              <a:rPr lang="nl-BE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eqArr>
                      </m:e>
                    </m:d>
                  </m:oMath>
                </a14:m>
                <a:r>
                  <a:rPr lang="nl-BE" dirty="0"/>
                  <a:t> </a:t>
                </a:r>
              </a:p>
              <a:p>
                <a:pPr>
                  <a:lnSpc>
                    <a:spcPct val="120000"/>
                  </a:lnSpc>
                </a:pPr>
                <a:r>
                  <a:rPr lang="nl-BE" dirty="0"/>
                  <a:t>eigenvectoren bij de twee eigenwaarden vormen een basis</a:t>
                </a:r>
              </a:p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nl-B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nl-BE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nl-B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nl-BE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nl-BE" smtClean="0">
                                <a:latin typeface="Cambria Math" panose="02040503050406030204" pitchFamily="18" charset="0"/>
                              </a:rPr>
                              <m:t>100</m:t>
                            </m:r>
                          </m:e>
                          <m:e>
                            <m:r>
                              <a:rPr lang="nl-BE" smtClean="0">
                                <a:latin typeface="Cambria Math" panose="02040503050406030204" pitchFamily="18" charset="0"/>
                              </a:rPr>
                              <m:t>800</m:t>
                            </m:r>
                          </m:e>
                        </m:eqArr>
                      </m:e>
                    </m:d>
                    <m:r>
                      <a:rPr lang="nl-BE" smtClean="0">
                        <a:latin typeface="Cambria Math" panose="02040503050406030204" pitchFamily="18" charset="0"/>
                      </a:rPr>
                      <m:t>=100</m:t>
                    </m:r>
                    <m:sSub>
                      <m:sSubPr>
                        <m:ctrlPr>
                          <a:rPr lang="nl-B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nl-BE" smtClean="0">
                        <a:latin typeface="Cambria Math" panose="02040503050406030204" pitchFamily="18" charset="0"/>
                      </a:rPr>
                      <m:t>+400</m:t>
                    </m:r>
                    <m:sSub>
                      <m:sSubPr>
                        <m:ctrlPr>
                          <a:rPr lang="nl-B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nl-BE" dirty="0"/>
              </a:p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nl-B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nl-BE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nl-B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p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sSub>
                      <m:sSubPr>
                        <m:ctrlPr>
                          <a:rPr lang="nl-B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nl-BE" i="1" dirty="0">
                  <a:latin typeface="Cambria Math" panose="02040503050406030204" pitchFamily="18" charset="0"/>
                </a:endParaRPr>
              </a:p>
              <a:p>
                <a:pPr marL="288000" lvl="1" indent="0">
                  <a:lnSpc>
                    <a:spcPct val="120000"/>
                  </a:lnSpc>
                  <a:buNone/>
                </a:pPr>
                <a14:m>
                  <m:oMath xmlns:m="http://schemas.openxmlformats.org/officeDocument/2006/math">
                    <m:r>
                      <a:rPr lang="nl-BE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nl-B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p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nl-BE" smtClean="0">
                        <a:latin typeface="Cambria Math" panose="02040503050406030204" pitchFamily="18" charset="0"/>
                      </a:rPr>
                      <m:t>⋅</m:t>
                    </m:r>
                    <m:d>
                      <m:dPr>
                        <m:ctrlPr>
                          <a:rPr lang="nl-B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100</m:t>
                        </m:r>
                        <m:sSub>
                          <m:sSubPr>
                            <m:ctrlPr>
                              <a:rPr lang="nl-B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BE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nl-BE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+400</m:t>
                        </m:r>
                        <m:sSub>
                          <m:sSubPr>
                            <m:ctrlPr>
                              <a:rPr lang="nl-B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BE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nl-BE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nl-BE" i="1" dirty="0">
                    <a:latin typeface="Cambria Math" panose="02040503050406030204" pitchFamily="18" charset="0"/>
                  </a:rPr>
                  <a:t> </a:t>
                </a:r>
              </a:p>
              <a:p>
                <a:pPr marL="288000" lvl="1" indent="0">
                  <a:lnSpc>
                    <a:spcPct val="120000"/>
                  </a:lnSpc>
                  <a:buNone/>
                </a:pPr>
                <a14:m>
                  <m:oMath xmlns:m="http://schemas.openxmlformats.org/officeDocument/2006/math">
                    <m:r>
                      <a:rPr lang="nl-BE" smtClean="0">
                        <a:latin typeface="Cambria Math" panose="02040503050406030204" pitchFamily="18" charset="0"/>
                      </a:rPr>
                      <m:t>=100⋅</m:t>
                    </m:r>
                    <m:sSup>
                      <m:sSupPr>
                        <m:ctrlPr>
                          <a:rPr lang="nl-B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p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nl-BE" smtClean="0"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nl-B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nl-BE" smtClean="0">
                        <a:latin typeface="Cambria Math" panose="02040503050406030204" pitchFamily="18" charset="0"/>
                      </a:rPr>
                      <m:t>+400⋅</m:t>
                    </m:r>
                    <m:sSup>
                      <m:sSupPr>
                        <m:ctrlPr>
                          <a:rPr lang="nl-B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p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nl-BE" smtClean="0"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nl-B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nl-BE" i="1" dirty="0">
                    <a:latin typeface="Cambria Math" panose="02040503050406030204" pitchFamily="18" charset="0"/>
                  </a:rPr>
                  <a:t> </a:t>
                </a:r>
              </a:p>
              <a:p>
                <a:pPr marL="288000" lvl="1" indent="0">
                  <a:lnSpc>
                    <a:spcPct val="120000"/>
                  </a:lnSpc>
                  <a:buNone/>
                </a:pPr>
                <a14:m>
                  <m:oMath xmlns:m="http://schemas.openxmlformats.org/officeDocument/2006/math">
                    <m:r>
                      <a:rPr lang="nl-BE">
                        <a:latin typeface="Cambria Math" panose="02040503050406030204" pitchFamily="18" charset="0"/>
                      </a:rPr>
                      <m:t>=100⋅</m:t>
                    </m:r>
                    <m:sSup>
                      <m:sSupPr>
                        <m:ctrlPr>
                          <a:rPr lang="nl-B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nl-BE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nl-BE"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nl-B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nl-BE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nl-BE">
                        <a:latin typeface="Cambria Math" panose="02040503050406030204" pitchFamily="18" charset="0"/>
                      </a:rPr>
                      <m:t>+400⋅</m:t>
                    </m:r>
                    <m:sSup>
                      <m:sSupPr>
                        <m:ctrlPr>
                          <a:rPr lang="nl-B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nl-BE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nl-BE" smtClean="0">
                                <a:latin typeface="Cambria Math" panose="02040503050406030204" pitchFamily="18" charset="0"/>
                              </a:rPr>
                              <m:t>−0,8</m:t>
                            </m:r>
                          </m:e>
                        </m:d>
                      </m:e>
                      <m:sup>
                        <m:r>
                          <a:rPr lang="nl-BE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nl-BE"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nl-B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nl-BE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nl-BE" dirty="0"/>
                  <a:t> </a:t>
                </a:r>
              </a:p>
              <a:p>
                <a:pPr marL="288000" lvl="1" indent="0">
                  <a:lnSpc>
                    <a:spcPct val="120000"/>
                  </a:lnSpc>
                  <a:buNone/>
                </a:pPr>
                <a14:m>
                  <m:oMath xmlns:m="http://schemas.openxmlformats.org/officeDocument/2006/math">
                    <m:r>
                      <a:rPr lang="nl-BE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nl-B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nl-BE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nl-BE">
                                <a:latin typeface="Cambria Math" panose="02040503050406030204" pitchFamily="18" charset="0"/>
                              </a:rPr>
                              <m:t>500−400⋅</m:t>
                            </m:r>
                            <m:sSup>
                              <m:sSupPr>
                                <m:ctrlPr>
                                  <a:rPr lang="nl-BE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nl-BE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nl-BE">
                                        <a:latin typeface="Cambria Math" panose="02040503050406030204" pitchFamily="18" charset="0"/>
                                      </a:rPr>
                                      <m:t>−0,8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nl-BE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e>
                          <m:e>
                            <m:r>
                              <a:rPr lang="nl-BE">
                                <a:latin typeface="Cambria Math" panose="02040503050406030204" pitchFamily="18" charset="0"/>
                              </a:rPr>
                              <m:t>400+400⋅</m:t>
                            </m:r>
                            <m:sSup>
                              <m:sSupPr>
                                <m:ctrlPr>
                                  <a:rPr lang="nl-BE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nl-BE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nl-BE">
                                        <a:latin typeface="Cambria Math" panose="02040503050406030204" pitchFamily="18" charset="0"/>
                                      </a:rPr>
                                      <m:t>−0,8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nl-BE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e>
                        </m:eqArr>
                      </m:e>
                    </m:d>
                  </m:oMath>
                </a14:m>
                <a:r>
                  <a:rPr lang="nl-BE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61848A-3834-96E1-B4CA-329C9E6E4B6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28587" y="1558636"/>
                <a:ext cx="5098039" cy="4651665"/>
              </a:xfrm>
              <a:blipFill>
                <a:blip r:embed="rId2"/>
                <a:stretch>
                  <a:fillRect l="-1316"/>
                </a:stretch>
              </a:blipFill>
            </p:spPr>
            <p:txBody>
              <a:bodyPr/>
              <a:lstStyle/>
              <a:p>
                <a:r>
                  <a:rPr lang="nl-B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4A01A4DD-5F0C-F89C-D818-836D81FCC565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4208318" y="2961406"/>
                <a:ext cx="4807096" cy="3742028"/>
              </a:xfrm>
            </p:spPr>
            <p:txBody>
              <a:bodyPr>
                <a:normAutofit fontScale="77500" lnSpcReduction="2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nl-BE" dirty="0"/>
                  <a:t>als </a:t>
                </a:r>
                <a14:m>
                  <m:oMath xmlns:m="http://schemas.openxmlformats.org/officeDocument/2006/math">
                    <m:r>
                      <a:rPr lang="nl-BE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nl-BE" dirty="0"/>
                  <a:t> heel groot is, is </a:t>
                </a:r>
                <a14:m>
                  <m:oMath xmlns:m="http://schemas.openxmlformats.org/officeDocument/2006/math">
                    <m:r>
                      <a:rPr lang="nl-BE" smtClean="0">
                        <a:latin typeface="Cambria Math" panose="02040503050406030204" pitchFamily="18" charset="0"/>
                      </a:rPr>
                      <m:t>(−0,8)^</m:t>
                    </m:r>
                    <m:r>
                      <a:rPr lang="nl-BE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nl-BE" smtClean="0">
                        <a:latin typeface="Cambria Math" panose="02040503050406030204" pitchFamily="18" charset="0"/>
                      </a:rPr>
                      <m:t>≈0</m:t>
                    </m:r>
                  </m:oMath>
                </a14:m>
                <a:endParaRPr lang="nl-BE" dirty="0"/>
              </a:p>
              <a:p>
                <a:pPr>
                  <a:lnSpc>
                    <a:spcPct val="120000"/>
                  </a:lnSpc>
                </a:pPr>
                <a:r>
                  <a:rPr lang="nl-BE" dirty="0"/>
                  <a:t>en dus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nl-BE" smtClean="0">
                        <a:latin typeface="Cambria Math" panose="02040503050406030204" pitchFamily="18" charset="0"/>
                      </a:rPr>
                      <m:t>≈</m:t>
                    </m:r>
                    <m:d>
                      <m:dPr>
                        <m:begChr m:val="["/>
                        <m:endChr m:val="]"/>
                        <m:ctrlPr>
                          <a:rPr lang="nl-B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nl-BE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nl-BE" smtClean="0">
                                <a:latin typeface="Cambria Math" panose="02040503050406030204" pitchFamily="18" charset="0"/>
                              </a:rPr>
                              <m:t>500</m:t>
                            </m:r>
                          </m:e>
                          <m:e>
                            <m:r>
                              <a:rPr lang="nl-BE" smtClean="0">
                                <a:latin typeface="Cambria Math" panose="02040503050406030204" pitchFamily="18" charset="0"/>
                              </a:rPr>
                              <m:t>400</m:t>
                            </m:r>
                          </m:e>
                        </m:eqArr>
                      </m:e>
                    </m:d>
                  </m:oMath>
                </a14:m>
                <a:endParaRPr lang="nl-BE" dirty="0"/>
              </a:p>
              <a:p>
                <a:pPr>
                  <a:lnSpc>
                    <a:spcPct val="120000"/>
                  </a:lnSpc>
                </a:pPr>
                <a:r>
                  <a:rPr lang="nl-BE" dirty="0"/>
                  <a:t>opmerking</a:t>
                </a:r>
              </a:p>
              <a:p>
                <a:pPr lvl="1">
                  <a:lnSpc>
                    <a:spcPct val="120000"/>
                  </a:lnSpc>
                </a:pPr>
                <a:r>
                  <a:rPr lang="nl-BE" dirty="0"/>
                  <a:t>in het algemeen is de ‘dominante eigenwaarde’ niet gelijk aan 1</a:t>
                </a:r>
              </a:p>
              <a:p>
                <a:pPr lvl="1">
                  <a:lnSpc>
                    <a:spcPct val="120000"/>
                  </a:lnSpc>
                </a:pPr>
                <a:r>
                  <a:rPr lang="nl-BE" dirty="0"/>
                  <a:t>maar (onder voorwaarden)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nl-BE" smtClean="0">
                        <a:latin typeface="Cambria Math" panose="02040503050406030204" pitchFamily="18" charset="0"/>
                      </a:rPr>
                      <m:t>&gt;</m:t>
                    </m:r>
                    <m:d>
                      <m:dPr>
                        <m:begChr m:val="|"/>
                        <m:endChr m:val="|"/>
                        <m:ctrlPr>
                          <a:rPr lang="nl-B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nl-BE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BE" smtClean="0">
                                <a:latin typeface="Cambria Math" panose="02040503050406030204" pitchFamily="18" charset="0"/>
                              </a:rPr>
                              <m:t>𝜆</m:t>
                            </m:r>
                          </m:e>
                          <m:sub>
                            <m:r>
                              <a:rPr lang="nl-BE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nl-BE" dirty="0"/>
              </a:p>
              <a:p>
                <a:pPr lvl="1">
                  <a:lnSpc>
                    <a:spcPct val="120000"/>
                  </a:lnSpc>
                </a:pPr>
                <a:r>
                  <a:rPr lang="nl-BE" dirty="0"/>
                  <a:t>en dus convergeert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nl-B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nl-BE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nl-BE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nl-BE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BE" smtClean="0">
                                        <a:latin typeface="Cambria Math" panose="02040503050406030204" pitchFamily="18" charset="0"/>
                                      </a:rPr>
                                      <m:t>𝜆</m:t>
                                    </m:r>
                                  </m:e>
                                  <m:sub>
                                    <m:r>
                                      <a:rPr lang="nl-BE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nl-BE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BE" smtClean="0">
                                        <a:latin typeface="Cambria Math" panose="02040503050406030204" pitchFamily="18" charset="0"/>
                                      </a:rPr>
                                      <m:t>𝜆</m:t>
                                    </m:r>
                                  </m:e>
                                  <m:sub>
                                    <m:r>
                                      <a:rPr lang="nl-BE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  <m:sup>
                        <m:r>
                          <a:rPr lang="nl-BE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nl-BE" dirty="0"/>
                  <a:t> naar 0</a:t>
                </a:r>
              </a:p>
              <a:p>
                <a:pPr>
                  <a:lnSpc>
                    <a:spcPct val="120000"/>
                  </a:lnSpc>
                </a:pPr>
                <a:endParaRPr lang="nl-BE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4A01A4DD-5F0C-F89C-D818-836D81FCC56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208318" y="2961406"/>
                <a:ext cx="4807096" cy="3742028"/>
              </a:xfrm>
              <a:blipFill>
                <a:blip r:embed="rId3"/>
                <a:stretch>
                  <a:fillRect l="-1394" t="-977"/>
                </a:stretch>
              </a:blipFill>
            </p:spPr>
            <p:txBody>
              <a:bodyPr/>
              <a:lstStyle/>
              <a:p>
                <a:r>
                  <a:rPr lang="nl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4211034-8D54-0B98-FB24-05303C567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8134" y="6210000"/>
            <a:ext cx="648000" cy="648000"/>
          </a:xfrm>
        </p:spPr>
        <p:txBody>
          <a:bodyPr/>
          <a:lstStyle/>
          <a:p>
            <a:fld id="{0A297500-7527-634B-90F4-69D0994C32B4}" type="slidenum">
              <a:rPr lang="nl-NL" smtClean="0"/>
              <a:pPr/>
              <a:t>23</a:t>
            </a:fld>
            <a:endParaRPr lang="nl-NL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B8B9236-9303-8D6D-535E-321373E2C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305" y="70861"/>
            <a:ext cx="8885390" cy="1152000"/>
          </a:xfrm>
        </p:spPr>
        <p:txBody>
          <a:bodyPr>
            <a:normAutofit fontScale="90000"/>
          </a:bodyPr>
          <a:lstStyle/>
          <a:p>
            <a:r>
              <a:rPr lang="nl-BE" dirty="0"/>
              <a:t>Verklaring voor</a:t>
            </a:r>
            <a:br>
              <a:rPr lang="nl-BE" dirty="0"/>
            </a:br>
            <a:r>
              <a:rPr lang="nl-BE" dirty="0"/>
              <a:t>de LT-evolutie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47C1E04-978C-C5AB-27CC-8B74D4BE1D5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" r="15769"/>
          <a:stretch/>
        </p:blipFill>
        <p:spPr>
          <a:xfrm>
            <a:off x="4425892" y="1"/>
            <a:ext cx="4718108" cy="2628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63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2C80D49-1E0A-A3B1-2F62-F6470FEA1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24</a:t>
            </a:fld>
            <a:endParaRPr lang="nl-N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7CF98F7-651D-A108-E35C-6750E95B399F}"/>
                  </a:ext>
                </a:extLst>
              </p:cNvPr>
              <p:cNvSpPr>
                <a:spLocks noGrp="1"/>
              </p:cNvSpPr>
              <p:nvPr>
                <p:ph sz="quarter" idx="13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nl-BE" dirty="0"/>
                  <a:t>2</a:t>
                </a:r>
                <a:r>
                  <a:rPr lang="nl-BE" dirty="0">
                    <a:sym typeface="Symbol" panose="05050102010706020507" pitchFamily="18" charset="2"/>
                  </a:rPr>
                  <a:t>2-</a:t>
                </a:r>
                <a:r>
                  <a:rPr lang="nl-BE" dirty="0"/>
                  <a:t>Lesliematrix in het algemeen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nl-BE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nl-BE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7"/>
                                    </m:rPr>
                                    <a:rPr lang="nl-BE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nl-BE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nl-BE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nl-BE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nl-BE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r>
                                <a:rPr lang="nl-BE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e>
                              <m:r>
                                <a:rPr lang="nl-BE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nl-BE" dirty="0"/>
                  <a:t>, met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nl-BE" dirty="0"/>
                  <a:t> 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nl-BE" dirty="0"/>
                  <a:t> de vruchtbaarheidscijfers van de eerste en tweede leeftijdsklasse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nl-BE" dirty="0"/>
                  <a:t> het overlevingscijfer van de eerste leeftijdsklasse</a:t>
                </a:r>
              </a:p>
              <a:p>
                <a:r>
                  <a:rPr lang="nl-BE" dirty="0"/>
                  <a:t>we veronderstellen dat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nl-B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nl-BE" dirty="0"/>
                  <a:t> 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nl-BE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nl-BE" dirty="0"/>
                  <a:t> en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0&lt;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endParaRPr lang="nl-BE" dirty="0"/>
              </a:p>
              <a:p>
                <a:r>
                  <a:rPr lang="nl-BE" dirty="0"/>
                  <a:t>twee eigenwaarden</a:t>
                </a:r>
              </a:p>
              <a:p>
                <a:pPr marL="288000" lvl="1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nl-B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nl-BE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bSup>
                              <m:sSubSupPr>
                                <m:ctrlPr>
                                  <a:rPr lang="nl-BE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nl-BE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nl-BE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nl-BE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nl-BE" i="1">
                                <a:latin typeface="Cambria Math" panose="02040503050406030204" pitchFamily="18" charset="0"/>
                              </a:rPr>
                              <m:t>+4</m:t>
                            </m:r>
                            <m:r>
                              <a:rPr lang="nl-BE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sSub>
                              <m:sSubPr>
                                <m:ctrlPr>
                                  <a:rPr lang="nl-BE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BE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nl-BE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rad>
                      </m:num>
                      <m:den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nl-BE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nl-BE" dirty="0"/>
                  <a:t> 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i="1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nl-BE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B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nl-B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BE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nl-BE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nl-BE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bSup>
                              <m:sSubSupPr>
                                <m:ctrlPr>
                                  <a:rPr lang="nl-BE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nl-BE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nl-BE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nl-BE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nl-BE" i="1">
                                <a:latin typeface="Cambria Math" panose="02040503050406030204" pitchFamily="18" charset="0"/>
                              </a:rPr>
                              <m:t>+4</m:t>
                            </m:r>
                            <m:r>
                              <a:rPr lang="nl-BE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sSub>
                              <m:sSubPr>
                                <m:ctrlPr>
                                  <a:rPr lang="nl-BE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BE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nl-BE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rad>
                      </m:num>
                      <m:den>
                        <m:r>
                          <a:rPr lang="nl-BE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nl-BE" b="0" i="1" smtClean="0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r>
                  <a:rPr lang="nl-BE" dirty="0"/>
                  <a:t> met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&gt;</m:t>
                    </m:r>
                    <m:d>
                      <m:dPr>
                        <m:begChr m:val="|"/>
                        <m:endChr m:val="|"/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nl-B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𝜆</m:t>
                            </m:r>
                          </m:e>
                          <m:sub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nl-BE" dirty="0"/>
                  <a:t> </a:t>
                </a:r>
              </a:p>
              <a:p>
                <a:endParaRPr lang="nl-BE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7CF98F7-651D-A108-E35C-6750E95B399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blipFill>
                <a:blip r:embed="rId2"/>
                <a:stretch>
                  <a:fillRect l="-1235"/>
                </a:stretch>
              </a:blipFill>
            </p:spPr>
            <p:txBody>
              <a:bodyPr/>
              <a:lstStyle/>
              <a:p>
                <a:r>
                  <a:rPr lang="nl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3">
            <a:extLst>
              <a:ext uri="{FF2B5EF4-FFF2-40B4-BE49-F238E27FC236}">
                <a16:creationId xmlns:a16="http://schemas.microsoft.com/office/drawing/2014/main" id="{B1F3CC0C-4F46-5BA2-DF77-AFB70593D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Algemeen 2-maal-2-Lesliemodel</a:t>
            </a:r>
          </a:p>
        </p:txBody>
      </p:sp>
    </p:spTree>
    <p:extLst>
      <p:ext uri="{BB962C8B-B14F-4D97-AF65-F5344CB8AC3E}">
        <p14:creationId xmlns:p14="http://schemas.microsoft.com/office/powerpoint/2010/main" val="12204842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2C80D49-1E0A-A3B1-2F62-F6470FEA1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25</a:t>
            </a:fld>
            <a:endParaRPr lang="nl-N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7CF98F7-651D-A108-E35C-6750E95B399F}"/>
                  </a:ext>
                </a:extLst>
              </p:cNvPr>
              <p:cNvSpPr>
                <a:spLocks noGrp="1"/>
              </p:cNvSpPr>
              <p:nvPr>
                <p:ph sz="quarter" idx="13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nl-BE" dirty="0"/>
                  <a:t>eigenvectoren</a:t>
                </a:r>
              </a:p>
              <a:p>
                <a:pPr lvl="1"/>
                <a:r>
                  <a:rPr lang="nl-BE" dirty="0"/>
                  <a:t>bij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nl-BE" dirty="0"/>
                  <a:t>: alle niet-nul-veelvouden van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nl-BE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</m:e>
                              <m:sub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eqArr>
                      </m:e>
                    </m:d>
                  </m:oMath>
                </a14:m>
                <a:r>
                  <a:rPr lang="nl-BE" b="0" dirty="0"/>
                  <a:t> </a:t>
                </a:r>
              </a:p>
              <a:p>
                <a:pPr marL="576000" lvl="2" indent="0">
                  <a:buNone/>
                </a:pPr>
                <a:r>
                  <a:rPr lang="nl-BE" b="0" dirty="0"/>
                  <a:t>(beide componenten strikt positief)</a:t>
                </a:r>
              </a:p>
              <a:p>
                <a:pPr lvl="1"/>
                <a:r>
                  <a:rPr lang="nl-BE" b="0" dirty="0"/>
                  <a:t>bij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nl-BE" dirty="0"/>
                  <a:t>: alle niet-nul-veelvouden van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nl-BE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</m:e>
                              <m:sub>
                                <m:r>
                                  <a:rPr lang="nl-BE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  <m:e>
                            <m:r>
                              <a:rPr lang="nl-BE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eqArr>
                      </m:e>
                    </m:d>
                  </m:oMath>
                </a14:m>
                <a:endParaRPr lang="nl-BE" dirty="0"/>
              </a:p>
              <a:p>
                <a:pPr marL="576000" lvl="2" indent="0">
                  <a:buNone/>
                </a:pPr>
                <a:r>
                  <a:rPr lang="nl-BE" dirty="0"/>
                  <a:t>(componenten zijn tegengesteld)</a:t>
                </a:r>
              </a:p>
              <a:p>
                <a:r>
                  <a:rPr lang="nl-BE" dirty="0"/>
                  <a:t>elke beginpopulatie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nl-BE" dirty="0"/>
                  <a:t> is een lineaire combinatie van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nl-BE" dirty="0"/>
                  <a:t> 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nl-BE" dirty="0"/>
              </a:p>
              <a:p>
                <a:r>
                  <a:rPr lang="nl-BE" dirty="0"/>
                  <a:t>hiermee kun je een formule opstellen voor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nl-BE" dirty="0"/>
              </a:p>
              <a:p>
                <a:r>
                  <a:rPr lang="nl-BE" dirty="0"/>
                  <a:t>conclusie: op lange termijn</a:t>
                </a:r>
              </a:p>
              <a:p>
                <a:pPr lvl="1"/>
                <a:r>
                  <a:rPr lang="nl-BE" dirty="0"/>
                  <a:t>groeien de totale populatie en de aantallen in beide leeftijdsklassen bij benadering exponentieel met groeifactor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nl-BE" dirty="0"/>
              </a:p>
              <a:p>
                <a:pPr lvl="1"/>
                <a:r>
                  <a:rPr lang="nl-BE" dirty="0"/>
                  <a:t>wordt de leeftijdsstructuur gegeven door het veelvoud van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nl-BE" dirty="0"/>
                  <a:t> waarvan de som van de componenten 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nl-BE" dirty="0"/>
                  <a:t> is</a:t>
                </a:r>
              </a:p>
              <a:p>
                <a:pPr lvl="1"/>
                <a:endParaRPr lang="nl-BE" dirty="0"/>
              </a:p>
              <a:p>
                <a:endParaRPr lang="nl-BE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7CF98F7-651D-A108-E35C-6750E95B399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blipFill>
                <a:blip r:embed="rId2"/>
                <a:stretch>
                  <a:fillRect l="-892" t="-2375" b="-500"/>
                </a:stretch>
              </a:blipFill>
            </p:spPr>
            <p:txBody>
              <a:bodyPr/>
              <a:lstStyle/>
              <a:p>
                <a:r>
                  <a:rPr lang="nl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3">
            <a:extLst>
              <a:ext uri="{FF2B5EF4-FFF2-40B4-BE49-F238E27FC236}">
                <a16:creationId xmlns:a16="http://schemas.microsoft.com/office/drawing/2014/main" id="{B1F3CC0C-4F46-5BA2-DF77-AFB70593D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Algemeen 2-maal-2-Lesliemodel</a:t>
            </a:r>
          </a:p>
        </p:txBody>
      </p:sp>
    </p:spTree>
    <p:extLst>
      <p:ext uri="{BB962C8B-B14F-4D97-AF65-F5344CB8AC3E}">
        <p14:creationId xmlns:p14="http://schemas.microsoft.com/office/powerpoint/2010/main" val="731170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79757-8D7F-493F-7409-017C82705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Deel 1: Een matrixmodel voor de evolutie van de Belgische bevolking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5E807A-0D9C-ACB8-C40A-F6F1A49D9D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CF2141-0B5F-73DA-5452-9F30CFEE20A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7117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114830B-81DD-4F37-8E1D-06E4A80DADD1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129306" y="1318439"/>
                <a:ext cx="5323738" cy="4756428"/>
              </a:xfrm>
            </p:spPr>
            <p:txBody>
              <a:bodyPr>
                <a:normAutofit fontScale="77500" lnSpcReduction="2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nl-BE" dirty="0"/>
                  <a:t>Hoeveel mannen van 60 jaar op 1/1/2024?</a:t>
                </a:r>
              </a:p>
              <a:p>
                <a:pPr marL="576000" lvl="2" indent="0">
                  <a:buNone/>
                </a:pPr>
                <a:r>
                  <a:rPr lang="nl-BE" dirty="0"/>
                  <a:t>aflezen…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nl-BE" dirty="0"/>
                  <a:t>Hoeveel vrouwen van 60 jaar op 1/1/2029?</a:t>
                </a:r>
              </a:p>
              <a:p>
                <a:pPr marL="576000" lvl="2" indent="0">
                  <a:buNone/>
                </a:pPr>
                <a:r>
                  <a:rPr lang="nl-BE" dirty="0"/>
                  <a:t># vrouwen van 55 op 1/1/2024 aflezen en achtereenvolgens vermenigvuldigen met overlevingskans (</a:t>
                </a:r>
                <a14:m>
                  <m:oMath xmlns:m="http://schemas.openxmlformats.org/officeDocument/2006/math">
                    <m:r>
                      <a:rPr lang="nl-BE" b="0" i="1" smtClean="0">
                        <a:latin typeface="Cambria Math" panose="02040503050406030204" pitchFamily="18" charset="0"/>
                      </a:rPr>
                      <m:t>1−</m:t>
                    </m:r>
                  </m:oMath>
                </a14:m>
                <a:r>
                  <a:rPr lang="nl-BE" dirty="0"/>
                  <a:t>sterftekans) van 55-jarigen, …, 59-jarigen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nl-BE" dirty="0"/>
                  <a:t>Hoeveel 1-jarigen op 1/1/2026?</a:t>
                </a:r>
              </a:p>
              <a:p>
                <a:pPr marL="576000" lvl="2" indent="0">
                  <a:buNone/>
                </a:pPr>
                <a:r>
                  <a:rPr lang="nl-BE" dirty="0"/>
                  <a:t>via # 0-jarigen op 1/1/2025 = # geboorten in de loop van 2024 (!), vruchtbaarheidscijfers, …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nl-BE" dirty="0"/>
                  <a:t>Welke vereenvoudigingen             heb je toegepast?</a:t>
                </a:r>
              </a:p>
              <a:p>
                <a:pPr marL="576000" lvl="2" indent="0">
                  <a:buNone/>
                </a:pPr>
                <a:r>
                  <a:rPr lang="nl-BE" dirty="0"/>
                  <a:t>overleving constant over jaren heen,              geen migratie, …</a:t>
                </a:r>
              </a:p>
              <a:p>
                <a:endParaRPr lang="nl-BE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114830B-81DD-4F37-8E1D-06E4A80DAD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29306" y="1318439"/>
                <a:ext cx="5323738" cy="4756428"/>
              </a:xfrm>
              <a:blipFill>
                <a:blip r:embed="rId2"/>
                <a:stretch>
                  <a:fillRect l="-1259" t="-2049" r="-572"/>
                </a:stretch>
              </a:blipFill>
            </p:spPr>
            <p:txBody>
              <a:bodyPr/>
              <a:lstStyle/>
              <a:p>
                <a:r>
                  <a:rPr lang="nl-B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3247A8F-21A9-4BF9-BB38-62A5E8FB2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4</a:t>
            </a:fld>
            <a:endParaRPr lang="nl-NL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7AD6852-4F07-4986-8C7D-DB59C8C10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/>
              <a:t>(Even) werken met </a:t>
            </a:r>
            <a:br>
              <a:rPr lang="nl-BE" dirty="0"/>
            </a:br>
            <a:r>
              <a:rPr lang="nl-BE" dirty="0"/>
              <a:t>de echte gegevens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B0A4F75-667F-A0BD-8A1F-807C599FCA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288" y="0"/>
            <a:ext cx="4487711" cy="75635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49C5AFF1-6C13-AEB7-2885-11DA47ADE9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2349" y="935240"/>
            <a:ext cx="3561651" cy="2437584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35B2E95-302A-3B04-D5B9-34589C712F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57575" y="3485177"/>
            <a:ext cx="2686425" cy="337282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6331578-2B84-4E1E-94CE-5DB76B531323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3678" t="2424" r="580" b="27297"/>
          <a:stretch/>
        </p:blipFill>
        <p:spPr>
          <a:xfrm>
            <a:off x="4317832" y="4770000"/>
            <a:ext cx="2088000" cy="20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606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4830B-81DD-4F37-8E1D-06E4A80DAD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305" y="1309945"/>
            <a:ext cx="4370695" cy="500032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nl-BE" dirty="0"/>
              <a:t>leeftijdsklassen van 20 jaar</a:t>
            </a:r>
          </a:p>
          <a:p>
            <a:pPr>
              <a:lnSpc>
                <a:spcPct val="120000"/>
              </a:lnSpc>
            </a:pPr>
            <a:r>
              <a:rPr lang="nl-BE" dirty="0"/>
              <a:t>niemand haalt de 100</a:t>
            </a:r>
          </a:p>
          <a:p>
            <a:pPr>
              <a:lnSpc>
                <a:spcPct val="120000"/>
              </a:lnSpc>
            </a:pPr>
            <a:r>
              <a:rPr lang="nl-BE" dirty="0"/>
              <a:t>geen onderscheid tussen mannen en vrouwen</a:t>
            </a:r>
          </a:p>
          <a:p>
            <a:pPr>
              <a:lnSpc>
                <a:spcPct val="120000"/>
              </a:lnSpc>
            </a:pPr>
            <a:r>
              <a:rPr lang="nl-BE" dirty="0"/>
              <a:t>afronding op twee decimalen</a:t>
            </a:r>
          </a:p>
          <a:p>
            <a:pPr>
              <a:lnSpc>
                <a:spcPct val="120000"/>
              </a:lnSpc>
            </a:pPr>
            <a:r>
              <a:rPr lang="nl-BE" dirty="0"/>
              <a:t>nog altijd: … (zie vorige slide)</a:t>
            </a:r>
          </a:p>
          <a:p>
            <a:pPr>
              <a:lnSpc>
                <a:spcPct val="120000"/>
              </a:lnSpc>
            </a:pPr>
            <a:endParaRPr lang="nl-BE" dirty="0"/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nl-BE" dirty="0"/>
              <a:t>Leg de betekenis van de 0,98 duidelijk uit.</a:t>
            </a:r>
          </a:p>
          <a:p>
            <a:pPr marL="576000" lvl="2" indent="0">
              <a:lnSpc>
                <a:spcPct val="120000"/>
              </a:lnSpc>
              <a:buNone/>
            </a:pPr>
            <a:r>
              <a:rPr lang="nl-BE" dirty="0"/>
              <a:t>kans dat iemand die nu in leeftijdsklasse I zit binnen 20 jaar in II zit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554F346-6E29-9589-4B49-8CF1D5CA68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3737" y="3232069"/>
            <a:ext cx="4370957" cy="3150606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 startAt="2"/>
            </a:pPr>
            <a:r>
              <a:rPr lang="nl-BE" dirty="0"/>
              <a:t>Idem voor de 0,43.</a:t>
            </a:r>
          </a:p>
          <a:p>
            <a:pPr marL="576000" lvl="2" indent="0">
              <a:lnSpc>
                <a:spcPct val="120000"/>
              </a:lnSpc>
              <a:buNone/>
            </a:pPr>
            <a:r>
              <a:rPr lang="nl-BE" dirty="0"/>
              <a:t>kans dat persoon (!) uit I tussen nu en binnen 20 jaar moeder (!) wordt van een nieuwe baby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nl-BE" dirty="0"/>
              <a:t>Hoeveel mensen in klasse V op 1/1/2044?</a:t>
            </a:r>
          </a:p>
          <a:p>
            <a:pPr marL="576000" lvl="2" indent="0">
              <a:buNone/>
            </a:pPr>
            <a:r>
              <a:rPr lang="nl-BE" dirty="0"/>
              <a:t># in IV maal overlevingskans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nl-BE" dirty="0"/>
              <a:t>En in IV, III en II?</a:t>
            </a:r>
          </a:p>
          <a:p>
            <a:pPr marL="576000" lvl="2" indent="0">
              <a:buNone/>
            </a:pPr>
            <a:r>
              <a:rPr lang="nl-BE" dirty="0"/>
              <a:t>analoog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3247A8F-21A9-4BF9-BB38-62A5E8FB2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5</a:t>
            </a:fld>
            <a:endParaRPr lang="nl-NL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7AD6852-4F07-4986-8C7D-DB59C8C10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/>
              <a:t>Een vereenvoudiging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A27D039-E4AD-8CCF-42E5-0228AA31DD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5621" y="0"/>
            <a:ext cx="4128380" cy="226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462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4830B-81DD-4F37-8E1D-06E4A80DAD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305" y="1309945"/>
            <a:ext cx="4370695" cy="473776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nl-BE" dirty="0"/>
              <a:t>leeftijdsklassen van 20 jaar</a:t>
            </a:r>
          </a:p>
          <a:p>
            <a:pPr>
              <a:lnSpc>
                <a:spcPct val="120000"/>
              </a:lnSpc>
            </a:pPr>
            <a:r>
              <a:rPr lang="nl-BE" dirty="0"/>
              <a:t>niemand haalt de 100</a:t>
            </a:r>
          </a:p>
          <a:p>
            <a:pPr>
              <a:lnSpc>
                <a:spcPct val="120000"/>
              </a:lnSpc>
            </a:pPr>
            <a:r>
              <a:rPr lang="nl-BE" dirty="0"/>
              <a:t>geen onderscheid tussen mannen en vrouwen</a:t>
            </a:r>
          </a:p>
          <a:p>
            <a:pPr>
              <a:lnSpc>
                <a:spcPct val="120000"/>
              </a:lnSpc>
            </a:pPr>
            <a:r>
              <a:rPr lang="nl-BE" dirty="0"/>
              <a:t>afronding op twee decimalen</a:t>
            </a:r>
          </a:p>
          <a:p>
            <a:pPr>
              <a:lnSpc>
                <a:spcPct val="120000"/>
              </a:lnSpc>
            </a:pPr>
            <a:r>
              <a:rPr lang="nl-BE" dirty="0"/>
              <a:t>nog altijd: … (zie vorige slide)</a:t>
            </a:r>
          </a:p>
          <a:p>
            <a:pPr>
              <a:lnSpc>
                <a:spcPct val="120000"/>
              </a:lnSpc>
            </a:pPr>
            <a:endParaRPr lang="nl-BE" dirty="0"/>
          </a:p>
          <a:p>
            <a:pPr marL="514350" indent="-514350">
              <a:buFont typeface="+mj-lt"/>
              <a:buAutoNum type="arabicPeriod" startAt="5"/>
            </a:pPr>
            <a:r>
              <a:rPr lang="nl-BE" dirty="0"/>
              <a:t>En, tot slot, in de 1ste klasse?</a:t>
            </a:r>
          </a:p>
          <a:p>
            <a:pPr marL="576000" lvl="2" indent="0">
              <a:buNone/>
            </a:pPr>
            <a:r>
              <a:rPr lang="nl-BE" dirty="0"/>
              <a:t>som over klasse I, II en III van aantal in de klasse maal vruchtbaarheidscijfer</a:t>
            </a:r>
          </a:p>
          <a:p>
            <a:pPr>
              <a:lnSpc>
                <a:spcPct val="120000"/>
              </a:lnSpc>
            </a:pPr>
            <a:endParaRPr lang="nl-BE" dirty="0"/>
          </a:p>
          <a:p>
            <a:pPr>
              <a:lnSpc>
                <a:spcPct val="120000"/>
              </a:lnSpc>
            </a:pPr>
            <a:endParaRPr lang="nl-BE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554F346-6E29-9589-4B49-8CF1D5CA68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3737" y="3422200"/>
            <a:ext cx="4370957" cy="2706986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nl-BE" dirty="0"/>
              <a:t>Hoeveel mensen in de 2de klasse op 1/1/2084? Leg uit hoe je dit </a:t>
            </a:r>
            <a:r>
              <a:rPr lang="nl-BE" u="sng" dirty="0"/>
              <a:t>zou</a:t>
            </a:r>
            <a:r>
              <a:rPr lang="nl-BE" dirty="0"/>
              <a:t> kunnen vinden, </a:t>
            </a:r>
            <a:r>
              <a:rPr lang="nl-BE" u="sng" dirty="0"/>
              <a:t>zonder</a:t>
            </a:r>
            <a:r>
              <a:rPr lang="nl-BE" dirty="0"/>
              <a:t> het daadwerkelijk te berekenen.</a:t>
            </a:r>
          </a:p>
          <a:p>
            <a:pPr marL="576000" lvl="2" indent="0">
              <a:buNone/>
            </a:pPr>
            <a:r>
              <a:rPr lang="nl-BE" dirty="0"/>
              <a:t>dit is 3 periodes verder, via aantal in klasse I op 1/1/2064 = aantal geboorten tussen 1/1/2044 en 1/1/2064, dit via aantallen in I, II en III op 1/1/2044 en vruchtbaarheidscijfers</a:t>
            </a:r>
          </a:p>
          <a:p>
            <a:endParaRPr lang="nl-BE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3247A8F-21A9-4BF9-BB38-62A5E8FB2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6</a:t>
            </a:fld>
            <a:endParaRPr lang="nl-NL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7AD6852-4F07-4986-8C7D-DB59C8C10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/>
              <a:t>Een vereenvoudiging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A27D039-E4AD-8CCF-42E5-0228AA31DD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5621" y="0"/>
            <a:ext cx="4128380" cy="226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224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F33AB49-DB16-7665-A0DE-53DA6211D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7</a:t>
            </a:fld>
            <a:endParaRPr lang="nl-N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C336BE4-2013-265A-E92D-D73F5F922CD2}"/>
                  </a:ext>
                </a:extLst>
              </p:cNvPr>
              <p:cNvSpPr>
                <a:spLocks noGrp="1"/>
              </p:cNvSpPr>
              <p:nvPr>
                <p:ph sz="quarter" idx="13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nl-BE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nl-BE" i="1">
                                <a:latin typeface="Cambria Math" panose="02040503050406030204" pitchFamily="18" charset="0"/>
                              </a:rPr>
                              <m:t>2.600.796 </m:t>
                            </m:r>
                          </m:e>
                          <m:e>
                            <m:r>
                              <a:rPr lang="nl-BE" i="1">
                                <a:latin typeface="Cambria Math" panose="02040503050406030204" pitchFamily="18" charset="0"/>
                              </a:rPr>
                              <m:t>2.955.907 </m:t>
                            </m:r>
                          </m:e>
                          <m:e>
                            <m:r>
                              <a:rPr lang="nl-BE" i="1">
                                <a:latin typeface="Cambria Math" panose="02040503050406030204" pitchFamily="18" charset="0"/>
                              </a:rPr>
                              <m:t>3.084.365 </m:t>
                            </m:r>
                          </m:e>
                          <m:e>
                            <m:r>
                              <a:rPr lang="nl-BE" i="1">
                                <a:latin typeface="Cambria Math" panose="02040503050406030204" pitchFamily="18" charset="0"/>
                              </a:rPr>
                              <m:t>2.471.832 </m:t>
                            </m:r>
                          </m:e>
                          <m:e>
                            <m:r>
                              <a:rPr lang="nl-BE" i="1">
                                <a:latin typeface="Cambria Math" panose="02040503050406030204" pitchFamily="18" charset="0"/>
                              </a:rPr>
                              <m:t>647.822 </m:t>
                            </m:r>
                          </m:e>
                        </m:eqArr>
                      </m:e>
                    </m:d>
                  </m:oMath>
                </a14:m>
                <a:r>
                  <a:rPr lang="nl-BE" dirty="0"/>
                  <a:t>,</a:t>
                </a:r>
              </a:p>
              <a:p>
                <a:endParaRPr lang="nl-BE" dirty="0"/>
              </a:p>
              <a:p>
                <a:pPr marL="514350" indent="-514350">
                  <a:lnSpc>
                    <a:spcPct val="120000"/>
                  </a:lnSpc>
                  <a:buFont typeface="+mj-lt"/>
                  <a:buAutoNum type="arabicPeriod"/>
                </a:pPr>
                <a:r>
                  <a:rPr lang="nl-BE" dirty="0"/>
                  <a:t>Waar vind je de overlevingskansen? Klopt dit met de ‘legende’ bij de matrix?</a:t>
                </a:r>
              </a:p>
              <a:p>
                <a:pPr marL="576000" lvl="2" indent="0">
                  <a:lnSpc>
                    <a:spcPct val="120000"/>
                  </a:lnSpc>
                  <a:buNone/>
                </a:pPr>
                <a:r>
                  <a:rPr lang="nl-BE" dirty="0"/>
                  <a:t>onder de hoofddiagonaal, 98% van wie in I zit zal over 20 jaar in II zitten, …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nl-BE" dirty="0"/>
                  <a:t>Waar vind je de vruchtbaarheidscijfers? Klopt dit met de ‘legende’ bij de matrix?</a:t>
                </a:r>
              </a:p>
              <a:p>
                <a:pPr marL="576000" lvl="2" indent="0">
                  <a:buNone/>
                </a:pPr>
                <a:r>
                  <a:rPr lang="nl-BE" dirty="0"/>
                  <a:t>op de eerste rij, klopt met ‘legende’ maar wat lastiger neer te schrijven…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nl-BE" dirty="0"/>
                  <a:t>Waar vind je de bevolkingsaantallen op 1/1/2024?</a:t>
                </a:r>
              </a:p>
              <a:p>
                <a:pPr marL="576000" lvl="2" indent="0">
                  <a:buNone/>
                </a:pPr>
                <a:r>
                  <a:rPr lang="nl-BE" dirty="0"/>
                  <a:t>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nl-BE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nl-BE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C336BE4-2013-265A-E92D-D73F5F922CD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blipFill>
                <a:blip r:embed="rId2"/>
                <a:stretch>
                  <a:fillRect l="-754" t="-3000" r="-686"/>
                </a:stretch>
              </a:blipFill>
            </p:spPr>
            <p:txBody>
              <a:bodyPr/>
              <a:lstStyle/>
              <a:p>
                <a:r>
                  <a:rPr lang="nl-BE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D9FE90C-01EA-F152-1B8F-0C3DFC1803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6392429"/>
              </p:ext>
            </p:extLst>
          </p:nvPr>
        </p:nvGraphicFramePr>
        <p:xfrm>
          <a:off x="3253928" y="342150"/>
          <a:ext cx="4948494" cy="25187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819160" imgH="1434960" progId="Equation.3">
                  <p:embed/>
                </p:oleObj>
              </mc:Choice>
              <mc:Fallback>
                <p:oleObj name="Equation" r:id="rId3" imgW="2819160" imgH="1434960" progId="Equation.3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D9FE90C-01EA-F152-1B8F-0C3DFC1803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3928" y="342150"/>
                        <a:ext cx="4948494" cy="251874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6F85B19E-A117-B439-1A7D-BD5E75085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0684" y="1001589"/>
            <a:ext cx="2779396" cy="365480"/>
          </a:xfrm>
          <a:prstGeom prst="rect">
            <a:avLst/>
          </a:prstGeom>
          <a:noFill/>
          <a:ln w="317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BE"/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id="{E96D2415-4118-BD51-1E21-C211A3D4058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711901" y="1421874"/>
            <a:ext cx="3177267" cy="1338598"/>
          </a:xfrm>
          <a:prstGeom prst="parallelogram">
            <a:avLst>
              <a:gd name="adj" fmla="val 171640"/>
            </a:avLst>
          </a:prstGeom>
          <a:noFill/>
          <a:ln w="31750">
            <a:solidFill>
              <a:srgbClr val="FF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BE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734604B-6030-7554-C9AF-DFB44FA4F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/>
              <a:t>Een matrixmodel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324E8D9E-1014-7637-C971-3365982D02B8}"/>
              </a:ext>
            </a:extLst>
          </p:cNvPr>
          <p:cNvSpPr/>
          <p:nvPr/>
        </p:nvSpPr>
        <p:spPr>
          <a:xfrm>
            <a:off x="6774873" y="70862"/>
            <a:ext cx="2312559" cy="930728"/>
          </a:xfrm>
          <a:prstGeom prst="wedgeRectCallout">
            <a:avLst>
              <a:gd name="adj1" fmla="val -58576"/>
              <a:gd name="adj2" fmla="val -5602"/>
            </a:avLst>
          </a:prstGeom>
          <a:solidFill>
            <a:schemeClr val="bg2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dirty="0">
                <a:solidFill>
                  <a:srgbClr val="000000"/>
                </a:solidFill>
              </a:rPr>
              <a:t>oeps, per ongeluk decimale punten i.p.v. komma’s</a:t>
            </a:r>
          </a:p>
        </p:txBody>
      </p:sp>
    </p:spTree>
    <p:extLst>
      <p:ext uri="{BB962C8B-B14F-4D97-AF65-F5344CB8AC3E}">
        <p14:creationId xmlns:p14="http://schemas.microsoft.com/office/powerpoint/2010/main" val="560516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F33AB49-DB16-7665-A0DE-53DA6211D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8</a:t>
            </a:fld>
            <a:endParaRPr lang="nl-N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C336BE4-2013-265A-E92D-D73F5F922CD2}"/>
                  </a:ext>
                </a:extLst>
              </p:cNvPr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129305" y="1291772"/>
                <a:ext cx="8885390" cy="5062436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nl-BE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nl-BE" i="1">
                                <a:latin typeface="Cambria Math" panose="02040503050406030204" pitchFamily="18" charset="0"/>
                              </a:rPr>
                              <m:t>2.600.796 </m:t>
                            </m:r>
                          </m:e>
                          <m:e>
                            <m:r>
                              <a:rPr lang="nl-BE" i="1">
                                <a:latin typeface="Cambria Math" panose="02040503050406030204" pitchFamily="18" charset="0"/>
                              </a:rPr>
                              <m:t>2.955.907 </m:t>
                            </m:r>
                          </m:e>
                          <m:e>
                            <m:r>
                              <a:rPr lang="nl-BE" i="1">
                                <a:latin typeface="Cambria Math" panose="02040503050406030204" pitchFamily="18" charset="0"/>
                              </a:rPr>
                              <m:t>3.084.365 </m:t>
                            </m:r>
                          </m:e>
                          <m:e>
                            <m:r>
                              <a:rPr lang="nl-BE" i="1">
                                <a:latin typeface="Cambria Math" panose="02040503050406030204" pitchFamily="18" charset="0"/>
                              </a:rPr>
                              <m:t>2.471.832 </m:t>
                            </m:r>
                          </m:e>
                          <m:e>
                            <m:r>
                              <a:rPr lang="nl-BE" i="1">
                                <a:latin typeface="Cambria Math" panose="02040503050406030204" pitchFamily="18" charset="0"/>
                              </a:rPr>
                              <m:t>647.822 </m:t>
                            </m:r>
                          </m:e>
                        </m:eqArr>
                      </m:e>
                    </m:d>
                  </m:oMath>
                </a14:m>
                <a:r>
                  <a:rPr lang="nl-BE" dirty="0"/>
                  <a:t>,</a:t>
                </a:r>
              </a:p>
              <a:p>
                <a:endParaRPr lang="nl-BE" dirty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nl-BE" dirty="0"/>
                  <a:t>Wat stelt het matrixproduct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nl-BE" dirty="0"/>
                  <a:t> voor?</a:t>
                </a:r>
              </a:p>
              <a:p>
                <a:pPr marL="576000" lvl="2" indent="0">
                  <a:buNone/>
                </a:pPr>
                <a:r>
                  <a:rPr lang="nl-BE" dirty="0"/>
                  <a:t>bevolkingsaantallen in elke leeftijdsklasse op 1/1/2044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nl-BE" dirty="0"/>
                  <a:t>Hoe kun je de bevolkingsaantallen op 1/1/2084 berekenen?</a:t>
                </a:r>
              </a:p>
              <a:p>
                <a:pPr marL="576000" lvl="2" indent="0">
                  <a:buNone/>
                </a:pPr>
                <a:r>
                  <a:rPr lang="nl-BE" dirty="0"/>
                  <a:t>3 periodes van 20 jaar,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𝐿</m:t>
                    </m:r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nl-BE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𝐿</m:t>
                    </m:r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nl-BE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nl-BE" b="0" i="1" smtClean="0"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nl-BE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p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nl-BE" b="0" i="1" smtClean="0"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nl-B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nl-BE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nl-BE" dirty="0"/>
              </a:p>
              <a:p>
                <a:endParaRPr lang="nl-BE" dirty="0"/>
              </a:p>
              <a:p>
                <a:r>
                  <a:rPr lang="nl-BE" dirty="0"/>
                  <a:t>benamingen: Lesliematrix, Lesliemodel</a:t>
                </a:r>
              </a:p>
              <a:p>
                <a:r>
                  <a:rPr lang="nl-BE" dirty="0"/>
                  <a:t>zie de gelijkenis met een meetkundige rij! </a:t>
                </a:r>
              </a:p>
              <a:p>
                <a:r>
                  <a:rPr lang="nl-BE" dirty="0"/>
                  <a:t>nog altijd: vereenvoudigingen!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C336BE4-2013-265A-E92D-D73F5F922CD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129305" y="1291772"/>
                <a:ext cx="8885390" cy="5062436"/>
              </a:xfrm>
              <a:blipFill>
                <a:blip r:embed="rId2"/>
                <a:stretch>
                  <a:fillRect l="-754" t="-2892"/>
                </a:stretch>
              </a:blipFill>
            </p:spPr>
            <p:txBody>
              <a:bodyPr/>
              <a:lstStyle/>
              <a:p>
                <a:r>
                  <a:rPr lang="nl-BE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D9FE90C-01EA-F152-1B8F-0C3DFC1803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53928" y="342150"/>
          <a:ext cx="4948494" cy="25187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819160" imgH="1434960" progId="Equation.3">
                  <p:embed/>
                </p:oleObj>
              </mc:Choice>
              <mc:Fallback>
                <p:oleObj name="Equation" r:id="rId3" imgW="2819160" imgH="1434960" progId="Equation.3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D9FE90C-01EA-F152-1B8F-0C3DFC1803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3928" y="342150"/>
                        <a:ext cx="4948494" cy="251874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6F85B19E-A117-B439-1A7D-BD5E75085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0684" y="1001589"/>
            <a:ext cx="2779396" cy="365480"/>
          </a:xfrm>
          <a:prstGeom prst="rect">
            <a:avLst/>
          </a:prstGeom>
          <a:noFill/>
          <a:ln w="317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BE"/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id="{E96D2415-4118-BD51-1E21-C211A3D4058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711901" y="1421874"/>
            <a:ext cx="3177267" cy="1338598"/>
          </a:xfrm>
          <a:prstGeom prst="parallelogram">
            <a:avLst>
              <a:gd name="adj" fmla="val 171640"/>
            </a:avLst>
          </a:prstGeom>
          <a:noFill/>
          <a:ln w="31750">
            <a:solidFill>
              <a:srgbClr val="FF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BE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734604B-6030-7554-C9AF-DFB44FA4F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/>
              <a:t>Een matrixmodel</a:t>
            </a:r>
          </a:p>
        </p:txBody>
      </p:sp>
    </p:spTree>
    <p:extLst>
      <p:ext uri="{BB962C8B-B14F-4D97-AF65-F5344CB8AC3E}">
        <p14:creationId xmlns:p14="http://schemas.microsoft.com/office/powerpoint/2010/main" val="376627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8EF7D-158B-4EE8-B2DC-9F8BA467D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Deel 2: Studie van de </a:t>
            </a:r>
            <a:r>
              <a:rPr lang="nl-BE" dirty="0" err="1"/>
              <a:t>langetermijnevolutie</a:t>
            </a:r>
            <a:r>
              <a:rPr lang="nl-BE" dirty="0"/>
              <a:t> leidt tot twee wiskundige begrippen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A4A4CD-6F6D-E6D6-335F-2A57E72B17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7CD5EE-6E53-08CF-1587-3DCBA8453F3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A297500-7527-634B-90F4-69D0994C32B4}" type="slidenum">
              <a:rPr lang="nl-NL" smtClean="0"/>
              <a:pPr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609856"/>
      </p:ext>
    </p:extLst>
  </p:cSld>
  <p:clrMapOvr>
    <a:masterClrMapping/>
  </p:clrMapOvr>
</p:sld>
</file>

<file path=ppt/theme/theme1.xml><?xml version="1.0" encoding="utf-8"?>
<a:theme xmlns:a="http://schemas.openxmlformats.org/drawingml/2006/main" name="KU Leuven">
  <a:themeElements>
    <a:clrScheme name="Custom 14">
      <a:dk1>
        <a:srgbClr val="2F4D5D"/>
      </a:dk1>
      <a:lt1>
        <a:srgbClr val="FFFFFF"/>
      </a:lt1>
      <a:dk2>
        <a:srgbClr val="1D8DB0"/>
      </a:dk2>
      <a:lt2>
        <a:srgbClr val="DCE7F0"/>
      </a:lt2>
      <a:accent1>
        <a:srgbClr val="1D8DB0"/>
      </a:accent1>
      <a:accent2>
        <a:srgbClr val="2F4D5D"/>
      </a:accent2>
      <a:accent3>
        <a:srgbClr val="52BDEC"/>
      </a:accent3>
      <a:accent4>
        <a:srgbClr val="466E87"/>
      </a:accent4>
      <a:accent5>
        <a:srgbClr val="E7B037"/>
      </a:accent5>
      <a:accent6>
        <a:srgbClr val="D4D842"/>
      </a:accent6>
      <a:hlink>
        <a:srgbClr val="466E87"/>
      </a:hlink>
      <a:folHlink>
        <a:srgbClr val="1D8DB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1DA0F3916E074EBD55F0BB14078294" ma:contentTypeVersion="14" ma:contentTypeDescription="Create a new document." ma:contentTypeScope="" ma:versionID="a2d72d76f7b36b4d0dc6f1dc9b99f0d2">
  <xsd:schema xmlns:xsd="http://www.w3.org/2001/XMLSchema" xmlns:xs="http://www.w3.org/2001/XMLSchema" xmlns:p="http://schemas.microsoft.com/office/2006/metadata/properties" xmlns:ns3="3b7e306c-89b9-4506-ae2b-719c3661f9b6" xmlns:ns4="c13ace33-c334-411f-882f-0392191ebf05" targetNamespace="http://schemas.microsoft.com/office/2006/metadata/properties" ma:root="true" ma:fieldsID="f6ab7d1077a6cf564cbab42b3e85086b" ns3:_="" ns4:_="">
    <xsd:import namespace="3b7e306c-89b9-4506-ae2b-719c3661f9b6"/>
    <xsd:import namespace="c13ace33-c334-411f-882f-0392191ebf0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7e306c-89b9-4506-ae2b-719c3661f9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3ace33-c334-411f-882f-0392191ebf0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4B9878-2D75-45B9-8F83-8351A04D78E3}">
  <ds:schemaRefs>
    <ds:schemaRef ds:uri="http://purl.org/dc/elements/1.1/"/>
    <ds:schemaRef ds:uri="http://schemas.microsoft.com/office/2006/documentManagement/types"/>
    <ds:schemaRef ds:uri="3b7e306c-89b9-4506-ae2b-719c3661f9b6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purl.org/dc/terms/"/>
    <ds:schemaRef ds:uri="c13ace33-c334-411f-882f-0392191ebf05"/>
  </ds:schemaRefs>
</ds:datastoreItem>
</file>

<file path=customXml/itemProps2.xml><?xml version="1.0" encoding="utf-8"?>
<ds:datastoreItem xmlns:ds="http://schemas.openxmlformats.org/officeDocument/2006/customXml" ds:itemID="{A55B6176-32D2-433B-B2B1-8B4346D02C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3F1FB0-9E28-4073-A0E4-74352D6BEB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7e306c-89b9-4506-ae2b-719c3661f9b6"/>
    <ds:schemaRef ds:uri="c13ace33-c334-411f-882f-0392191ebf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1658</Words>
  <Application>Microsoft Office PowerPoint</Application>
  <PresentationFormat>On-screen Show (4:3)</PresentationFormat>
  <Paragraphs>212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Cambria Math</vt:lpstr>
      <vt:lpstr>Symbol</vt:lpstr>
      <vt:lpstr>KU Leuven</vt:lpstr>
      <vt:lpstr>Equation</vt:lpstr>
      <vt:lpstr>Is de Belg een bedreigde soort? Wat een matrixmodel, eigenwaarden en eigenvectoren ons hierover kunnen leren</vt:lpstr>
      <vt:lpstr>Kennismaken</vt:lpstr>
      <vt:lpstr>Deel 1: Een matrixmodel voor de evolutie van de Belgische bevolking</vt:lpstr>
      <vt:lpstr>(Even) werken met  de echte gegevens</vt:lpstr>
      <vt:lpstr>Een vereenvoudiging </vt:lpstr>
      <vt:lpstr>Een vereenvoudiging </vt:lpstr>
      <vt:lpstr>Een matrixmodel</vt:lpstr>
      <vt:lpstr>Een matrixmodel</vt:lpstr>
      <vt:lpstr>Deel 2: Studie van de langetermijnevolutie leidt tot twee wiskundige begrippen</vt:lpstr>
      <vt:lpstr>Een grafiek</vt:lpstr>
      <vt:lpstr>Een grafiek</vt:lpstr>
      <vt:lpstr>Een grafiek en een tabel</vt:lpstr>
      <vt:lpstr>Nog een tweede vaststelling</vt:lpstr>
      <vt:lpstr>Een elegantere manier om de LT-leeftijdsstructuur te bepalen</vt:lpstr>
      <vt:lpstr>Een elegantere manier om de LT-leeftijdsstructuur te bepalen</vt:lpstr>
      <vt:lpstr>Een elegantere manier om de LT-groeifactor te bepalen</vt:lpstr>
      <vt:lpstr>Een elegantere manier om de LT-groeifactor te bepalen</vt:lpstr>
      <vt:lpstr>Loskomen van de context</vt:lpstr>
      <vt:lpstr>Deel 3 (enkel als we tijd hebben) Een kleiner voorbeeld, wat dieper duiken in de LT-evolutie en veralgemening voor 2-maal-2-Lesliemodellen</vt:lpstr>
      <vt:lpstr>Een 2-maal-2-Lesliemodel</vt:lpstr>
      <vt:lpstr>Eigenwaarden</vt:lpstr>
      <vt:lpstr>Eigenvectoren</vt:lpstr>
      <vt:lpstr>Verklaring voor de LT-evolutie</vt:lpstr>
      <vt:lpstr>Algemeen 2-maal-2-Lesliemodel</vt:lpstr>
      <vt:lpstr>Algemeen 2-maal-2-Lesliemodel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2017-09-13T11:56:44Z</dcterms:created>
  <dcterms:modified xsi:type="dcterms:W3CDTF">2025-04-05T12:41:17Z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0x010100161DA0F3916E074EBD55F0BB14078294</vt:lpwstr>
  </property>
</Properties>
</file>