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9"/>
  </p:notesMasterIdLst>
  <p:sldIdLst>
    <p:sldId id="256" r:id="rId5"/>
    <p:sldId id="259" r:id="rId6"/>
    <p:sldId id="258" r:id="rId7"/>
    <p:sldId id="283" r:id="rId8"/>
    <p:sldId id="261" r:id="rId9"/>
    <p:sldId id="262" r:id="rId10"/>
    <p:sldId id="285" r:id="rId11"/>
    <p:sldId id="264" r:id="rId12"/>
    <p:sldId id="263" r:id="rId13"/>
    <p:sldId id="265" r:id="rId14"/>
    <p:sldId id="266" r:id="rId15"/>
    <p:sldId id="268" r:id="rId16"/>
    <p:sldId id="269" r:id="rId17"/>
    <p:sldId id="278" r:id="rId18"/>
    <p:sldId id="271" r:id="rId19"/>
    <p:sldId id="272" r:id="rId20"/>
    <p:sldId id="273" r:id="rId21"/>
    <p:sldId id="274" r:id="rId22"/>
    <p:sldId id="276" r:id="rId23"/>
    <p:sldId id="277" r:id="rId24"/>
    <p:sldId id="275" r:id="rId25"/>
    <p:sldId id="280" r:id="rId26"/>
    <p:sldId id="279" r:id="rId27"/>
    <p:sldId id="281" r:id="rId28"/>
    <p:sldId id="282" r:id="rId29"/>
    <p:sldId id="284" r:id="rId30"/>
    <p:sldId id="291" r:id="rId31"/>
    <p:sldId id="260" r:id="rId32"/>
    <p:sldId id="286" r:id="rId33"/>
    <p:sldId id="287" r:id="rId34"/>
    <p:sldId id="288" r:id="rId35"/>
    <p:sldId id="289" r:id="rId36"/>
    <p:sldId id="290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60DD561-1714-47DB-8BED-C7ED6A537C31}">
          <p14:sldIdLst>
            <p14:sldId id="256"/>
            <p14:sldId id="259"/>
            <p14:sldId id="258"/>
            <p14:sldId id="283"/>
            <p14:sldId id="261"/>
            <p14:sldId id="262"/>
            <p14:sldId id="285"/>
            <p14:sldId id="264"/>
            <p14:sldId id="263"/>
            <p14:sldId id="265"/>
            <p14:sldId id="266"/>
            <p14:sldId id="268"/>
            <p14:sldId id="269"/>
            <p14:sldId id="278"/>
            <p14:sldId id="271"/>
            <p14:sldId id="272"/>
            <p14:sldId id="273"/>
            <p14:sldId id="274"/>
            <p14:sldId id="276"/>
            <p14:sldId id="277"/>
            <p14:sldId id="275"/>
            <p14:sldId id="280"/>
            <p14:sldId id="279"/>
            <p14:sldId id="281"/>
            <p14:sldId id="282"/>
            <p14:sldId id="284"/>
            <p14:sldId id="291"/>
            <p14:sldId id="260"/>
            <p14:sldId id="286"/>
            <p14:sldId id="287"/>
            <p14:sldId id="288"/>
            <p14:sldId id="289"/>
            <p14:sldId id="29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3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070"/>
    <a:srgbClr val="FAD07D"/>
    <a:srgbClr val="A1584E"/>
    <a:srgbClr val="804848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7E79C-48EB-422B-905F-EA194146CFD7}" v="72" dt="2023-11-18T15:15:3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7" autoAdjust="0"/>
    <p:restoredTop sz="96201" autoAdjust="0"/>
  </p:normalViewPr>
  <p:slideViewPr>
    <p:cSldViewPr snapToGrid="0">
      <p:cViewPr varScale="1">
        <p:scale>
          <a:sx n="109" d="100"/>
          <a:sy n="109" d="100"/>
        </p:scale>
        <p:origin x="1488" y="108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18-11-2023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53923" y="1080000"/>
            <a:ext cx="8036155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50506" y="5392800"/>
            <a:ext cx="8036154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8885390" cy="4874685"/>
          </a:xfrm>
          <a:prstGeom prst="rect">
            <a:avLst/>
          </a:prstGeom>
        </p:spPr>
        <p:txBody>
          <a:bodyPr/>
          <a:lstStyle>
            <a:lvl1pPr defTabSz="288000"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7919" y="1800000"/>
            <a:ext cx="8008163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7919" y="4359600"/>
            <a:ext cx="8008162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05" y="1309945"/>
            <a:ext cx="4370695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7" y="1309945"/>
            <a:ext cx="4370957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5" y="1293150"/>
            <a:ext cx="4368154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05" y="1939440"/>
            <a:ext cx="4368154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293150"/>
            <a:ext cx="4385546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1939439"/>
            <a:ext cx="4385546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-9331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8134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05" y="70861"/>
            <a:ext cx="888539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5" y="1294288"/>
            <a:ext cx="8885390" cy="485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2880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2880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2880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2880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ossmanchanc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8300714" cy="4024798"/>
          </a:xfrm>
        </p:spPr>
        <p:txBody>
          <a:bodyPr/>
          <a:lstStyle/>
          <a:p>
            <a:r>
              <a:rPr lang="nl-BE" dirty="0"/>
              <a:t>Conceptueel inzicht in hypothese-toetsen opbouwen met simulaties</a:t>
            </a:r>
            <a:br>
              <a:rPr lang="nl-BE" dirty="0"/>
            </a:br>
            <a:r>
              <a:rPr lang="nl-BE" sz="2800" dirty="0"/>
              <a:t>Aan de slag met het specifieke minimumdoel rond hypothesetoetsen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50506" y="5392800"/>
            <a:ext cx="8036154" cy="1095923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Kortrijk, 18/11/23</a:t>
            </a:r>
          </a:p>
          <a:p>
            <a:r>
              <a:rPr lang="nl-BE" dirty="0"/>
              <a:t>Johan Deprez</a:t>
            </a:r>
          </a:p>
          <a:p>
            <a:r>
              <a:rPr lang="nl-BE" dirty="0"/>
              <a:t>slides op mijn website van KU Leuven (zoek via wie-is-wie)</a:t>
            </a:r>
          </a:p>
        </p:txBody>
      </p:sp>
    </p:spTree>
    <p:extLst>
      <p:ext uri="{BB962C8B-B14F-4D97-AF65-F5344CB8AC3E}">
        <p14:creationId xmlns:p14="http://schemas.microsoft.com/office/powerpoint/2010/main" val="160642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F0A95-89DE-B289-8256-EA20559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1411-52FC-4845-006D-91C2592545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>
              <a:hlinkClick r:id="rId2"/>
            </a:endParaRPr>
          </a:p>
          <a:p>
            <a:r>
              <a:rPr lang="nl-BE" dirty="0">
                <a:hlinkClick r:id="rId2"/>
              </a:rPr>
              <a:t>www.rossmanchance.com</a:t>
            </a:r>
            <a:r>
              <a:rPr lang="nl-BE" dirty="0"/>
              <a:t> </a:t>
            </a:r>
          </a:p>
          <a:p>
            <a:pPr marL="288000" lvl="1" indent="0">
              <a:buNone/>
            </a:pPr>
            <a:r>
              <a:rPr lang="nl-BE" dirty="0"/>
              <a:t>&gt; Applet Collection &gt; Reeses Pieces</a:t>
            </a:r>
          </a:p>
          <a:p>
            <a:r>
              <a:rPr lang="nl-BE" dirty="0"/>
              <a:t>ik bedien de applet terwijl we een onderwijsleergesprek houden, maar je mag meedoen als je wil</a:t>
            </a:r>
          </a:p>
          <a:p>
            <a:pPr marL="576000" lvl="2" indent="0">
              <a:buNone/>
            </a:pPr>
            <a:r>
              <a:rPr lang="nl-BE" dirty="0"/>
              <a:t>valkuil: als er iets misloopt, ben je daar misschien teveel op gefocust en let je niet meer op wat er gezegd wordt</a:t>
            </a:r>
          </a:p>
          <a:p>
            <a:r>
              <a:rPr lang="nl-BE" dirty="0"/>
              <a:t>we bootsen het gooien van de dobbelsteen na</a:t>
            </a:r>
          </a:p>
          <a:p>
            <a:pPr lvl="1"/>
            <a:r>
              <a:rPr lang="nl-BE" dirty="0"/>
              <a:t>op het eerste gezicht: door het draaien van een snoepje</a:t>
            </a:r>
          </a:p>
          <a:p>
            <a:pPr lvl="1"/>
            <a:r>
              <a:rPr lang="nl-BE" dirty="0"/>
              <a:t>oranje snoepje draaien = een 6 gooien</a:t>
            </a:r>
          </a:p>
          <a:p>
            <a:pPr lvl="1"/>
            <a:r>
              <a:rPr lang="nl-BE" dirty="0"/>
              <a:t>in feite: via een (pseudo)randomgenerator op een computer</a:t>
            </a:r>
          </a:p>
          <a:p>
            <a:pPr lvl="1"/>
            <a:r>
              <a:rPr lang="nl-BE" dirty="0"/>
              <a:t>nabootsen = simuleren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E6424-D2AF-F38B-BA73-ED3DFEEA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B7825-7C09-9FAC-D2E7-3C582DE5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33" y="396728"/>
            <a:ext cx="2112503" cy="20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1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F0A95-89DE-B289-8256-EA20559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1411-52FC-4845-006D-91C2592545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932741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Je kan instellen:</a:t>
            </a:r>
          </a:p>
          <a:p>
            <a:pPr>
              <a:lnSpc>
                <a:spcPct val="120000"/>
              </a:lnSpc>
            </a:pPr>
            <a:r>
              <a:rPr lang="nl-BE" dirty="0"/>
              <a:t>percentage oranje snoepjes (p, 1/6 ≈ 0.1667)</a:t>
            </a:r>
          </a:p>
          <a:p>
            <a:pPr>
              <a:lnSpc>
                <a:spcPct val="120000"/>
              </a:lnSpc>
            </a:pPr>
            <a:r>
              <a:rPr lang="nl-BE" dirty="0"/>
              <a:t>aantal snoepjes dat je draait (</a:t>
            </a:r>
            <a:r>
              <a:rPr lang="nl-BE" dirty="0" err="1"/>
              <a:t>number</a:t>
            </a:r>
            <a:r>
              <a:rPr lang="nl-BE" dirty="0"/>
              <a:t> of </a:t>
            </a:r>
            <a:r>
              <a:rPr lang="nl-BE" dirty="0" err="1"/>
              <a:t>candies</a:t>
            </a:r>
            <a:r>
              <a:rPr lang="nl-BE" dirty="0"/>
              <a:t>,  120)</a:t>
            </a:r>
          </a:p>
          <a:p>
            <a:pPr>
              <a:lnSpc>
                <a:spcPct val="120000"/>
              </a:lnSpc>
            </a:pPr>
            <a:r>
              <a:rPr lang="nl-BE" dirty="0"/>
              <a:t>aantal keer dat je een aantal snoepjes draait (</a:t>
            </a:r>
            <a:r>
              <a:rPr lang="nl-BE" dirty="0" err="1"/>
              <a:t>number</a:t>
            </a:r>
            <a:r>
              <a:rPr lang="nl-BE" dirty="0"/>
              <a:t> of samples, voorlopig 1)</a:t>
            </a:r>
          </a:p>
          <a:p>
            <a:pPr>
              <a:lnSpc>
                <a:spcPct val="120000"/>
              </a:lnSpc>
            </a:pPr>
            <a:r>
              <a:rPr lang="nl-BE" dirty="0"/>
              <a:t>animatie aan/uit</a:t>
            </a:r>
          </a:p>
          <a:p>
            <a:pPr>
              <a:lnSpc>
                <a:spcPct val="120000"/>
              </a:lnSpc>
            </a:pPr>
            <a:r>
              <a:rPr lang="nl-BE" dirty="0"/>
              <a:t>aantal of proportie</a:t>
            </a:r>
          </a:p>
          <a:p>
            <a:pPr>
              <a:lnSpc>
                <a:spcPct val="120000"/>
              </a:lnSpc>
            </a:pPr>
            <a:r>
              <a:rPr lang="nl-BE" dirty="0"/>
              <a:t>(en nog wat andere dingen, die we pas later nodig hebben)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E6424-D2AF-F38B-BA73-ED3DFEEA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F98C9-5B48-532D-0EB0-68B9AF39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979231"/>
            <a:ext cx="5148000" cy="50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F0A95-89DE-B289-8256-EA20559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1411-52FC-4845-006D-91C2592545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932741" cy="487468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De applet</a:t>
            </a:r>
          </a:p>
          <a:p>
            <a:pPr>
              <a:lnSpc>
                <a:spcPct val="120000"/>
              </a:lnSpc>
            </a:pPr>
            <a:r>
              <a:rPr lang="nl-BE" dirty="0"/>
              <a:t>geeft het aantal oranje snoepjes in de steekproef (hier: 16, tel in de figuur)</a:t>
            </a:r>
          </a:p>
          <a:p>
            <a:pPr>
              <a:lnSpc>
                <a:spcPct val="120000"/>
              </a:lnSpc>
            </a:pPr>
            <a:r>
              <a:rPr lang="nl-BE" dirty="0"/>
              <a:t>geeft het percentage oranje snoepjes in de steekproef (p^, hier 0.133)</a:t>
            </a:r>
          </a:p>
          <a:p>
            <a:pPr>
              <a:lnSpc>
                <a:spcPct val="120000"/>
              </a:lnSpc>
            </a:pPr>
            <a:r>
              <a:rPr lang="nl-BE" dirty="0"/>
              <a:t>duidt dit aan onder de vorm van een puntje op de grafiek</a:t>
            </a:r>
          </a:p>
          <a:p>
            <a:pPr>
              <a:lnSpc>
                <a:spcPct val="120000"/>
              </a:lnSpc>
            </a:pPr>
            <a:r>
              <a:rPr lang="nl-BE" dirty="0"/>
              <a:t>je kunt voor de tweede en derde bullet ook kiezen voor ‘aantal’ i.p.v. ‘proportie’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E6424-D2AF-F38B-BA73-ED3DFEEA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33B79-343F-7213-2DC8-CCB5669B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346"/>
            <a:ext cx="5148000" cy="5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5E1CA-8F17-C0FC-6C26-BBFA7F43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90C2-0DCE-B848-C4AA-8DEAD31BE1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5400" dirty="0"/>
              <a:t>We simuleren gedrag van een</a:t>
            </a:r>
          </a:p>
          <a:p>
            <a:pPr marL="0" indent="0" algn="ctr">
              <a:buNone/>
            </a:pPr>
            <a:r>
              <a:rPr lang="nl-BE" sz="5400" b="1" u="sng" dirty="0"/>
              <a:t>zuivere</a:t>
            </a:r>
          </a:p>
          <a:p>
            <a:pPr marL="0" indent="0" algn="ctr">
              <a:buNone/>
            </a:pPr>
            <a:r>
              <a:rPr lang="nl-BE" sz="5400" dirty="0"/>
              <a:t>dobbelsteen!</a:t>
            </a:r>
          </a:p>
          <a:p>
            <a:pPr marL="0" indent="0" algn="ctr">
              <a:buNone/>
            </a:pPr>
            <a:r>
              <a:rPr lang="nl-BE" sz="2800" dirty="0"/>
              <a:t>(</a:t>
            </a:r>
            <a:r>
              <a:rPr lang="nl-BE" sz="2800" dirty="0" err="1"/>
              <a:t>probability</a:t>
            </a:r>
            <a:r>
              <a:rPr lang="nl-BE" sz="2800" dirty="0"/>
              <a:t> of </a:t>
            </a:r>
            <a:r>
              <a:rPr lang="nl-BE" sz="2800" dirty="0" err="1"/>
              <a:t>orange</a:t>
            </a:r>
            <a:r>
              <a:rPr lang="nl-BE" sz="2800" dirty="0"/>
              <a:t> = 1/6)</a:t>
            </a:r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666669-29B9-EE09-075B-90C84271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</p:spTree>
    <p:extLst>
      <p:ext uri="{BB962C8B-B14F-4D97-AF65-F5344CB8AC3E}">
        <p14:creationId xmlns:p14="http://schemas.microsoft.com/office/powerpoint/2010/main" val="102461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EEF2-9F18-53B1-952B-E83966C1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C948-2524-4D94-9E76-35928BA5D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Simulatie</a:t>
            </a:r>
          </a:p>
          <a:p>
            <a:pPr lvl="1"/>
            <a:r>
              <a:rPr lang="nl-BE" dirty="0"/>
              <a:t>we onderzoeken wat er gebeurt met de proportie 6-en als we een reeks van 120 worpen doen met een </a:t>
            </a:r>
            <a:r>
              <a:rPr lang="nl-BE" u="sng" dirty="0"/>
              <a:t>dobbelsteen die aan de nulhypothese voldoet</a:t>
            </a:r>
          </a:p>
          <a:p>
            <a:pPr lvl="1"/>
            <a:r>
              <a:rPr lang="nl-BE" dirty="0"/>
              <a:t>we zullen hiervoor </a:t>
            </a:r>
            <a:r>
              <a:rPr lang="nl-BE" u="sng" dirty="0"/>
              <a:t>heel veel reeksen van 120 worpen</a:t>
            </a:r>
            <a:r>
              <a:rPr lang="nl-BE" dirty="0"/>
              <a:t> simuleren</a:t>
            </a:r>
          </a:p>
          <a:p>
            <a:pPr marL="864000" lvl="3" indent="0">
              <a:buNone/>
            </a:pPr>
            <a:r>
              <a:rPr lang="nl-BE" dirty="0"/>
              <a:t>in de applet: ‘</a:t>
            </a:r>
            <a:r>
              <a:rPr lang="nl-BE" dirty="0" err="1"/>
              <a:t>number</a:t>
            </a:r>
            <a:r>
              <a:rPr lang="nl-BE" dirty="0"/>
              <a:t> of samples’ (sample = steekproef)</a:t>
            </a:r>
          </a:p>
          <a:p>
            <a:pPr marL="864000" lvl="3" indent="0">
              <a:buNone/>
            </a:pPr>
            <a:r>
              <a:rPr lang="nl-BE" dirty="0"/>
              <a:t>in het Engels soms ‘trial’ i.p.v. ‘sample’, hier gebruiken we: ‘reeks’</a:t>
            </a:r>
          </a:p>
          <a:p>
            <a:pPr lvl="1"/>
            <a:r>
              <a:rPr lang="nl-BE" dirty="0"/>
              <a:t>(als het ware) </a:t>
            </a:r>
            <a:r>
              <a:rPr lang="nl-BE" u="sng" dirty="0"/>
              <a:t>gedachten</a:t>
            </a:r>
            <a:r>
              <a:rPr lang="nl-BE" dirty="0"/>
              <a:t>experiment</a:t>
            </a:r>
          </a:p>
          <a:p>
            <a:r>
              <a:rPr lang="nl-BE" dirty="0"/>
              <a:t>Ons onderzoek</a:t>
            </a:r>
          </a:p>
          <a:p>
            <a:pPr lvl="1"/>
            <a:r>
              <a:rPr lang="nl-BE" dirty="0"/>
              <a:t>de </a:t>
            </a:r>
            <a:r>
              <a:rPr lang="nl-BE" u="sng" dirty="0"/>
              <a:t>dobbelsteen voldoet wel of niet aan de nulhypothese</a:t>
            </a:r>
          </a:p>
          <a:p>
            <a:pPr lvl="1"/>
            <a:r>
              <a:rPr lang="nl-BE" dirty="0"/>
              <a:t>we voeren maar </a:t>
            </a:r>
            <a:r>
              <a:rPr lang="nl-BE" u="sng" dirty="0"/>
              <a:t>één reeks van 120 worpen</a:t>
            </a:r>
            <a:r>
              <a:rPr lang="nl-BE" dirty="0"/>
              <a:t> uit (steekproef)</a:t>
            </a:r>
          </a:p>
          <a:p>
            <a:pPr lvl="1"/>
            <a:r>
              <a:rPr lang="nl-BE" dirty="0"/>
              <a:t>het gaat over de </a:t>
            </a:r>
            <a:r>
              <a:rPr lang="nl-BE" u="sng" dirty="0"/>
              <a:t>echte dobbelsteen</a:t>
            </a:r>
            <a:r>
              <a:rPr lang="nl-BE" dirty="0"/>
              <a:t> en over een </a:t>
            </a:r>
            <a:r>
              <a:rPr lang="nl-BE" u="sng" dirty="0"/>
              <a:t>echt uitgevoerde reeks van 120 worpen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2C89C-0F90-2392-99E0-C2AFCBF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</p:spTree>
    <p:extLst>
      <p:ext uri="{BB962C8B-B14F-4D97-AF65-F5344CB8AC3E}">
        <p14:creationId xmlns:p14="http://schemas.microsoft.com/office/powerpoint/2010/main" val="161239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212A-07D7-9AD8-D80E-24BD947A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Simuleren van reeksen van 120 worpen met een zuivere dobbelsteen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845CF-E607-E155-C7E6-ED40FDAB7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F32C-A38A-8AB8-9BA9-375D08D63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47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502989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dirty="0"/>
              <a:t>Elke reeks levert een aantal of proportie op. Hierbij treden verschillende aantallen en proporties op.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Steekproevenvariabiliteit</a:t>
            </a:r>
          </a:p>
          <a:p>
            <a:pPr>
              <a:lnSpc>
                <a:spcPct val="120000"/>
              </a:lnSpc>
            </a:pPr>
            <a:r>
              <a:rPr lang="nl-BE" dirty="0"/>
              <a:t>Let op: het gaat niet over variabiliteit van de kleuren </a:t>
            </a:r>
            <a:r>
              <a:rPr lang="nl-BE" u="sng" dirty="0"/>
              <a:t>binnen</a:t>
            </a:r>
            <a:r>
              <a:rPr lang="nl-BE" dirty="0"/>
              <a:t> </a:t>
            </a:r>
            <a:r>
              <a:rPr lang="nl-BE" u="sng" dirty="0"/>
              <a:t>één</a:t>
            </a:r>
            <a:r>
              <a:rPr lang="nl-BE" dirty="0"/>
              <a:t> reeks (bv. oranje, geel, geel, bruin, …), maar over variabiliteit van de 50 </a:t>
            </a:r>
            <a:r>
              <a:rPr lang="nl-BE" u="sng" dirty="0"/>
              <a:t>proporties (één per reeks) over de reeksen heen</a:t>
            </a:r>
            <a:r>
              <a:rPr lang="nl-BE" dirty="0"/>
              <a:t> (bv. 21/120, 16/120, 18/120, …)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één, maar enkele reeksen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5FAF-6C97-CD87-B5DF-8C46CCFC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94733"/>
            <a:ext cx="5148000" cy="52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5000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dirty="0"/>
              <a:t>Nu niet enkel ‘chaos’ (steekproevenvariabiliteit), maar ook regelmaat!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veel proporties liggen vrij dicht bij 1/6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waarden die verder van 1/6 afwijken komen ook voor maar minder vaak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gemiddelde van de 5000 proporties is bij benadering 1/6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…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Steekproevenverdeling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7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nl-BE" dirty="0"/>
                  <a:t>Wat verwacht je te zien als we </a:t>
                </a:r>
                <a:r>
                  <a:rPr lang="nl-BE" b="1" dirty="0"/>
                  <a:t>5000</a:t>
                </a:r>
                <a:r>
                  <a:rPr lang="nl-BE" dirty="0"/>
                  <a:t> reeksen van 120 worpen met een zuivere dobbelsteen simuleren?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b="1" dirty="0"/>
                  <a:t>Steekproevenverdeling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wij weten, maar voor leerlingen nu nog niet belangrijk: voor ‘oneindig veel’ reeksen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binomiale verdeling met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nl-BE" dirty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nl-BE" dirty="0"/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bij benadering normale verdeling met verwachtingswaarde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nl-BE" dirty="0"/>
                  <a:t> en standaardafwijking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nl-BE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</m:rad>
                  </m:oMath>
                </a14:m>
                <a:r>
                  <a:rPr lang="nl-BE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  <a:blipFill>
                <a:blip r:embed="rId2"/>
                <a:stretch>
                  <a:fillRect l="-1260" t="-750" r="-15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5000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Steekproevenverdeling</a:t>
            </a:r>
          </a:p>
          <a:p>
            <a:pPr>
              <a:lnSpc>
                <a:spcPct val="120000"/>
              </a:lnSpc>
            </a:pPr>
            <a:r>
              <a:rPr lang="nl-BE" dirty="0"/>
              <a:t>Let op: het gaat niet over verdeling van de kleuren </a:t>
            </a:r>
            <a:r>
              <a:rPr lang="nl-BE" u="sng" dirty="0"/>
              <a:t>binnen</a:t>
            </a:r>
            <a:r>
              <a:rPr lang="nl-BE" dirty="0"/>
              <a:t> </a:t>
            </a:r>
            <a:r>
              <a:rPr lang="nl-BE" u="sng" dirty="0"/>
              <a:t>één</a:t>
            </a:r>
            <a:r>
              <a:rPr lang="nl-BE" dirty="0"/>
              <a:t> reeks (bv. oranje, geel, geel, bruin, …), maar over verdeling van de 5000 (of eigenlijk: ‘oneindig veel’) </a:t>
            </a:r>
            <a:r>
              <a:rPr lang="nl-BE" u="sng" dirty="0"/>
              <a:t>proporties (één per reeks) over de reeksen heen</a:t>
            </a:r>
            <a:r>
              <a:rPr lang="nl-BE" dirty="0"/>
              <a:t> (bv. 21/120, 16/120, 18/120, …)</a:t>
            </a:r>
          </a:p>
          <a:p>
            <a:pPr>
              <a:lnSpc>
                <a:spcPct val="120000"/>
              </a:lnSpc>
            </a:pPr>
            <a:r>
              <a:rPr lang="nl-BE" dirty="0"/>
              <a:t>o.a. daarom gebruik je beter ‘steekproe</a:t>
            </a:r>
            <a:r>
              <a:rPr lang="nl-BE" b="1" u="sng" dirty="0"/>
              <a:t>ven</a:t>
            </a:r>
            <a:r>
              <a:rPr lang="nl-BE" dirty="0"/>
              <a:t>verdeling’ dan ‘steekproe</a:t>
            </a:r>
            <a:r>
              <a:rPr lang="nl-BE" b="1" u="sng" dirty="0"/>
              <a:t>f</a:t>
            </a:r>
            <a:r>
              <a:rPr lang="nl-BE" dirty="0"/>
              <a:t>verdeling’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E788-7F61-7EE5-D4C6-712530F9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beginsituatie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9E5E9-CE98-E0A4-3052-A7D238F32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E1CA9-C64A-EEEF-3483-C8832F4904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140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5000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Steekproevenverdeling</a:t>
            </a:r>
          </a:p>
          <a:p>
            <a:pPr>
              <a:lnSpc>
                <a:spcPct val="120000"/>
              </a:lnSpc>
            </a:pPr>
            <a:r>
              <a:rPr lang="nl-BE" dirty="0"/>
              <a:t>Let op: het gaat </a:t>
            </a:r>
            <a:r>
              <a:rPr lang="nl-BE" b="1" dirty="0"/>
              <a:t>niet</a:t>
            </a:r>
            <a:r>
              <a:rPr lang="nl-BE" dirty="0"/>
              <a:t> over het </a:t>
            </a:r>
            <a:r>
              <a:rPr lang="nl-BE" b="1" dirty="0"/>
              <a:t>herhalen van de steekproef-trekking in de echte wereld</a:t>
            </a:r>
            <a:r>
              <a:rPr lang="nl-BE" dirty="0"/>
              <a:t> (met een dobbelsteen waarvan we niet weten of die al dan niet zuiver is), maar </a:t>
            </a:r>
            <a:r>
              <a:rPr lang="nl-BE" b="1" dirty="0"/>
              <a:t>wel</a:t>
            </a:r>
            <a:r>
              <a:rPr lang="nl-BE" dirty="0"/>
              <a:t> over ons </a:t>
            </a:r>
            <a:r>
              <a:rPr lang="nl-BE" b="1" dirty="0"/>
              <a:t>gedachtenexperiment</a:t>
            </a:r>
            <a:r>
              <a:rPr lang="nl-BE" dirty="0"/>
              <a:t> waarmee we zicht willen krijgen op wat we kunnen verwachten voor de proportie 6-en in een reeks van 120 worpen met een zuivere dobbelsteen.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3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EEF2-9F18-53B1-952B-E83966C1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C948-2524-4D94-9E76-35928BA5D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Simulatie</a:t>
            </a:r>
          </a:p>
          <a:p>
            <a:pPr lvl="1"/>
            <a:r>
              <a:rPr lang="nl-BE" dirty="0"/>
              <a:t>we onderzoeken wat er gebeurt met de proportie 6-en als we een reeks van 120 worpen doen met een </a:t>
            </a:r>
            <a:r>
              <a:rPr lang="nl-BE" u="sng" dirty="0"/>
              <a:t>dobbelsteen die aan de nulhypothese voldoet</a:t>
            </a:r>
          </a:p>
          <a:p>
            <a:pPr lvl="1"/>
            <a:r>
              <a:rPr lang="nl-BE" dirty="0"/>
              <a:t>we zullen hiervoor </a:t>
            </a:r>
            <a:r>
              <a:rPr lang="nl-BE" u="sng" dirty="0"/>
              <a:t>heel veel reeksen van 120 worpen</a:t>
            </a:r>
            <a:r>
              <a:rPr lang="nl-BE" dirty="0"/>
              <a:t> simuleren</a:t>
            </a:r>
          </a:p>
          <a:p>
            <a:pPr marL="864000" lvl="3" indent="0">
              <a:buNone/>
            </a:pPr>
            <a:r>
              <a:rPr lang="nl-BE" dirty="0"/>
              <a:t>in de applet: ‘</a:t>
            </a:r>
            <a:r>
              <a:rPr lang="nl-BE" dirty="0" err="1"/>
              <a:t>number</a:t>
            </a:r>
            <a:r>
              <a:rPr lang="nl-BE" dirty="0"/>
              <a:t> of samples’ (sample = steekproef)</a:t>
            </a:r>
          </a:p>
          <a:p>
            <a:pPr marL="864000" lvl="3" indent="0">
              <a:buNone/>
            </a:pPr>
            <a:r>
              <a:rPr lang="nl-BE" dirty="0"/>
              <a:t>in het Engels soms ‘trial’ i.p.v. ‘sample’, hier gebruiken we: ‘reeks’</a:t>
            </a:r>
          </a:p>
          <a:p>
            <a:pPr lvl="1"/>
            <a:r>
              <a:rPr lang="nl-BE" dirty="0"/>
              <a:t>(als het ware) </a:t>
            </a:r>
            <a:r>
              <a:rPr lang="nl-BE" u="sng" dirty="0"/>
              <a:t>gedachten</a:t>
            </a:r>
            <a:r>
              <a:rPr lang="nl-BE" dirty="0"/>
              <a:t>experiment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Ons onderzoek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dobbelsteen voldoet wel of niet aan de nulhypothese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 voeren maar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één reeks van 120 worpen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uit (steekproef)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het gaat over de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echte dobbelsteen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en over een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echt uitgevoerde reeks van 120 worpen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2C89C-0F90-2392-99E0-C2AFCBF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750FEA5-D697-A328-F32A-38D1E164A467}"/>
              </a:ext>
            </a:extLst>
          </p:cNvPr>
          <p:cNvSpPr/>
          <p:nvPr/>
        </p:nvSpPr>
        <p:spPr>
          <a:xfrm>
            <a:off x="2743200" y="96718"/>
            <a:ext cx="5890846" cy="14771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accent2"/>
                </a:solidFill>
              </a:rPr>
              <a:t>De steekproevenverdeling beschrijft </a:t>
            </a:r>
          </a:p>
          <a:p>
            <a:pPr algn="ctr"/>
            <a:r>
              <a:rPr lang="nl-BE" dirty="0">
                <a:solidFill>
                  <a:schemeClr val="accent2"/>
                </a:solidFill>
              </a:rPr>
              <a:t>welke waarden </a:t>
            </a:r>
          </a:p>
          <a:p>
            <a:pPr algn="ctr"/>
            <a:r>
              <a:rPr lang="nl-BE" dirty="0">
                <a:solidFill>
                  <a:schemeClr val="accent2"/>
                </a:solidFill>
              </a:rPr>
              <a:t>met welke frequentie/kans </a:t>
            </a:r>
          </a:p>
          <a:p>
            <a:pPr algn="ctr"/>
            <a:r>
              <a:rPr lang="nl-BE" dirty="0">
                <a:solidFill>
                  <a:schemeClr val="accent2"/>
                </a:solidFill>
              </a:rPr>
              <a:t>voorkomen.</a:t>
            </a:r>
          </a:p>
        </p:txBody>
      </p:sp>
    </p:spTree>
    <p:extLst>
      <p:ext uri="{BB962C8B-B14F-4D97-AF65-F5344CB8AC3E}">
        <p14:creationId xmlns:p14="http://schemas.microsoft.com/office/powerpoint/2010/main" val="368442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B03F-5F66-97BE-009F-5BA3B77A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 de (echte) dobbelsteen zuiver of onzuiver?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C061-2F7B-4165-E450-3516D8932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97ECF-DE04-D7AC-7BA6-8C0CC50798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61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EEF2-9F18-53B1-952B-E83966C1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C948-2524-4D94-9E76-35928BA5D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Simulatie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 onderzoeken wat er gebeurt met de proportie 6-en als we een reeks van 120 worpen doen met een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dobbelsteen die aan de nulhypothese voldoet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dirty="0"/>
              <a:t>Ons onderzoek</a:t>
            </a:r>
          </a:p>
          <a:p>
            <a:pPr lvl="1"/>
            <a:r>
              <a:rPr lang="nl-BE" dirty="0"/>
              <a:t>de </a:t>
            </a:r>
            <a:r>
              <a:rPr lang="nl-BE" u="sng" dirty="0"/>
              <a:t>dobbelsteen voldoet wel of niet aan de nulhypothese</a:t>
            </a:r>
          </a:p>
          <a:p>
            <a:pPr lvl="1"/>
            <a:r>
              <a:rPr lang="nl-BE" dirty="0"/>
              <a:t>we voeren maar </a:t>
            </a:r>
            <a:r>
              <a:rPr lang="nl-BE" u="sng" dirty="0"/>
              <a:t>één reeks van 120 worpen</a:t>
            </a:r>
            <a:r>
              <a:rPr lang="nl-BE" dirty="0"/>
              <a:t> uit (steekproef)</a:t>
            </a:r>
          </a:p>
          <a:p>
            <a:pPr lvl="1"/>
            <a:r>
              <a:rPr lang="nl-BE" dirty="0"/>
              <a:t>we vergelijken de proportie die uit onze ene steekproef komt met de steekproevenverdeling van een nulhypothese-dobbelsteen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2C89C-0F90-2392-99E0-C2AFCBF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750FEA5-D697-A328-F32A-38D1E164A467}"/>
              </a:ext>
            </a:extLst>
          </p:cNvPr>
          <p:cNvSpPr/>
          <p:nvPr/>
        </p:nvSpPr>
        <p:spPr>
          <a:xfrm>
            <a:off x="2743200" y="96718"/>
            <a:ext cx="5890846" cy="14771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steekproevenverdeling beschrijft 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welke waarden 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met welke frequentie/kans 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voorkomen.</a:t>
            </a:r>
          </a:p>
        </p:txBody>
      </p:sp>
    </p:spTree>
    <p:extLst>
      <p:ext uri="{BB962C8B-B14F-4D97-AF65-F5344CB8AC3E}">
        <p14:creationId xmlns:p14="http://schemas.microsoft.com/office/powerpoint/2010/main" val="293272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nl-BE" dirty="0"/>
                  <a:t>We vergelijken onze steekproef-proportie (15 op 120, 1/8) met de steekproeven-verdeling van de nulhypothese-dobbelsteen.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zie ‘</a:t>
                </a:r>
                <a:r>
                  <a:rPr lang="nl-BE" dirty="0" err="1"/>
                  <a:t>Count</a:t>
                </a:r>
                <a:r>
                  <a:rPr lang="nl-BE" dirty="0"/>
                  <a:t> samples’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let op overgang: </a:t>
                </a:r>
                <a:r>
                  <a:rPr lang="nl-BE" u="sng" dirty="0"/>
                  <a:t>hoogstens</a:t>
                </a:r>
                <a:r>
                  <a:rPr lang="nl-BE" dirty="0"/>
                  <a:t> 1/8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van de 5000 reeksen van 120 worpen met een nulhypothese-dobbelsteen geven er 611 (12,22%) een proportie 6-en die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≤1/8</m:t>
                    </m:r>
                  </m:oMath>
                </a14:m>
                <a:r>
                  <a:rPr lang="nl-BE" dirty="0"/>
                  <a:t> is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te weinig reden voor twijfel aan de zuiverheid v.d. dobbelsteen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12,22% is (via simulatie bepaalde) </a:t>
                </a:r>
                <a:r>
                  <a:rPr lang="nl-BE" u="sng" dirty="0"/>
                  <a:t>p-waarde</a:t>
                </a:r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  <a:blipFill>
                <a:blip r:embed="rId2"/>
                <a:stretch>
                  <a:fillRect l="-1260" t="-7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Steekproefproportie interpreteren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DD392-4AB7-2396-9FB9-380F2041E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00" y="890554"/>
            <a:ext cx="5148000" cy="52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9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nl-BE" dirty="0"/>
                  <a:t>Stel dat de steekproef niet </a:t>
                </a:r>
                <a:r>
                  <a:rPr lang="nl-BE" b="1" dirty="0"/>
                  <a:t>15</a:t>
                </a:r>
                <a:r>
                  <a:rPr lang="nl-BE" dirty="0"/>
                  <a:t>, maar slechts </a:t>
                </a:r>
                <a:r>
                  <a:rPr lang="nl-BE" b="1" dirty="0"/>
                  <a:t>12</a:t>
                </a:r>
                <a:r>
                  <a:rPr lang="nl-BE" dirty="0"/>
                  <a:t> keer 6 opleverde…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steekproefproportie = 0,1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‘experimenteel bepaalde p-waarde’ is nu 2,68%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grens tussen al dan niet verwerpen van de nulhypothese = </a:t>
                </a:r>
                <a:r>
                  <a:rPr lang="nl-BE" u="sng" dirty="0"/>
                  <a:t>significantieniveau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nl-BE" b="0" dirty="0"/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wordt </a:t>
                </a:r>
                <a:r>
                  <a:rPr lang="nl-BE" u="sng" dirty="0"/>
                  <a:t>vooraf</a:t>
                </a:r>
                <a:r>
                  <a:rPr lang="nl-BE" dirty="0"/>
                  <a:t> bepaald, vaak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endParaRPr lang="nl-BE" dirty="0"/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met dit significantieniveau nu wel voldoende evidentie om de nulhypothese te verwerpen</a:t>
                </a:r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  <a:blipFill>
                <a:blip r:embed="rId2"/>
                <a:stretch>
                  <a:fillRect l="-1260" t="-750" r="-14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Steekproefproportie interpreteren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86B07-7423-98BC-A6BD-F2070D39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00" y="898472"/>
            <a:ext cx="5148000" cy="52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A2C9-9240-B140-44CD-36089992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E1F5E-9BE0-157A-379C-06730C540E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nl-BE" dirty="0"/>
                  <a:t>12 keer 6 (proportie 0,1) in een steekproef van 120 worpen</a:t>
                </a:r>
              </a:p>
              <a:p>
                <a:pPr lvl="1"/>
                <a:r>
                  <a:rPr lang="nl-BE" dirty="0"/>
                  <a:t>we verwerpen de nulhypothese</a:t>
                </a:r>
              </a:p>
              <a:p>
                <a:pPr lvl="1"/>
                <a:r>
                  <a:rPr lang="nl-BE" dirty="0"/>
                  <a:t>nochtans zien we dat zo’n reeks van 120 worpen ook bij een zuivere dobbelsteen kan optreden, zij het met een kleine kans</a:t>
                </a:r>
              </a:p>
              <a:p>
                <a:pPr lvl="1"/>
                <a:r>
                  <a:rPr lang="nl-BE" dirty="0"/>
                  <a:t>we zijn dus niet zeker!</a:t>
                </a:r>
              </a:p>
              <a:p>
                <a:pPr lvl="1"/>
                <a:r>
                  <a:rPr lang="nl-BE" dirty="0"/>
                  <a:t>we kunnen een type-I-fout maken met kans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nl-BE" b="0" dirty="0"/>
              </a:p>
              <a:p>
                <a:pPr lvl="1"/>
                <a:r>
                  <a:rPr lang="nl-BE" dirty="0"/>
                  <a:t>een kleine kans! </a:t>
                </a:r>
                <a:r>
                  <a:rPr lang="nl-BE" dirty="0">
                    <a:sym typeface="Wingdings" panose="05000000000000000000" pitchFamily="2" charset="2"/>
                  </a:rPr>
                  <a:t> we geven de nulhypothese het voordeel van de twijfel</a:t>
                </a:r>
                <a:endParaRPr lang="nl-BE" dirty="0"/>
              </a:p>
              <a:p>
                <a:r>
                  <a:rPr lang="nl-BE" dirty="0"/>
                  <a:t>15 keer 6 (proportie 1/8) in een steekproef van 120 worpen</a:t>
                </a:r>
              </a:p>
              <a:p>
                <a:pPr lvl="1"/>
                <a:r>
                  <a:rPr lang="nl-BE" dirty="0"/>
                  <a:t>we verwerpen de nulhypothese niet</a:t>
                </a:r>
              </a:p>
              <a:p>
                <a:pPr lvl="1"/>
                <a:r>
                  <a:rPr lang="nl-BE" dirty="0"/>
                  <a:t>maar dit is geen hard bewijs dat de nulhypothese waar is</a:t>
                </a:r>
              </a:p>
              <a:p>
                <a:pPr lvl="1"/>
                <a:r>
                  <a:rPr lang="nl-BE" dirty="0"/>
                  <a:t>we zijn dus niet zeker!</a:t>
                </a:r>
              </a:p>
              <a:p>
                <a:pPr lvl="1"/>
                <a:r>
                  <a:rPr lang="nl-BE" dirty="0"/>
                  <a:t>we kunnen een type-II-fout maken</a:t>
                </a:r>
              </a:p>
              <a:p>
                <a:pPr lvl="1"/>
                <a:r>
                  <a:rPr lang="nl-BE" dirty="0"/>
                  <a:t>kans hierop is niet zonder meer te bepalen</a:t>
                </a:r>
              </a:p>
              <a:p>
                <a:pPr lvl="1"/>
                <a:endParaRPr lang="nl-B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E1F5E-9BE0-157A-379C-06730C540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54" t="-21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593EE68-CC83-0FBD-4B85-523F682E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we zeker van onze conclusie?</a:t>
            </a:r>
          </a:p>
        </p:txBody>
      </p:sp>
    </p:spTree>
    <p:extLst>
      <p:ext uri="{BB962C8B-B14F-4D97-AF65-F5344CB8AC3E}">
        <p14:creationId xmlns:p14="http://schemas.microsoft.com/office/powerpoint/2010/main" val="2865178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A2C9-9240-B140-44CD-36089992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1F5E-9BE0-157A-379C-06730C540E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12 keer 6 (proportie 0,1) in een steekproef van 120 worpen</a:t>
            </a:r>
          </a:p>
          <a:p>
            <a:pPr lvl="1"/>
            <a:r>
              <a:rPr lang="nl-BE" dirty="0"/>
              <a:t>we verwerpen de nulhypothese</a:t>
            </a:r>
          </a:p>
          <a:p>
            <a:pPr lvl="1"/>
            <a:r>
              <a:rPr lang="nl-BE" dirty="0"/>
              <a:t>nochtans zien we dat zo’n reeks van 120 worpen ook bij een zuivere dobbelsteen kan optreden, zij het met een kleine kans</a:t>
            </a:r>
          </a:p>
          <a:p>
            <a:pPr lvl="1"/>
            <a:r>
              <a:rPr lang="nl-BE" dirty="0"/>
              <a:t>we zijn dus niet zeker!</a:t>
            </a:r>
          </a:p>
          <a:p>
            <a:pPr lvl="1"/>
            <a:r>
              <a:rPr lang="nl-BE" dirty="0"/>
              <a:t>we kunnen een type-I-fout maken met kans = p-waarde</a:t>
            </a:r>
          </a:p>
          <a:p>
            <a:pPr lvl="1"/>
            <a:r>
              <a:rPr lang="nl-BE" dirty="0"/>
              <a:t>een kleine kans! </a:t>
            </a:r>
            <a:r>
              <a:rPr lang="nl-BE" dirty="0">
                <a:sym typeface="Wingdings" panose="05000000000000000000" pitchFamily="2" charset="2"/>
              </a:rPr>
              <a:t> we geven de nulhypothese het voordeel van de twijfel</a:t>
            </a:r>
            <a:endParaRPr lang="nl-BE" dirty="0"/>
          </a:p>
          <a:p>
            <a:r>
              <a:rPr lang="nl-BE" dirty="0"/>
              <a:t>15 keer 6 (proportie 1/8) in een steekproef van 120 worpen</a:t>
            </a:r>
          </a:p>
          <a:p>
            <a:pPr lvl="1"/>
            <a:r>
              <a:rPr lang="nl-BE" dirty="0"/>
              <a:t>we verwerpen de nulhypothese niet</a:t>
            </a:r>
          </a:p>
          <a:p>
            <a:pPr lvl="1"/>
            <a:r>
              <a:rPr lang="nl-BE" dirty="0"/>
              <a:t>maar dit is geen hard bewijs dat de nulhypothese waar is</a:t>
            </a:r>
          </a:p>
          <a:p>
            <a:pPr lvl="1"/>
            <a:r>
              <a:rPr lang="nl-BE" dirty="0"/>
              <a:t>we zijn dus niet zeker!</a:t>
            </a:r>
          </a:p>
          <a:p>
            <a:pPr lvl="1"/>
            <a:r>
              <a:rPr lang="nl-BE" dirty="0"/>
              <a:t>we kunnen een type-II-fout maken</a:t>
            </a:r>
          </a:p>
          <a:p>
            <a:pPr lvl="1"/>
            <a:r>
              <a:rPr lang="nl-BE" dirty="0"/>
              <a:t>kans hierop is niet zonder meer te bepalen</a:t>
            </a:r>
          </a:p>
          <a:p>
            <a:pPr lvl="1"/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93EE68-CC83-0FBD-4B85-523F682E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we zeker van onze conclusie?</a:t>
            </a:r>
          </a:p>
        </p:txBody>
      </p:sp>
    </p:spTree>
    <p:extLst>
      <p:ext uri="{BB962C8B-B14F-4D97-AF65-F5344CB8AC3E}">
        <p14:creationId xmlns:p14="http://schemas.microsoft.com/office/powerpoint/2010/main" val="2480238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1E5E-30BB-6B07-6529-2CE2A128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Slot</a:t>
            </a:r>
            <a:br>
              <a:rPr lang="nl-BE" dirty="0"/>
            </a:b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6721A-8724-81C8-AB5D-74432F4ED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F53F4-7055-74DE-2598-BE8D4F879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595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0AC48-0C54-2CCA-C928-FD525B2E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24D0-2AF9-3FB8-3879-C47CF23FC7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slide overgenomen van studenten educatieve master die hun onderwijsonderzoek hierrond uitvoeren (met een ander voorbeeld)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3CB504-BFCA-226A-F5FC-17FCC28A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twee aanpakken naast elkaar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1E3E4-237A-EA18-DC5B-F5C2B37F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278"/>
            <a:ext cx="9144000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87F50-0214-DC2D-66B0-B6339D94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97FD0-C290-EB46-0E5C-BD841852F6F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nl-BE" dirty="0"/>
                  <a:t>Wat weten jullie zelf (nog) over het toetsen van hypothesen?</a:t>
                </a:r>
              </a:p>
              <a:p>
                <a:pPr marL="576000" lvl="2" indent="0">
                  <a:buNone/>
                </a:pPr>
                <a:r>
                  <a:rPr lang="nl-BE" dirty="0"/>
                  <a:t>wij zullen het vandaag beperken tot hypothese over één proportie</a:t>
                </a:r>
              </a:p>
              <a:p>
                <a:pPr marL="576000" lvl="2" indent="0">
                  <a:buNone/>
                </a:pPr>
                <a:r>
                  <a:rPr lang="nl-BE" dirty="0"/>
                  <a:t>voorlopig enkel terminologie!</a:t>
                </a:r>
              </a:p>
              <a:p>
                <a:r>
                  <a:rPr lang="nl-BE" dirty="0"/>
                  <a:t>Wat moet in deze brainstorm zeker aan bod komen?</a:t>
                </a:r>
              </a:p>
              <a:p>
                <a:pPr lvl="1"/>
                <a:r>
                  <a:rPr lang="nl-BE" dirty="0"/>
                  <a:t>nulhypothese en alternatieve hypothese</a:t>
                </a:r>
              </a:p>
              <a:p>
                <a:pPr lvl="1"/>
                <a:r>
                  <a:rPr lang="nl-BE" dirty="0"/>
                  <a:t>populatie en steekproef</a:t>
                </a:r>
              </a:p>
              <a:p>
                <a:pPr lvl="1"/>
                <a:r>
                  <a:rPr lang="nl-BE" dirty="0"/>
                  <a:t>populatieparameter en steekproefstatistiek</a:t>
                </a:r>
              </a:p>
              <a:p>
                <a:pPr lvl="1"/>
                <a:r>
                  <a:rPr lang="nl-BE" dirty="0"/>
                  <a:t>significantieniveau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l-BE" dirty="0"/>
                  <a:t> (vaak 0,05)</a:t>
                </a:r>
              </a:p>
              <a:p>
                <a:pPr lvl="1"/>
                <a:r>
                  <a:rPr lang="nl-BE" dirty="0"/>
                  <a:t>eventueel betrouwbaarheidsniveau (is dan 95%)</a:t>
                </a:r>
              </a:p>
              <a:p>
                <a:pPr lvl="1"/>
                <a:r>
                  <a:rPr lang="nl-BE" dirty="0"/>
                  <a:t>éénzijdig of tweezijdig toetsen</a:t>
                </a:r>
              </a:p>
              <a:p>
                <a:pPr lvl="1"/>
                <a:r>
                  <a:rPr lang="nl-BE" dirty="0"/>
                  <a:t>al dan niet verwerpen van een hypothese</a:t>
                </a:r>
              </a:p>
              <a:p>
                <a:pPr lvl="1"/>
                <a:r>
                  <a:rPr lang="nl-BE" dirty="0"/>
                  <a:t>type-I-fout en type-II-fout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97FD0-C290-EB46-0E5C-BD841852F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92" t="-23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4FCA2DC-A205-1488-CD6F-7F8355BE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Jullie (!) beginsituatie</a:t>
            </a:r>
          </a:p>
        </p:txBody>
      </p:sp>
    </p:spTree>
    <p:extLst>
      <p:ext uri="{BB962C8B-B14F-4D97-AF65-F5344CB8AC3E}">
        <p14:creationId xmlns:p14="http://schemas.microsoft.com/office/powerpoint/2010/main" val="165281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DAE3C-2114-83B0-5B1A-E18E7DEA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3C8D-3D19-84D0-D623-918E0A6E23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4038249" cy="4874685"/>
          </a:xfrm>
        </p:spPr>
        <p:txBody>
          <a:bodyPr>
            <a:normAutofit lnSpcReduction="10000"/>
          </a:bodyPr>
          <a:lstStyle/>
          <a:p>
            <a:r>
              <a:rPr lang="nl-BE" dirty="0"/>
              <a:t>In vakdidactisch onderzoek werden heel wat problemen vastgesteld bij studenten die enkel theoriegebaseerde aanpak kregen</a:t>
            </a:r>
          </a:p>
          <a:p>
            <a:r>
              <a:rPr lang="nl-BE" dirty="0"/>
              <a:t>zie hiernaast + volgende slide</a:t>
            </a:r>
          </a:p>
          <a:p>
            <a:r>
              <a:rPr lang="nl-BE" dirty="0"/>
              <a:t>weer overgenomen van mijn studenten!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2E718C-7592-CAFF-E175-EAF248A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Waarom nood aan een andere aanpak?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01E08-7EA2-7BA9-D74F-8672C9B2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565" y="1227271"/>
            <a:ext cx="3077737" cy="4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DAE3C-2114-83B0-5B1A-E18E7DEA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3C8D-3D19-84D0-D623-918E0A6E23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2E718C-7592-CAFF-E175-EAF248A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Waarom nood aan een andere aanpak?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173F6-79F1-6CE1-7602-F35604D8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20"/>
            <a:ext cx="9144000" cy="62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5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94B68-15BC-28E7-9AB8-69BCE81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C63D-62ED-E8B3-32B5-783B6996D1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127BD-8033-7E02-96ED-10141826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Maar een simulatiegebaseerde aanpak lost niet vanzelf alle problemen op!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DD29D-EF9F-2ACD-81D4-A4D69DC6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90" y="1487191"/>
            <a:ext cx="3836020" cy="4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3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D7A2A-8E7C-4AD9-60D8-535902A9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703E-5DB9-2084-0660-B84BE5A891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5234003" cy="4874685"/>
          </a:xfrm>
        </p:spPr>
        <p:txBody>
          <a:bodyPr>
            <a:normAutofit lnSpcReduction="10000"/>
          </a:bodyPr>
          <a:lstStyle/>
          <a:p>
            <a:r>
              <a:rPr lang="nl-BE" dirty="0"/>
              <a:t>andere hypothesetoetsen</a:t>
            </a:r>
          </a:p>
          <a:p>
            <a:pPr lvl="1"/>
            <a:r>
              <a:rPr lang="nl-BE" dirty="0"/>
              <a:t>gemiddelde i.p.v. proportie</a:t>
            </a:r>
          </a:p>
          <a:p>
            <a:pPr lvl="1"/>
            <a:r>
              <a:rPr lang="nl-BE" dirty="0"/>
              <a:t>verschil tussen twee gemiddeldes of twee proporties</a:t>
            </a:r>
          </a:p>
          <a:p>
            <a:pPr lvl="1"/>
            <a:r>
              <a:rPr lang="nl-BE" dirty="0"/>
              <a:t>bij de dobbelsteen niet enkel naar ‘6 ogen’ kijken maar naar alle ogenaantallen</a:t>
            </a:r>
          </a:p>
          <a:p>
            <a:pPr marL="864000" lvl="3" indent="0">
              <a:buNone/>
            </a:pPr>
            <a:r>
              <a:rPr lang="nl-BE" dirty="0"/>
              <a:t>zelf simulatietool gemaakt met Excel</a:t>
            </a:r>
          </a:p>
          <a:p>
            <a:pPr marL="864000" lvl="3" indent="0">
              <a:buNone/>
            </a:pPr>
            <a:r>
              <a:rPr lang="nl-BE" dirty="0"/>
              <a:t>zie mijn website &gt; 2016 &gt; Groningen</a:t>
            </a:r>
          </a:p>
          <a:p>
            <a:r>
              <a:rPr lang="nl-BE" dirty="0"/>
              <a:t>betrouwbaarheidsintervallen</a:t>
            </a:r>
          </a:p>
          <a:p>
            <a:pPr marL="576000" lvl="2" indent="0">
              <a:buNone/>
            </a:pPr>
            <a:r>
              <a:rPr lang="nl-BE" dirty="0"/>
              <a:t>zie ook website die we vandaag gebruikt hebben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57F249-AD72-DED1-20A9-8DF8796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Deze aanpak is breder toepasbaar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1B27F-DD6B-4B4A-F587-EE98EA5E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31" y="2103673"/>
            <a:ext cx="3244362" cy="28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2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020D-06BD-4F9E-23BD-BA3415F9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 voor je aandacht!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07A77-A000-61E9-865D-84BE87A2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2D59A-F2DC-59E7-3364-34C45F8B29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4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90E8F-E65D-087D-E0BC-D27C97D1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F119-32FF-E937-349F-D464E8D116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De leerlingen toetsen hypothesen. </a:t>
            </a:r>
          </a:p>
          <a:p>
            <a:pPr lvl="1"/>
            <a:r>
              <a:rPr lang="nl-BE" dirty="0"/>
              <a:t>Onderliggende (kennis)elementen: Nulhypothese, alternatieve hypothese, p-waarde, significantieniveau, steekproevenverdeling</a:t>
            </a:r>
          </a:p>
          <a:p>
            <a:pPr lvl="1"/>
            <a:r>
              <a:rPr lang="nl-BE" dirty="0"/>
              <a:t>Statistiek, Gevorderde wiskunde</a:t>
            </a:r>
          </a:p>
          <a:p>
            <a:pPr lvl="1"/>
            <a:r>
              <a:rPr lang="nl-BE" dirty="0"/>
              <a:t>voor studierichtingen Humane wetenschappen, Wiskunde-wetenschappen, Technologische wetenschappen en engineering, …</a:t>
            </a:r>
          </a:p>
          <a:p>
            <a:r>
              <a:rPr lang="nl-BE" dirty="0"/>
              <a:t>De leerlingen leggen in betekenisvolle situaties de betekenis uit van nulhypothese, alternatieve hypothese, significantieniveau en p-waarde. </a:t>
            </a:r>
          </a:p>
          <a:p>
            <a:pPr lvl="1"/>
            <a:r>
              <a:rPr lang="nl-BE" dirty="0"/>
              <a:t>Onderliggende (kennis)elementen: Steekproevenverdeling</a:t>
            </a:r>
          </a:p>
          <a:p>
            <a:pPr lvl="1"/>
            <a:r>
              <a:rPr lang="nl-BE" dirty="0"/>
              <a:t>Pakket uit statistiek, Uitgebreide wiskunde in functie van wetenschappen/economie, Uitgebreide wiskunde</a:t>
            </a:r>
          </a:p>
          <a:p>
            <a:pPr lvl="1"/>
            <a:r>
              <a:rPr lang="nl-BE" dirty="0"/>
              <a:t>voor studierichtingen Welzijnswetenschappen, Latijn-wetenschappen, Mechatronica, Economie-moderne talen, Bedrijfswetenschappen, …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EAA301-C914-5BBD-69D4-CE1678C3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specifieke minimumdoelen</a:t>
            </a:r>
          </a:p>
        </p:txBody>
      </p:sp>
    </p:spTree>
    <p:extLst>
      <p:ext uri="{BB962C8B-B14F-4D97-AF65-F5344CB8AC3E}">
        <p14:creationId xmlns:p14="http://schemas.microsoft.com/office/powerpoint/2010/main" val="292202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5A17-6BFB-EC4D-CEAE-7A83E6AE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Ons voorbeeld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BA52-28C4-89F0-2F33-5C5B706BF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B93AD-62B5-A628-81E7-5A3F4BA73B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54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64EE0-B40F-254C-D92C-9A1A0C74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5531-46FB-8472-BBF7-C76BBC723B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Ik vermoed van een dobbelsteen dat hij onzuiver is, meer bepaald dat de kans op een 6 kleiner is dan 1/6. Hoe kan ik onderzoeken of ik gelijk heb?</a:t>
            </a:r>
          </a:p>
          <a:p>
            <a:r>
              <a:rPr lang="nl-BE" dirty="0"/>
              <a:t>populatie = alle mogelijke worpen met deze dobbelsteen</a:t>
            </a:r>
          </a:p>
          <a:p>
            <a:r>
              <a:rPr lang="nl-BE" dirty="0"/>
              <a:t>nulhypothese</a:t>
            </a:r>
          </a:p>
          <a:p>
            <a:pPr marL="576000" lvl="2" indent="0">
              <a:buNone/>
            </a:pPr>
            <a:r>
              <a:rPr lang="nl-BE" dirty="0"/>
              <a:t>dobbelsteen is </a:t>
            </a:r>
            <a:r>
              <a:rPr lang="nl-BE" u="sng" dirty="0"/>
              <a:t>zuiver</a:t>
            </a:r>
            <a:r>
              <a:rPr lang="nl-BE" dirty="0"/>
              <a:t> (kans op een 6 is gelijk aan 1/6)</a:t>
            </a:r>
          </a:p>
          <a:p>
            <a:pPr marL="864000" lvl="3" indent="0">
              <a:buNone/>
            </a:pPr>
            <a:r>
              <a:rPr lang="nl-BE" dirty="0"/>
              <a:t>dus het tegendeel van mijn vermoeden!</a:t>
            </a:r>
          </a:p>
          <a:p>
            <a:pPr marL="864000" lvl="3" indent="0">
              <a:buNone/>
            </a:pPr>
            <a:r>
              <a:rPr lang="nl-BE" dirty="0"/>
              <a:t>nulhypothese: het ‘effect’ dat we willen aantonen, is </a:t>
            </a:r>
            <a:r>
              <a:rPr lang="nl-BE" u="sng" dirty="0"/>
              <a:t>niet</a:t>
            </a:r>
            <a:r>
              <a:rPr lang="nl-BE" dirty="0"/>
              <a:t> aanwezig</a:t>
            </a:r>
          </a:p>
          <a:p>
            <a:pPr marL="864000" lvl="3" indent="0">
              <a:buNone/>
            </a:pPr>
            <a:r>
              <a:rPr lang="nl-BE" dirty="0"/>
              <a:t>we proberen aan te tonen dat deze hypothese niet houdbaar is</a:t>
            </a:r>
          </a:p>
          <a:p>
            <a:pPr marL="576000" lvl="2" indent="0">
              <a:buNone/>
            </a:pPr>
            <a:r>
              <a:rPr lang="nl-BE" dirty="0"/>
              <a:t>hypothese heeft betrekking op een populatieparameter (proportie is 1/6)</a:t>
            </a:r>
          </a:p>
          <a:p>
            <a:r>
              <a:rPr lang="nl-BE" dirty="0"/>
              <a:t>alternatieve hypothese</a:t>
            </a:r>
          </a:p>
          <a:p>
            <a:pPr marL="576000" lvl="2" indent="0">
              <a:buNone/>
            </a:pPr>
            <a:r>
              <a:rPr lang="nl-BE" dirty="0"/>
              <a:t>éénzijdig! kans op een 6 is strikt kleiner dan 1/6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5311A-70D7-DECB-D66A-EDC72C43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Ons voorbeeld</a:t>
            </a:r>
          </a:p>
        </p:txBody>
      </p:sp>
    </p:spTree>
    <p:extLst>
      <p:ext uri="{BB962C8B-B14F-4D97-AF65-F5344CB8AC3E}">
        <p14:creationId xmlns:p14="http://schemas.microsoft.com/office/powerpoint/2010/main" val="366818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64EE0-B40F-254C-D92C-9A1A0C74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5531-46FB-8472-BBF7-C76BBC723B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dirty="0"/>
              <a:t>Ik vermoed van een dobbelsteen dat hij onzuiver is, meer bepaald dat de kans op een 6 kleiner is dan 1/6. Hoe kan ik onderzoeken of ik gelijk heb?</a:t>
            </a:r>
          </a:p>
          <a:p>
            <a:r>
              <a:rPr lang="nl-BE" dirty="0"/>
              <a:t>populatie = alle mogelijke worpen met deze dobbelsteen</a:t>
            </a:r>
          </a:p>
          <a:p>
            <a:r>
              <a:rPr lang="nl-BE" dirty="0"/>
              <a:t>nulhypothese: dobbelsteen is </a:t>
            </a:r>
            <a:r>
              <a:rPr lang="nl-BE" u="sng" dirty="0"/>
              <a:t>zuiver</a:t>
            </a:r>
            <a:r>
              <a:rPr lang="nl-BE" dirty="0"/>
              <a:t> (kans op 6 is gelijk aan 1/6)</a:t>
            </a:r>
          </a:p>
          <a:p>
            <a:r>
              <a:rPr lang="nl-BE" dirty="0"/>
              <a:t>alternatieve hypothese: kans op een 6 is strikt kleiner dan 1/6</a:t>
            </a:r>
          </a:p>
          <a:p>
            <a:r>
              <a:rPr lang="nl-BE" dirty="0"/>
              <a:t>werkwijze:</a:t>
            </a:r>
          </a:p>
          <a:p>
            <a:pPr lvl="1"/>
            <a:r>
              <a:rPr lang="nl-BE" dirty="0"/>
              <a:t>neem een (één!) steekproef</a:t>
            </a:r>
          </a:p>
          <a:p>
            <a:pPr marL="864000" lvl="3" indent="0">
              <a:buNone/>
            </a:pPr>
            <a:r>
              <a:rPr lang="nl-BE" dirty="0"/>
              <a:t>bv. gooi 120 keer, 15 keer 6</a:t>
            </a:r>
          </a:p>
          <a:p>
            <a:pPr marL="864000" lvl="3" indent="0">
              <a:buNone/>
            </a:pPr>
            <a:r>
              <a:rPr lang="nl-BE" dirty="0"/>
              <a:t>steekproefstatistiek: 15/120 = 1/8</a:t>
            </a:r>
          </a:p>
          <a:p>
            <a:pPr lvl="1">
              <a:spcBef>
                <a:spcPts val="1200"/>
              </a:spcBef>
            </a:pPr>
            <a:r>
              <a:rPr lang="nl-BE" dirty="0"/>
              <a:t>bereken p-waarde</a:t>
            </a:r>
          </a:p>
          <a:p>
            <a:pPr lvl="1"/>
            <a:r>
              <a:rPr lang="nl-BE" dirty="0"/>
              <a:t>vergelijk met significantieniveau om te besluiten of je de nulhypothese al dan niet zult verwerpen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5311A-70D7-DECB-D66A-EDC72C43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Ons voorbeeld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6CEB44B-98C1-BF1E-7AFF-728F716808B1}"/>
              </a:ext>
            </a:extLst>
          </p:cNvPr>
          <p:cNvSpPr/>
          <p:nvPr/>
        </p:nvSpPr>
        <p:spPr>
          <a:xfrm>
            <a:off x="4319602" y="3842235"/>
            <a:ext cx="4703885" cy="1378844"/>
          </a:xfrm>
          <a:prstGeom prst="cloudCallout">
            <a:avLst>
              <a:gd name="adj1" fmla="val -81768"/>
              <a:gd name="adj2" fmla="val 35843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accent2"/>
                </a:solidFill>
              </a:rPr>
              <a:t>Het is hiervoor dat we een alternatief voorzien voor de theoriegebaseerde aanpak.</a:t>
            </a:r>
          </a:p>
        </p:txBody>
      </p:sp>
    </p:spTree>
    <p:extLst>
      <p:ext uri="{BB962C8B-B14F-4D97-AF65-F5344CB8AC3E}">
        <p14:creationId xmlns:p14="http://schemas.microsoft.com/office/powerpoint/2010/main" val="170384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413F-9C29-1D58-FBCD-8BA50B77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 met de applet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70A8-9602-1254-BEA8-15E5DCFB0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BAE7A-2963-BD28-BE8C-B2D3011A5C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54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B3F8B-B56E-2673-C766-A3AC3346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2700-4E8A-E1E9-F717-7D5B845C3D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Ik vermoed van een dobbelsteen dat hij onzuiver is, meer bepaald dat de kans op een 6 kleiner is dan 1/6. Hoe kan ik onderzoeken of ik gelijk heb?</a:t>
            </a:r>
          </a:p>
          <a:p>
            <a:r>
              <a:rPr lang="nl-BE" dirty="0"/>
              <a:t>populatie = alle mogelijke worpen met deze dobbelsteen</a:t>
            </a:r>
          </a:p>
          <a:p>
            <a:r>
              <a:rPr lang="nl-BE" dirty="0"/>
              <a:t>nulhypothese: dobbelsteen is </a:t>
            </a:r>
            <a:r>
              <a:rPr lang="nl-BE" u="sng" dirty="0"/>
              <a:t>zuiver</a:t>
            </a:r>
            <a:r>
              <a:rPr lang="nl-BE" dirty="0"/>
              <a:t> (kans op 6 is gelijk aan 1/6)</a:t>
            </a:r>
          </a:p>
          <a:p>
            <a:r>
              <a:rPr lang="nl-BE" dirty="0"/>
              <a:t>één steekproef: gooi 120 keer, 15 keer 6, steekproefstatistiek: 15/120 = 1/8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47A68-9AA9-8476-6275-C511D340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985482244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DA0F3916E074EBD55F0BB14078294" ma:contentTypeVersion="14" ma:contentTypeDescription="Create a new document." ma:contentTypeScope="" ma:versionID="a2d72d76f7b36b4d0dc6f1dc9b99f0d2">
  <xsd:schema xmlns:xsd="http://www.w3.org/2001/XMLSchema" xmlns:xs="http://www.w3.org/2001/XMLSchema" xmlns:p="http://schemas.microsoft.com/office/2006/metadata/properties" xmlns:ns3="3b7e306c-89b9-4506-ae2b-719c3661f9b6" xmlns:ns4="c13ace33-c334-411f-882f-0392191ebf05" targetNamespace="http://schemas.microsoft.com/office/2006/metadata/properties" ma:root="true" ma:fieldsID="f6ab7d1077a6cf564cbab42b3e85086b" ns3:_="" ns4:_="">
    <xsd:import namespace="3b7e306c-89b9-4506-ae2b-719c3661f9b6"/>
    <xsd:import namespace="c13ace33-c334-411f-882f-0392191e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306c-89b9-4506-ae2b-719c3661f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ce33-c334-411f-882f-0392191e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3F1FB0-9E28-4073-A0E4-74352D6BE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e306c-89b9-4506-ae2b-719c3661f9b6"/>
    <ds:schemaRef ds:uri="c13ace33-c334-411f-882f-0392191e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5B6176-32D2-433B-B2B1-8B4346D02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B9878-2D75-45B9-8F83-8351A04D78E3}">
  <ds:schemaRefs>
    <ds:schemaRef ds:uri="http://purl.org/dc/elements/1.1/"/>
    <ds:schemaRef ds:uri="http://schemas.microsoft.com/office/2006/documentManagement/types"/>
    <ds:schemaRef ds:uri="3b7e306c-89b9-4506-ae2b-719c3661f9b6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c13ace33-c334-411f-882f-0392191ebf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2083</Words>
  <Application>Microsoft Office PowerPoint</Application>
  <PresentationFormat>On-screen Show (4:3)</PresentationFormat>
  <Paragraphs>254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Cambria Math</vt:lpstr>
      <vt:lpstr>KU Leuven</vt:lpstr>
      <vt:lpstr>Conceptueel inzicht in hypothese-toetsen opbouwen met simulaties Aan de slag met het specifieke minimumdoel rond hypothesetoetsen</vt:lpstr>
      <vt:lpstr>De beginsituatie</vt:lpstr>
      <vt:lpstr>Jullie (!) beginsituatie</vt:lpstr>
      <vt:lpstr>De specifieke minimumdoelen</vt:lpstr>
      <vt:lpstr>Ons voorbeeld</vt:lpstr>
      <vt:lpstr>Ons voorbeeld</vt:lpstr>
      <vt:lpstr>Ons voorbeeld</vt:lpstr>
      <vt:lpstr>Kennismaking met de applet</vt:lpstr>
      <vt:lpstr>Samenvatting</vt:lpstr>
      <vt:lpstr>De applet</vt:lpstr>
      <vt:lpstr>De applet</vt:lpstr>
      <vt:lpstr>De applet</vt:lpstr>
      <vt:lpstr>De applet</vt:lpstr>
      <vt:lpstr>De applet</vt:lpstr>
      <vt:lpstr>Simuleren van reeksen van 120 worpen met een zuivere dobbelsteen</vt:lpstr>
      <vt:lpstr>Niet één, maar enkele reeksen</vt:lpstr>
      <vt:lpstr>Niet enkele, maar heel veel reeksen</vt:lpstr>
      <vt:lpstr>Niet enkele, maar heel veel reeksen</vt:lpstr>
      <vt:lpstr>Niet enkele, maar heel veel reeksen</vt:lpstr>
      <vt:lpstr>Niet enkele, maar heel veel reeksen</vt:lpstr>
      <vt:lpstr>De applet</vt:lpstr>
      <vt:lpstr>Is de (echte) dobbelsteen zuiver of onzuiver?</vt:lpstr>
      <vt:lpstr>De applet</vt:lpstr>
      <vt:lpstr>Steekproefproportie interpreteren</vt:lpstr>
      <vt:lpstr>Steekproefproportie interpreteren</vt:lpstr>
      <vt:lpstr>Zijn we zeker van onze conclusie?</vt:lpstr>
      <vt:lpstr>Zijn we zeker van onze conclusie?</vt:lpstr>
      <vt:lpstr>Slot </vt:lpstr>
      <vt:lpstr>De twee aanpakken naast elkaar</vt:lpstr>
      <vt:lpstr>Waarom nood aan een andere aanpak?</vt:lpstr>
      <vt:lpstr>Waarom nood aan een andere aanpak?</vt:lpstr>
      <vt:lpstr>Maar een simulatiegebaseerde aanpak lost niet vanzelf alle problemen op!</vt:lpstr>
      <vt:lpstr>Deze aanpak is breder toepasbaar</vt:lpstr>
      <vt:lpstr>Bedankt voor je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2023-11-18T15:15:35Z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0x010100161DA0F3916E074EBD55F0BB14078294</vt:lpwstr>
  </property>
</Properties>
</file>