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3"/>
  </p:notesMasterIdLst>
  <p:sldIdLst>
    <p:sldId id="265" r:id="rId5"/>
    <p:sldId id="589" r:id="rId6"/>
    <p:sldId id="558" r:id="rId7"/>
    <p:sldId id="588" r:id="rId8"/>
    <p:sldId id="559" r:id="rId9"/>
    <p:sldId id="590" r:id="rId10"/>
    <p:sldId id="560" r:id="rId11"/>
    <p:sldId id="561" r:id="rId12"/>
    <p:sldId id="562" r:id="rId13"/>
    <p:sldId id="563" r:id="rId14"/>
    <p:sldId id="574" r:id="rId15"/>
    <p:sldId id="591" r:id="rId16"/>
    <p:sldId id="592" r:id="rId17"/>
    <p:sldId id="593" r:id="rId18"/>
    <p:sldId id="594" r:id="rId19"/>
    <p:sldId id="564" r:id="rId20"/>
    <p:sldId id="595" r:id="rId21"/>
    <p:sldId id="597" r:id="rId22"/>
    <p:sldId id="598" r:id="rId23"/>
    <p:sldId id="576" r:id="rId24"/>
    <p:sldId id="601" r:id="rId25"/>
    <p:sldId id="600" r:id="rId26"/>
    <p:sldId id="605" r:id="rId27"/>
    <p:sldId id="599" r:id="rId28"/>
    <p:sldId id="608" r:id="rId29"/>
    <p:sldId id="602" r:id="rId30"/>
    <p:sldId id="603" r:id="rId31"/>
    <p:sldId id="604" r:id="rId32"/>
    <p:sldId id="606" r:id="rId33"/>
    <p:sldId id="607" r:id="rId34"/>
    <p:sldId id="609" r:id="rId35"/>
    <p:sldId id="610" r:id="rId36"/>
    <p:sldId id="611" r:id="rId37"/>
    <p:sldId id="619" r:id="rId38"/>
    <p:sldId id="612" r:id="rId39"/>
    <p:sldId id="613" r:id="rId40"/>
    <p:sldId id="618" r:id="rId41"/>
    <p:sldId id="614" r:id="rId42"/>
    <p:sldId id="615" r:id="rId43"/>
    <p:sldId id="616" r:id="rId44"/>
    <p:sldId id="617" r:id="rId45"/>
    <p:sldId id="620" r:id="rId46"/>
    <p:sldId id="624" r:id="rId47"/>
    <p:sldId id="621" r:id="rId48"/>
    <p:sldId id="569" r:id="rId49"/>
    <p:sldId id="622" r:id="rId50"/>
    <p:sldId id="623" r:id="rId51"/>
    <p:sldId id="625" r:id="rId52"/>
    <p:sldId id="627" r:id="rId53"/>
    <p:sldId id="573" r:id="rId54"/>
    <p:sldId id="628" r:id="rId55"/>
    <p:sldId id="630" r:id="rId56"/>
    <p:sldId id="629" r:id="rId57"/>
    <p:sldId id="586" r:id="rId58"/>
    <p:sldId id="631" r:id="rId59"/>
    <p:sldId id="571" r:id="rId60"/>
    <p:sldId id="572" r:id="rId61"/>
    <p:sldId id="632" r:id="rId6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60DD561-1714-47DB-8BED-C7ED6A537C31}">
          <p14:sldIdLst>
            <p14:sldId id="265"/>
            <p14:sldId id="589"/>
            <p14:sldId id="558"/>
            <p14:sldId id="588"/>
            <p14:sldId id="559"/>
            <p14:sldId id="590"/>
            <p14:sldId id="560"/>
            <p14:sldId id="561"/>
            <p14:sldId id="562"/>
            <p14:sldId id="563"/>
            <p14:sldId id="574"/>
            <p14:sldId id="591"/>
            <p14:sldId id="592"/>
            <p14:sldId id="593"/>
            <p14:sldId id="594"/>
            <p14:sldId id="564"/>
            <p14:sldId id="595"/>
            <p14:sldId id="597"/>
            <p14:sldId id="598"/>
            <p14:sldId id="576"/>
            <p14:sldId id="601"/>
            <p14:sldId id="600"/>
            <p14:sldId id="605"/>
            <p14:sldId id="599"/>
            <p14:sldId id="608"/>
            <p14:sldId id="602"/>
            <p14:sldId id="603"/>
            <p14:sldId id="604"/>
            <p14:sldId id="606"/>
            <p14:sldId id="607"/>
            <p14:sldId id="609"/>
            <p14:sldId id="610"/>
            <p14:sldId id="611"/>
            <p14:sldId id="619"/>
            <p14:sldId id="612"/>
            <p14:sldId id="613"/>
            <p14:sldId id="618"/>
            <p14:sldId id="614"/>
            <p14:sldId id="615"/>
            <p14:sldId id="616"/>
            <p14:sldId id="617"/>
            <p14:sldId id="620"/>
            <p14:sldId id="624"/>
            <p14:sldId id="621"/>
            <p14:sldId id="569"/>
            <p14:sldId id="622"/>
            <p14:sldId id="623"/>
            <p14:sldId id="625"/>
            <p14:sldId id="627"/>
            <p14:sldId id="573"/>
            <p14:sldId id="628"/>
            <p14:sldId id="630"/>
            <p14:sldId id="629"/>
            <p14:sldId id="586"/>
            <p14:sldId id="631"/>
            <p14:sldId id="571"/>
            <p14:sldId id="572"/>
            <p14:sldId id="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7" name="Auteur" initials="A" lastIdx="0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D2969-7178-447B-B902-991FA7307BF2}" v="98" dt="2021-11-26T15:53:03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79267" autoAdjust="0"/>
  </p:normalViewPr>
  <p:slideViewPr>
    <p:cSldViewPr snapToGrid="0">
      <p:cViewPr varScale="1">
        <p:scale>
          <a:sx n="80" d="100"/>
          <a:sy n="80" d="100"/>
        </p:scale>
        <p:origin x="2916" y="90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27-11-2021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informeel begrip</a:t>
            </a:r>
          </a:p>
          <a:p>
            <a:r>
              <a:rPr lang="nl-BE" dirty="0"/>
              <a:t>naast lineaire trendlijn ook twee andere gevallen die aansluiten bij de bestudeerde functies in de tweede graad</a:t>
            </a:r>
          </a:p>
          <a:p>
            <a:r>
              <a:rPr lang="nl-BE" dirty="0"/>
              <a:t>zoals ook bij andere ET statistiek: aandacht voor misconcepties, namelijk verschil tussen samenhang en causaliteit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22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met ICT</a:t>
            </a:r>
          </a:p>
          <a:p>
            <a:r>
              <a:rPr lang="nl-BE" dirty="0"/>
              <a:t>niet alleen ‘bepalen’ maar ook ‘interpreteren’</a:t>
            </a:r>
          </a:p>
          <a:p>
            <a:r>
              <a:rPr lang="nl-BE" dirty="0"/>
              <a:t>niveau analyseren i.p.v. toepassen: met inzicht toepassen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41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meer niet-gevaccineerden betekent doorgaans meer besmettingen</a:t>
            </a:r>
          </a:p>
          <a:p>
            <a:r>
              <a:rPr lang="nl-BE" dirty="0"/>
              <a:t>hier ook weergegeven door een lineaire trendlijn</a:t>
            </a:r>
          </a:p>
          <a:p>
            <a:r>
              <a:rPr lang="nl-BE" dirty="0"/>
              <a:t>maar daarnaast nog veel variatie, zie bv. bij 30% niet-gevaccineerden zijn er gemeenten met heel weinig besmettingen en gemeenten met heel veel besmettingen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17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welke variabelen worden voorgesteld?</a:t>
            </a:r>
          </a:p>
          <a:p>
            <a:r>
              <a:rPr lang="nl-BE" dirty="0"/>
              <a:t>zie ook hoe hier een derde variabele gevisualiseerd wordt? en ook een vierde variabele?</a:t>
            </a:r>
          </a:p>
          <a:p>
            <a:r>
              <a:rPr lang="nl-BE" dirty="0">
                <a:sym typeface="Wingdings" panose="05000000000000000000" pitchFamily="2" charset="2"/>
              </a:rPr>
              <a:t>patroon? hoger inkomens hangen samen met hogere levensverwachting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gekregen van een collega aardrijkskunde, maar had ook van economie kunnen komen</a:t>
            </a:r>
          </a:p>
          <a:p>
            <a:r>
              <a:rPr lang="nl-BE" dirty="0">
                <a:sym typeface="Wingdings" panose="05000000000000000000" pitchFamily="2" charset="2"/>
              </a:rPr>
              <a:t>gapminder is een interessante website om in dit verband te bezoeken</a:t>
            </a:r>
          </a:p>
          <a:p>
            <a:r>
              <a:rPr lang="nl-BE" dirty="0">
                <a:sym typeface="Wingdings" panose="05000000000000000000" pitchFamily="2" charset="2"/>
              </a:rPr>
              <a:t>verder ook: resultaten van proeven in het labo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87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90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eigen applet: https://www.geogebra.org/m/agvqh2se</a:t>
            </a:r>
          </a:p>
          <a:p>
            <a:r>
              <a:rPr lang="nl-BE" dirty="0"/>
              <a:t>algemene applet: https://www.geogebra.org/m/QVjx548F</a:t>
            </a:r>
          </a:p>
          <a:p>
            <a:r>
              <a:rPr lang="nl-BE" dirty="0"/>
              <a:t>Excel: zie map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6EB55-D046-4316-A421-6DEA4C9E91D3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2018" y="1080000"/>
            <a:ext cx="7999964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2018" y="5392800"/>
            <a:ext cx="7999964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7437" y="1800000"/>
            <a:ext cx="7889127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7437" y="4359600"/>
            <a:ext cx="7889126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A3D2E7-9DA9-45E1-9EA5-282F2D7EEC84}" type="datetime1">
              <a:rPr lang="nl-BE" smtClean="0"/>
              <a:t>27/11/2021</a:t>
            </a:fld>
            <a:endParaRPr lang="nl-NL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4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53" y="1309945"/>
            <a:ext cx="4435347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7" y="1309945"/>
            <a:ext cx="4435347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51CFF-AF39-44CA-B2AB-B7E9C2606A33}" type="datetime1">
              <a:rPr lang="nl-BE" smtClean="0"/>
              <a:t>27/11/2021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3" y="1293150"/>
            <a:ext cx="4432806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53" y="1939440"/>
            <a:ext cx="4432806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293150"/>
            <a:ext cx="4450198" cy="576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1939439"/>
            <a:ext cx="4450198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ECB9-B6AE-4F7E-B7C7-54B6CD297644}" type="datetime1">
              <a:rPr lang="nl-BE" smtClean="0"/>
              <a:t>27/11/2021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1C91-793F-4E23-B74B-5FC25EDEA867}" type="datetime1">
              <a:rPr lang="nl-BE" smtClean="0"/>
              <a:t>27/11/2021</a:t>
            </a:fld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B201-2D04-4FC5-ABB2-42A156E3A6C1}" type="datetime1">
              <a:rPr lang="nl-BE" smtClean="0"/>
              <a:t>27/11/2021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36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9EB1-25EB-4C56-87FB-30E06123822F}" type="datetime1">
              <a:rPr lang="nl-BE" smtClean="0"/>
              <a:t>27/11/2021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E044BDE-8C91-4DDE-A7DC-6AB726C3CCD0}" type="datetime1">
              <a:rPr lang="nl-BE" smtClean="0"/>
              <a:t>27/11/2021</a:t>
            </a:fld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86250" y="6210000"/>
            <a:ext cx="369255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53" y="70861"/>
            <a:ext cx="9014695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2" y="1294288"/>
            <a:ext cx="9014695" cy="485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7" r:id="rId3"/>
    <p:sldLayoutId id="2147483664" r:id="rId4"/>
    <p:sldLayoutId id="2147483665" r:id="rId5"/>
    <p:sldLayoutId id="2147483666" r:id="rId6"/>
    <p:sldLayoutId id="2147483667" r:id="rId7"/>
    <p:sldLayoutId id="214748367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aard.be/krant/publicatie/20210922/ds/dn/alg/optimiz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#$chart-type=bubbles&amp;url=v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dasl.datadescription.com/datafile/tobacco-and-alcohol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wengo.org/" TargetMode="External"/><Relationship Id="rId2" Type="http://schemas.openxmlformats.org/officeDocument/2006/relationships/hyperlink" Target="https://perswww.kuleuven.be/~u0010098/" TargetMode="Externa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gvqh2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8124117" cy="4024798"/>
          </a:xfrm>
        </p:spPr>
        <p:txBody>
          <a:bodyPr/>
          <a:lstStyle/>
          <a:p>
            <a:r>
              <a:rPr lang="nl-BE" dirty="0"/>
              <a:t>Spreidingsdiagram en trendlijn in de 2</a:t>
            </a:r>
            <a:r>
              <a:rPr lang="nl-BE" baseline="30000" dirty="0"/>
              <a:t>de</a:t>
            </a:r>
            <a:r>
              <a:rPr lang="nl-BE" dirty="0"/>
              <a:t> graad doorstroomfinaliteit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Dag van de wiskunde</a:t>
            </a:r>
          </a:p>
          <a:p>
            <a:r>
              <a:rPr lang="nl-BE" dirty="0"/>
              <a:t>Kortrijk, 27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2449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286B9E-9799-43BB-B8BA-AA168995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64E59B-D6A8-49A6-A9A9-73A6EA58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toelichting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197D35-473F-492C-A193-F6E648B55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past in de leerlijn statistiek</a:t>
            </a:r>
          </a:p>
          <a:p>
            <a:pPr lvl="1"/>
            <a:r>
              <a:rPr lang="nl-BE" dirty="0"/>
              <a:t>eerste graad: kleinschalig statistisch onderzoek uitvoeren</a:t>
            </a:r>
          </a:p>
          <a:p>
            <a:pPr lvl="1"/>
            <a:r>
              <a:rPr lang="nl-BE" dirty="0"/>
              <a:t>tweede graad</a:t>
            </a:r>
          </a:p>
          <a:p>
            <a:pPr lvl="2"/>
            <a:r>
              <a:rPr lang="nl-BE" dirty="0"/>
              <a:t>beschrijvende statistiek van één variabele</a:t>
            </a:r>
          </a:p>
          <a:p>
            <a:pPr lvl="2"/>
            <a:r>
              <a:rPr lang="nl-BE" dirty="0"/>
              <a:t>nu: beschrijvende statistiek van twee variabelen</a:t>
            </a:r>
          </a:p>
          <a:p>
            <a:pPr lvl="1"/>
            <a:r>
              <a:rPr lang="nl-BE" dirty="0"/>
              <a:t>derde graad: beschrijvende statistiek van twee variabelen met kruistabellen</a:t>
            </a:r>
          </a:p>
          <a:p>
            <a:pPr lvl="1"/>
            <a:r>
              <a:rPr lang="nl-BE" dirty="0"/>
              <a:t>statistische berekeningen en grafische voorstellingen kaderen in het beantwoorden van een zinvolle vraag</a:t>
            </a:r>
          </a:p>
          <a:p>
            <a:pPr lvl="1"/>
            <a:r>
              <a:rPr lang="nl-BE" dirty="0"/>
              <a:t>aandacht voor misconcepties, fouten en manipulaties</a:t>
            </a:r>
          </a:p>
          <a:p>
            <a:r>
              <a:rPr lang="nl-BE" dirty="0"/>
              <a:t>sluit ook aan bij de bouwsteen ‘relaties en verandering’</a:t>
            </a:r>
          </a:p>
          <a:p>
            <a:r>
              <a:rPr lang="nl-BE" dirty="0"/>
              <a:t>link met andere STEM-domeinen, maar ook met economie en humane wetenschappen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E78683-10F3-48E3-8ECF-A570562E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4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7764C-5858-44B4-B897-E74723F0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voor stap door de leerinhoud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58E8EF-3564-46A7-819F-A1A035334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75E6A1-F32F-4268-A346-9CED61F786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B5A47-EF7F-4BBD-A2CB-D1692068C5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89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C882B-76B8-4D74-843B-D3E8E9FB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Spreidingsdiagram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A03771-DD57-4C25-A6EE-3937D8EDD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F6DF07-696C-4B16-A0D5-85BCB57B16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7034EF-70B7-4C00-952F-4395382EEC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619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323299-AA63-411F-B738-0120226D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53" y="1309946"/>
            <a:ext cx="4844231" cy="2371718"/>
          </a:xfrm>
        </p:spPr>
        <p:txBody>
          <a:bodyPr>
            <a:normAutofit fontScale="92500" lnSpcReduction="20000"/>
          </a:bodyPr>
          <a:lstStyle/>
          <a:p>
            <a:r>
              <a:rPr lang="nl-BE" u="sng" dirty="0"/>
              <a:t>twee</a:t>
            </a:r>
            <a:r>
              <a:rPr lang="nl-BE" dirty="0"/>
              <a:t> variabelen</a:t>
            </a:r>
          </a:p>
          <a:p>
            <a:r>
              <a:rPr lang="nl-BE" dirty="0"/>
              <a:t>algemeen: x en y</a:t>
            </a:r>
          </a:p>
          <a:p>
            <a:r>
              <a:rPr lang="nl-BE" dirty="0"/>
              <a:t>hier: prijs (y) en grootte (x) van harde schijven</a:t>
            </a:r>
          </a:p>
          <a:p>
            <a:r>
              <a:rPr lang="nl-BE" dirty="0"/>
              <a:t>gegeven bepaalt punt in het vlak</a:t>
            </a:r>
          </a:p>
          <a:p>
            <a:r>
              <a:rPr lang="nl-BE" dirty="0"/>
              <a:t>Engels: </a:t>
            </a:r>
            <a:r>
              <a:rPr lang="nl-BE" dirty="0" err="1"/>
              <a:t>scatterplot</a:t>
            </a:r>
            <a:endParaRPr lang="nl-BE" dirty="0"/>
          </a:p>
          <a:p>
            <a:pPr lvl="1"/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0B29EBC-6FDD-497F-AB97-A088B39F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884" y="1309945"/>
            <a:ext cx="4170200" cy="4825139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Let op voor naamsverwarring</a:t>
            </a:r>
          </a:p>
          <a:p>
            <a:r>
              <a:rPr lang="nl-BE" dirty="0"/>
              <a:t>bij </a:t>
            </a:r>
            <a:r>
              <a:rPr lang="nl-BE" u="sng" dirty="0"/>
              <a:t>één</a:t>
            </a:r>
            <a:r>
              <a:rPr lang="nl-BE" dirty="0"/>
              <a:t> veranderlijke …</a:t>
            </a:r>
          </a:p>
          <a:p>
            <a:r>
              <a:rPr lang="nl-BE" dirty="0"/>
              <a:t>… begrip ‘spreiding’</a:t>
            </a:r>
          </a:p>
          <a:p>
            <a:pPr marL="914400" lvl="2" indent="0">
              <a:buNone/>
            </a:pPr>
            <a:r>
              <a:rPr lang="nl-BE" dirty="0"/>
              <a:t>variatiebreedte, standaardafwijking, interkwartielafstand</a:t>
            </a:r>
          </a:p>
          <a:p>
            <a:r>
              <a:rPr lang="nl-BE" dirty="0"/>
              <a:t>… sommigen noemen histogram of staafdiagram </a:t>
            </a:r>
            <a:r>
              <a:rPr lang="nl-BE" u="sng" dirty="0"/>
              <a:t>onterecht</a:t>
            </a:r>
            <a:r>
              <a:rPr lang="nl-BE" dirty="0"/>
              <a:t> spreidings-diagram</a:t>
            </a:r>
          </a:p>
          <a:p>
            <a:pPr marL="914400" lvl="2" indent="0">
              <a:buNone/>
            </a:pPr>
            <a:r>
              <a:rPr lang="nl-BE" dirty="0"/>
              <a:t>‘diagram dat toont hoe de gegevens gespreid zijn’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E586034-FBD3-4956-8B03-6685002E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0F5BBD-98B0-42F6-A2B1-97032E11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BB12E7-AD24-4E0B-A46C-F119E865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Spreidingsdiagram: wat is het?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8297DA6-B5AE-4CB4-A1F7-DEF2BA79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" y="3645920"/>
            <a:ext cx="4582668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6AE93C4-186A-43BB-B6A3-66A0DCEA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3969E4-81A6-4486-8872-484FC6A5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Spreidingsdiagram: in de media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A31324-3504-44AD-BD15-8793514D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Bron: </a:t>
            </a:r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https://www.standaard.be/krant/publicatie/20210922/ds/dn/alg/optimized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F669D7-44A3-4C6C-BEF4-8A39A32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87C871-8F0F-4752-A148-CAC238EC3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244" y="992804"/>
            <a:ext cx="6227512" cy="46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1F5603-244E-4A55-B33D-28DCA908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B57742-B615-44A8-98B3-D7CBB064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Spreidingsdiagrammen in andere schoolvakken: wetenschappen, economie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96B034-81EB-4AA5-A105-CCB23A07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Bron: https://www.gapminder.org/tools/#$chart-type=bubbles&amp;url=v1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38CF49-E934-4D57-A420-0D7EC5E0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556021-868E-4AE8-9B95-E538ECEB8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879" y="1182155"/>
            <a:ext cx="6488242" cy="44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4C7C064-D0FF-4245-AC3D-A09CE358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1BE82C-FCC3-4F8D-AD1B-47ED9C67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Spreidingsdiagram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7E3CA4-D31B-427E-9C64-2E9F737C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tweedimensionale data leren voorstellen</a:t>
            </a:r>
          </a:p>
          <a:p>
            <a:r>
              <a:rPr lang="nl-BE" dirty="0"/>
              <a:t>leer je leerlingen zo’n grafiek beschrijven</a:t>
            </a:r>
          </a:p>
          <a:p>
            <a:pPr lvl="1"/>
            <a:r>
              <a:rPr lang="nl-BE" dirty="0"/>
              <a:t>variabele die op de horizontale/verticale as staat, gebruikte eenheden, …</a:t>
            </a:r>
          </a:p>
          <a:p>
            <a:pPr lvl="1"/>
            <a:r>
              <a:rPr lang="nl-BE" dirty="0"/>
              <a:t>welke patronen kun je eventueel herkennen?</a:t>
            </a:r>
          </a:p>
          <a:p>
            <a:r>
              <a:rPr lang="nl-BE" dirty="0"/>
              <a:t>toon gebruik in media en in andere schoolvakken (niet alleen STEM-vakken!)</a:t>
            </a:r>
          </a:p>
          <a:p>
            <a:r>
              <a:rPr lang="nl-BE" dirty="0"/>
              <a:t>toon diverse voorbeelden, bv. al dan niet ‘tijd’ als variabele op de horizontale as</a:t>
            </a:r>
          </a:p>
          <a:p>
            <a:r>
              <a:rPr lang="nl-BE" dirty="0"/>
              <a:t>leg verbanden met andere delen van de wiskunde</a:t>
            </a:r>
          </a:p>
          <a:p>
            <a:pPr lvl="1"/>
            <a:r>
              <a:rPr lang="nl-BE" dirty="0"/>
              <a:t>beschrijven van punten in het vlak met coördinaten</a:t>
            </a:r>
          </a:p>
          <a:p>
            <a:pPr lvl="1"/>
            <a:r>
              <a:rPr lang="nl-BE" dirty="0"/>
              <a:t>(bij trendlijn) verband met functies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10F4C0-1751-46C4-95DD-6E284667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3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75670-B2AD-448F-AC20-015F62C8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Rechte trendlijnen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E08B13-766A-46AD-96B7-A1FA4DB6F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F2657C-4880-4C73-A67D-C8D764B746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908E5-B058-4259-A1B7-7A68F54034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65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436EC-4C40-4028-9D2B-6693BD30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‘exacte wiskunde’ naar ‘wiskundig model’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A232E-CED9-48EC-84A4-192F1DB1C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66901C-E713-412D-A07D-0D2B9A5A2F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E356F8-BED6-47B6-98FC-E04F5A558C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34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BB3D06-42C4-485A-9CB4-B9A76D32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7C3427-C56C-4374-9339-FBD04E7E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Startpunt: eerstegraadsfunctie met context: graden Celsius en Fahrenheit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8AE846BB-4EF0-4CCF-8B39-D36AE31B0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verband tussen temperatuur in graden Celsius en graden Fahrenheit: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nl-BE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=32+1,8⋅</m:t>
                    </m:r>
                    <m:sSub>
                      <m:sSubPr>
                        <m:ctrlPr>
                          <a:rPr lang="nl-BE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nl-B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nl-BE" dirty="0"/>
              </a:p>
              <a:p>
                <a:r>
                  <a:rPr lang="nl-BE" dirty="0"/>
                  <a:t>toepassing op eerstegraadsfuncties met veel mogelijke opdrachten voor de leerlingen</a:t>
                </a:r>
              </a:p>
              <a:p>
                <a:pPr lvl="1"/>
                <a:r>
                  <a:rPr lang="nl-BE" dirty="0"/>
                  <a:t>…</a:t>
                </a:r>
              </a:p>
              <a:p>
                <a:r>
                  <a:rPr lang="nl-BE" dirty="0"/>
                  <a:t>deze vergelijking beschrijft een ‘exact verband’ </a:t>
                </a:r>
              </a:p>
              <a:p>
                <a:pPr marL="457200" lvl="1" indent="0">
                  <a:buNone/>
                </a:pPr>
                <a:r>
                  <a:rPr lang="nl-BE" dirty="0"/>
                  <a:t>bv. ‘twee punten bepalen juist één rechte’ blijft van toepassing: ‘stel de vergelijking op als je weet dat water bevriest bij 32°F en kookt bij 212°F’</a:t>
                </a:r>
              </a:p>
              <a:p>
                <a:r>
                  <a:rPr lang="nl-BE" dirty="0"/>
                  <a:t>in veel situaties in de realiteit geldt </a:t>
                </a:r>
                <a:r>
                  <a:rPr lang="nl-BE" u="sng" dirty="0"/>
                  <a:t>niet</a:t>
                </a:r>
                <a:r>
                  <a:rPr lang="nl-BE" dirty="0"/>
                  <a:t> zo’n ‘exact verband’</a:t>
                </a:r>
              </a:p>
              <a:p>
                <a:endParaRPr lang="nl-BE" dirty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8AE846BB-4EF0-4CCF-8B39-D36AE31B0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7" t="-87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5A0AC6-69A0-4D40-91FD-70BE9B90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EBE40-3262-4F05-9A82-192680F5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D88611-75E1-4AB7-8FAD-B8D1B26A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B179CA-6BD8-4EFA-ADE1-F8D97EEA4F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CE58B6-A55F-48BD-AF26-C4ADA1438A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22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0B262BB-B415-45A5-BFCF-65E28F6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6F958-87BB-4474-AD04-B8EC8C15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flyers drukken – eerst exact …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E015D1-AB6F-4BF2-886A-4E4C8D86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x in duizendtallen</a:t>
            </a:r>
          </a:p>
          <a:p>
            <a:pPr marL="0" indent="0">
              <a:buNone/>
            </a:pPr>
            <a:r>
              <a:rPr lang="nl-BE" dirty="0"/>
              <a:t>bron: UW 27/3, p. 18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DAC6ED-02EB-4C5D-AD34-CA7B3716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1AB2FD7-30AC-4652-9649-A78A48C8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06" y="1094727"/>
            <a:ext cx="5726188" cy="84998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72D6D7-9D41-483B-8496-BC5F2BFD9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36" y="1976576"/>
            <a:ext cx="6604729" cy="32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0B262BB-B415-45A5-BFCF-65E28F6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6F958-87BB-4474-AD04-B8EC8C15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flyers drukken – … vervolgens benaderend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r>
                  <a:rPr lang="nl-BE" u="sng" dirty="0"/>
                  <a:t>niet</a:t>
                </a:r>
                <a:r>
                  <a:rPr lang="nl-BE" dirty="0"/>
                  <a:t> meer </a:t>
                </a:r>
                <a:r>
                  <a:rPr lang="nl-BE" u="sng" dirty="0"/>
                  <a:t>exact</a:t>
                </a:r>
                <a:r>
                  <a:rPr lang="nl-BE" dirty="0"/>
                  <a:t> volgens een eerstegraadsfunctie…</a:t>
                </a:r>
              </a:p>
              <a:p>
                <a:r>
                  <a:rPr lang="nl-BE" dirty="0"/>
                  <a:t>maar wel nog </a:t>
                </a:r>
                <a:r>
                  <a:rPr lang="nl-BE" u="sng" dirty="0"/>
                  <a:t>bij benadering</a:t>
                </a:r>
              </a:p>
              <a:p>
                <a:r>
                  <a:rPr lang="nl-BE" dirty="0"/>
                  <a:t>bv. rechte door eerste en laatste punt geeft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=21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+78</m:t>
                    </m:r>
                  </m:oMath>
                </a14:m>
                <a:endParaRPr lang="nl-BE" dirty="0"/>
              </a:p>
              <a:p>
                <a:r>
                  <a:rPr lang="nl-BE" dirty="0"/>
                  <a:t>drie keer juiste prijs, twee keer 1 EUR te laag</a:t>
                </a:r>
              </a:p>
              <a:p>
                <a:r>
                  <a:rPr lang="nl-BE" dirty="0"/>
                  <a:t>we kunnen een </a:t>
                </a:r>
                <a:r>
                  <a:rPr lang="nl-BE" u="sng" dirty="0"/>
                  <a:t>eenvoudige</a:t>
                </a:r>
                <a:r>
                  <a:rPr lang="nl-BE" dirty="0"/>
                  <a:t> formule gebruiken als we tevreden zijn met </a:t>
                </a:r>
                <a:r>
                  <a:rPr lang="nl-BE" u="sng" dirty="0"/>
                  <a:t>benaderende</a:t>
                </a:r>
                <a:r>
                  <a:rPr lang="nl-BE" dirty="0"/>
                  <a:t> waarden</a:t>
                </a:r>
              </a:p>
              <a:p>
                <a:r>
                  <a:rPr lang="nl-BE" dirty="0"/>
                  <a:t>de eerstegraadsfunctie is een </a:t>
                </a:r>
                <a:r>
                  <a:rPr lang="nl-BE" u="sng" dirty="0"/>
                  <a:t>wiskundig model</a:t>
                </a:r>
              </a:p>
              <a:p>
                <a:r>
                  <a:rPr lang="nl-BE" dirty="0"/>
                  <a:t>de rechte is een </a:t>
                </a:r>
                <a:r>
                  <a:rPr lang="nl-BE" u="sng" dirty="0"/>
                  <a:t>trendlijn</a:t>
                </a:r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7" r="-677" b="-10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DAC6ED-02EB-4C5D-AD34-CA7B3716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6894C2F-F401-4864-B25A-8A90F99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4" y="1277135"/>
            <a:ext cx="5724000" cy="86417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57C96C8-41B4-44C0-A331-001739501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88" y="701312"/>
            <a:ext cx="207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0B262BB-B415-45A5-BFCF-65E28F6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A6F958-87BB-4474-AD04-B8EC8C15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flyers drukken – … vervolgens benaderend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r>
                  <a:rPr lang="nl-BE" dirty="0"/>
                  <a:t>rechte door eerste en laatste punt geeft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=21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+78</m:t>
                    </m:r>
                  </m:oMath>
                </a14:m>
                <a:endParaRPr lang="nl-BE" dirty="0"/>
              </a:p>
              <a:p>
                <a:pPr marL="914400" lvl="2" indent="0">
                  <a:buNone/>
                </a:pPr>
                <a:r>
                  <a:rPr lang="nl-BE" dirty="0"/>
                  <a:t>drie keer juiste prijs, twee keer 1 EUR te laag</a:t>
                </a:r>
              </a:p>
              <a:p>
                <a:r>
                  <a:rPr lang="nl-BE" dirty="0"/>
                  <a:t>andere mogelijke rechten, bv.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=21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+78,5</m:t>
                    </m:r>
                  </m:oMath>
                </a14:m>
                <a:endParaRPr lang="nl-BE" dirty="0"/>
              </a:p>
              <a:p>
                <a:pPr marL="914400" lvl="2" indent="0">
                  <a:buNone/>
                </a:pPr>
                <a:r>
                  <a:rPr lang="nl-BE" dirty="0"/>
                  <a:t>maximale afwijking van 0,5 EUR</a:t>
                </a:r>
              </a:p>
              <a:p>
                <a:r>
                  <a:rPr lang="nl-BE" dirty="0"/>
                  <a:t>laat leerlingen wennen aan</a:t>
                </a:r>
              </a:p>
              <a:p>
                <a:pPr lvl="1"/>
                <a:r>
                  <a:rPr lang="nl-BE" dirty="0"/>
                  <a:t>andere afspraken bij het gebruik van een wiskundig model dan bij ‘exacte wiskunde’</a:t>
                </a:r>
              </a:p>
              <a:p>
                <a:pPr lvl="1"/>
                <a:r>
                  <a:rPr lang="nl-BE" dirty="0"/>
                  <a:t>meer dan één model mogelijk</a:t>
                </a:r>
              </a:p>
              <a:p>
                <a:r>
                  <a:rPr lang="nl-BE" dirty="0"/>
                  <a:t>laat leerlingen enkele keren de trendlijn ‘met gezond verstand’ bepalen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EE015D1-AB6F-4BF2-886A-4E4C8D860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7" b="-21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DAC6ED-02EB-4C5D-AD34-CA7B3716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E6DFE4-EBC9-4ADC-878E-EDE114D6C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4" y="1277135"/>
            <a:ext cx="5724000" cy="86417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5598FC-92DE-40D1-87D4-0F23FB418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88" y="701312"/>
            <a:ext cx="207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E5812-7315-422E-BC93-7874DAF3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ICT bepalen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686CA9-478D-4BAE-85F1-56FF628AE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5CF51D-9E75-42EF-A23B-E5D594FC6D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689F10-D9C8-4322-98B9-320D855AFD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2240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ICT: waarom?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trendlijn met ‘gezond verstand bepalen’</a:t>
            </a:r>
          </a:p>
          <a:p>
            <a:pPr lvl="1"/>
            <a:r>
              <a:rPr lang="nl-BE" dirty="0"/>
              <a:t>veel werk</a:t>
            </a:r>
          </a:p>
          <a:p>
            <a:pPr lvl="1"/>
            <a:r>
              <a:rPr lang="nl-BE" dirty="0"/>
              <a:t>iedereen vindt iets anders</a:t>
            </a:r>
          </a:p>
          <a:p>
            <a:r>
              <a:rPr lang="nl-BE" dirty="0"/>
              <a:t>eindterm: trendlijn met behulp van ICT bepalen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73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TI-84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3522603-63A1-4ABA-B74A-37236D22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177" y="2349965"/>
            <a:ext cx="2600325" cy="17716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AEACC9-20FD-4897-8B49-9DB091B9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2" y="2349965"/>
            <a:ext cx="494598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93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</a:t>
            </a:r>
            <a:r>
              <a:rPr lang="nl-BE" dirty="0" err="1"/>
              <a:t>GeoGebra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hier: </a:t>
            </a:r>
            <a:r>
              <a:rPr lang="nl-BE" dirty="0" err="1"/>
              <a:t>GeoGebra</a:t>
            </a:r>
            <a:r>
              <a:rPr lang="nl-BE" dirty="0"/>
              <a:t> Klassiek &gt; Rekenblad &gt; … &gt; Regressieanalyse &gt; Regressiemodel: Lineair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6A37D1-6D04-4A91-BD97-7EE56EC5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8" y="960750"/>
            <a:ext cx="8801185" cy="42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Excel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Invoegen &gt; …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AB2C59F-4115-4834-A8FA-52532BBB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89" y="1070914"/>
            <a:ext cx="6987537" cy="56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9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0E0ACE-D843-467D-A5D3-9025300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469AF69-DE8C-437D-9A46-CFBB429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behulp van Excel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6F449B-60F2-4023-9E40-7A745F33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2" y="1294288"/>
            <a:ext cx="1959357" cy="4857653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selecteer punten</a:t>
            </a:r>
          </a:p>
          <a:p>
            <a:r>
              <a:rPr lang="nl-BE" dirty="0" err="1"/>
              <a:t>rechter-muisknop</a:t>
            </a:r>
            <a:endParaRPr lang="nl-BE" dirty="0"/>
          </a:p>
          <a:p>
            <a:r>
              <a:rPr lang="nl-BE" dirty="0"/>
              <a:t>&gt; Trendlijn toevoegen…</a:t>
            </a:r>
          </a:p>
          <a:p>
            <a:r>
              <a:rPr lang="nl-BE" dirty="0"/>
              <a:t>duid gepaste rondjes en vakjes aan in venster ‘Trendlijn opmaken’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7BFAAE-8162-4F8A-A0D1-FE5C761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D29D1E-EF5D-4841-A6FF-47A7653B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79" y="1152315"/>
            <a:ext cx="6935168" cy="563482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4870AC3C-D146-41DD-BF9D-551F8B838A63}"/>
              </a:ext>
            </a:extLst>
          </p:cNvPr>
          <p:cNvSpPr/>
          <p:nvPr/>
        </p:nvSpPr>
        <p:spPr>
          <a:xfrm>
            <a:off x="7397393" y="3753936"/>
            <a:ext cx="914400" cy="22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F2246A4-FB57-406A-8F02-6568C068F750}"/>
              </a:ext>
            </a:extLst>
          </p:cNvPr>
          <p:cNvSpPr/>
          <p:nvPr/>
        </p:nvSpPr>
        <p:spPr>
          <a:xfrm>
            <a:off x="7395682" y="5848148"/>
            <a:ext cx="1604479" cy="521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21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318247-70EB-4E15-9D5A-48B780EB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2E831B-9B2B-4040-B062-8002B66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Trendlijn met ICT bepalen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194A08-C649-4B79-A720-C8633C91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 deze ICT-tools geven dezelfde trendlijn</a:t>
            </a:r>
          </a:p>
          <a:p>
            <a:r>
              <a:rPr lang="nl-BE" dirty="0"/>
              <a:t>verschillende benamingen: lineaire regressie, trendlijn, kleinstekwadratenrechte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DEE11-5ED5-4DE6-BE4B-8F464756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73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D4A808B-D4DA-4070-8378-DF02B4C7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54823B-4191-4D5D-8B22-D2A29AA4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 – wie zijn jullie?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64241E-620A-4AAA-B9AA-CD0B93E5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educatieve bachelor?</a:t>
            </a:r>
          </a:p>
          <a:p>
            <a:pPr lvl="1"/>
            <a:r>
              <a:rPr lang="nl-BE" dirty="0"/>
              <a:t>met onderwijsvak wiskunde?</a:t>
            </a:r>
          </a:p>
          <a:p>
            <a:r>
              <a:rPr lang="nl-BE" dirty="0"/>
              <a:t>master?</a:t>
            </a:r>
          </a:p>
          <a:p>
            <a:pPr lvl="1"/>
            <a:r>
              <a:rPr lang="nl-BE" dirty="0"/>
              <a:t>welke master?</a:t>
            </a:r>
          </a:p>
          <a:p>
            <a:r>
              <a:rPr lang="nl-BE" dirty="0"/>
              <a:t>geef je les in de tweede graad?</a:t>
            </a:r>
          </a:p>
          <a:p>
            <a:pPr lvl="1"/>
            <a:r>
              <a:rPr lang="nl-BE" dirty="0"/>
              <a:t>derde jaar?</a:t>
            </a:r>
          </a:p>
          <a:p>
            <a:pPr lvl="1"/>
            <a:r>
              <a:rPr lang="nl-BE" dirty="0"/>
              <a:t>vierde jaar?</a:t>
            </a:r>
          </a:p>
          <a:p>
            <a:r>
              <a:rPr lang="nl-BE" dirty="0"/>
              <a:t>in welk jaar plan je het onderwerp spreidingsdiagrammen en trendlijnen?</a:t>
            </a:r>
          </a:p>
          <a:p>
            <a:pPr lvl="1"/>
            <a:r>
              <a:rPr lang="nl-BE" dirty="0"/>
              <a:t>derde jaar?</a:t>
            </a:r>
          </a:p>
          <a:p>
            <a:pPr lvl="1"/>
            <a:r>
              <a:rPr lang="nl-BE" dirty="0"/>
              <a:t>vierde jaar?</a:t>
            </a:r>
          </a:p>
          <a:p>
            <a:pPr lvl="1"/>
            <a:r>
              <a:rPr lang="nl-BE" dirty="0"/>
              <a:t>beide?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1F2B4-9C68-4CA9-837E-EC37B106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9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8318247-70EB-4E15-9D5A-48B780EB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2E831B-9B2B-4040-B062-8002B66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Trendlijn als ‘black box’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194A08-C649-4B79-A720-C8633C91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niet overdrijven met ‘black box’ in wiskundeles!</a:t>
            </a:r>
          </a:p>
          <a:p>
            <a:r>
              <a:rPr lang="nl-BE" dirty="0"/>
              <a:t>maar hier is het verantwoord</a:t>
            </a:r>
          </a:p>
          <a:p>
            <a:pPr lvl="1"/>
            <a:r>
              <a:rPr lang="nl-BE" dirty="0"/>
              <a:t>het kan moeilijk anders…</a:t>
            </a:r>
          </a:p>
          <a:p>
            <a:pPr lvl="1"/>
            <a:r>
              <a:rPr lang="nl-BE" dirty="0"/>
              <a:t>… maar toch nuttig om reeds in het secundair onderwijs trendlijnen te bestuderen in de wiskundeles</a:t>
            </a:r>
          </a:p>
          <a:p>
            <a:r>
              <a:rPr lang="nl-BE" dirty="0"/>
              <a:t>de eindterm vraagt niet dat je de wiskundige achtergrond aan de leerlingen uitlegt</a:t>
            </a:r>
          </a:p>
          <a:p>
            <a:r>
              <a:rPr lang="nl-BE" dirty="0"/>
              <a:t>UW 36/1: mogelijkheden om een tip van de sluier te lichten</a:t>
            </a:r>
          </a:p>
          <a:p>
            <a:r>
              <a:rPr lang="nl-BE" dirty="0"/>
              <a:t>eventueel liggen hier mogelijkheden om de brug te maken met computationeel denken</a:t>
            </a:r>
          </a:p>
          <a:p>
            <a:r>
              <a:rPr lang="nl-BE" dirty="0"/>
              <a:t>concentreren op ‘wat is de betekenis van deze rechte?’, ‘wat kun je er mee doen?’, ‘is het gerechtvaardigd om het verband met een rechte weer te geven? …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DEE11-5ED5-4DE6-BE4B-8F464756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73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57F50-23EF-4E47-A3B6-81FF8613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rechte is niet het eindpunt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0B5DB3-6814-4405-B82A-5EB4EE206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40040B-5133-456D-9EA6-A5DAFED4C8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048897-9B88-4D58-9DD6-B8B59A7AFD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956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BE" dirty="0"/>
                  <a:t>: tijd in seconden</a:t>
                </a: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/>
                  <a:t>: tijd in jaar sinds 1948</a:t>
                </a:r>
              </a:p>
              <a:p>
                <a:r>
                  <a:rPr lang="nl-BE" dirty="0"/>
                  <a:t>trendlijn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=−0,0129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+11,486</m:t>
                    </m:r>
                  </m:oMath>
                </a14:m>
                <a:endParaRPr lang="nl-BE" dirty="0"/>
              </a:p>
              <a:p>
                <a:r>
                  <a:rPr lang="nl-BE" dirty="0"/>
                  <a:t>betekenis van de coëfficiënten</a:t>
                </a:r>
              </a:p>
              <a:p>
                <a:pPr lvl="1"/>
                <a:r>
                  <a:rPr lang="nl-BE" dirty="0" err="1"/>
                  <a:t>rico</a:t>
                </a:r>
                <a:endParaRPr lang="nl-BE" dirty="0"/>
              </a:p>
              <a:p>
                <a:pPr lvl="2"/>
                <a:r>
                  <a:rPr lang="nl-BE" dirty="0"/>
                  <a:t>tijd neemt elk </a:t>
                </a:r>
                <a:r>
                  <a:rPr lang="nl-BE" u="sng" dirty="0"/>
                  <a:t>jaar</a:t>
                </a:r>
                <a:r>
                  <a:rPr lang="nl-BE" dirty="0"/>
                  <a:t> af met 1,29 honderdsten van een seconde</a:t>
                </a:r>
              </a:p>
              <a:p>
                <a:pPr lvl="2"/>
                <a:r>
                  <a:rPr lang="nl-BE" dirty="0"/>
                  <a:t>elke </a:t>
                </a:r>
                <a:r>
                  <a:rPr lang="nl-BE" u="sng" dirty="0"/>
                  <a:t>editie</a:t>
                </a:r>
                <a:r>
                  <a:rPr lang="nl-BE" dirty="0"/>
                  <a:t> met 5,16 …</a:t>
                </a:r>
              </a:p>
              <a:p>
                <a:pPr lvl="1"/>
                <a:r>
                  <a:rPr lang="nl-BE" dirty="0"/>
                  <a:t>constante term is niet gelijk aan de echte tijd in 1948!</a:t>
                </a:r>
              </a:p>
              <a:p>
                <a:r>
                  <a:rPr lang="nl-BE" dirty="0"/>
                  <a:t>voorspelling tijd winnaar 2024?</a:t>
                </a:r>
              </a:p>
              <a:p>
                <a:pPr marL="914400" lvl="2" indent="0">
                  <a:buNone/>
                </a:pPr>
                <a:r>
                  <a:rPr lang="nl-BE" dirty="0"/>
                  <a:t>10,51 s</a:t>
                </a:r>
              </a:p>
              <a:p>
                <a:r>
                  <a:rPr lang="nl-BE" dirty="0"/>
                  <a:t>wanneer onder de 10 seconden?</a:t>
                </a:r>
              </a:p>
              <a:p>
                <a:pPr marL="914400" lvl="2" indent="0">
                  <a:buNone/>
                </a:pPr>
                <a:r>
                  <a:rPr lang="nl-BE" dirty="0"/>
                  <a:t>editie van 2064</a:t>
                </a:r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38" t="-1264" r="-2889" b="-1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25F5B7B2-ABF8-4679-A37C-FADC592444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Bron: UW 27/3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0950A05-4639-4CC0-9F37-18EAC211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6EC8FE-F24E-41C2-A82D-3D575099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38D1B3-E325-4734-BFC2-8CB138FD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tijden winnaars 100 meter sprint op Olympische Spelen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DD23A5-3CB6-491B-A843-DD955983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6" y="2140743"/>
            <a:ext cx="4147488" cy="2487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A47373D-F27C-4C32-848A-30E01172FFA3}"/>
              </a:ext>
            </a:extLst>
          </p:cNvPr>
          <p:cNvSpPr/>
          <p:nvPr/>
        </p:nvSpPr>
        <p:spPr>
          <a:xfrm>
            <a:off x="900000" y="3195262"/>
            <a:ext cx="3887757" cy="842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F90A778-5256-45C3-A228-9375F7B5B02A}"/>
              </a:ext>
            </a:extLst>
          </p:cNvPr>
          <p:cNvSpPr/>
          <p:nvPr/>
        </p:nvSpPr>
        <p:spPr>
          <a:xfrm>
            <a:off x="900001" y="5021990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D3C7916-4137-41C7-BD14-C8026F38ADEE}"/>
              </a:ext>
            </a:extLst>
          </p:cNvPr>
          <p:cNvSpPr/>
          <p:nvPr/>
        </p:nvSpPr>
        <p:spPr>
          <a:xfrm>
            <a:off x="900000" y="5708644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83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653" y="1309945"/>
                <a:ext cx="4959410" cy="48251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l-BE" dirty="0"/>
                  <a:t>vrouwen: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=−0,0129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+11,486</m:t>
                    </m:r>
                  </m:oMath>
                </a14:m>
                <a:endParaRPr lang="nl-BE" dirty="0"/>
              </a:p>
              <a:p>
                <a:r>
                  <a:rPr lang="nl-BE" dirty="0"/>
                  <a:t>mannen: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=−0,0091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+10,337</m:t>
                    </m:r>
                  </m:oMath>
                </a14:m>
                <a:endParaRPr lang="nl-BE" dirty="0"/>
              </a:p>
              <a:p>
                <a:r>
                  <a:rPr lang="nl-BE" dirty="0"/>
                  <a:t>wanneer lopen de vrouwen sneller dan de mannen?</a:t>
                </a:r>
              </a:p>
              <a:p>
                <a:pPr marL="914400" lvl="2" indent="0">
                  <a:buNone/>
                </a:pPr>
                <a:r>
                  <a:rPr lang="nl-BE" dirty="0"/>
                  <a:t>editie van 2252</a:t>
                </a:r>
              </a:p>
              <a:p>
                <a:r>
                  <a:rPr lang="nl-BE" dirty="0"/>
                  <a:t>wanneer lopen de vrouwen de 100 meter in 0 s?</a:t>
                </a:r>
              </a:p>
              <a:p>
                <a:pPr marL="914400" lvl="2" indent="0">
                  <a:buNone/>
                </a:pPr>
                <a:r>
                  <a:rPr lang="nl-BE" dirty="0"/>
                  <a:t>editie van 2886</a:t>
                </a:r>
              </a:p>
              <a:p>
                <a:r>
                  <a:rPr lang="nl-BE" dirty="0"/>
                  <a:t>deze antwoorden zijn natuurlijk niet zinvol meer…</a:t>
                </a:r>
              </a:p>
              <a:p>
                <a:r>
                  <a:rPr lang="nl-BE" dirty="0"/>
                  <a:t>verregaande extrapolatie: is een rechte trendlijn dan nog wel gerechtvaardigd?</a:t>
                </a:r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D1409C5E-5FAF-4B57-A7BE-073CCCAC1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653" y="1309945"/>
                <a:ext cx="4959410" cy="4825139"/>
              </a:xfrm>
              <a:blipFill>
                <a:blip r:embed="rId3"/>
                <a:stretch>
                  <a:fillRect l="-1476" t="-1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0950A05-4639-4CC0-9F37-18EAC211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6EC8FE-F24E-41C2-A82D-3D575099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38D1B3-E325-4734-BFC2-8CB138FD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tijden winnaars 100 meter sprint op Olympische Spelen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3CDBDE8-0A9F-45C7-976D-AE5525D7A360}"/>
              </a:ext>
            </a:extLst>
          </p:cNvPr>
          <p:cNvSpPr/>
          <p:nvPr/>
        </p:nvSpPr>
        <p:spPr>
          <a:xfrm>
            <a:off x="900000" y="2872987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1F715DE-0D22-4F5D-AB79-AD4A7F897715}"/>
              </a:ext>
            </a:extLst>
          </p:cNvPr>
          <p:cNvSpPr/>
          <p:nvPr/>
        </p:nvSpPr>
        <p:spPr>
          <a:xfrm>
            <a:off x="900000" y="3929508"/>
            <a:ext cx="3887756" cy="300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D105175-8671-4A6E-BEC6-C0DB320BFB52}"/>
              </a:ext>
            </a:extLst>
          </p:cNvPr>
          <p:cNvSpPr/>
          <p:nvPr/>
        </p:nvSpPr>
        <p:spPr>
          <a:xfrm>
            <a:off x="324648" y="4333744"/>
            <a:ext cx="4463107" cy="1686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975DBD-0CCB-404E-B126-7CBB6C0B8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436" y="2140743"/>
            <a:ext cx="4204228" cy="24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435E280-C35F-4B2E-AA65-93F2D4F0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67CDD0-1170-44EF-9A98-2D5EF629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trendlijn is niet het eindpunt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38B8AC-8426-4B14-8C1E-BEE78DB82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… doe er ook iets mee!</a:t>
            </a:r>
          </a:p>
          <a:p>
            <a:r>
              <a:rPr lang="nl-BE" dirty="0"/>
              <a:t>interpreteer coëfficiënten</a:t>
            </a:r>
          </a:p>
          <a:p>
            <a:r>
              <a:rPr lang="nl-BE" dirty="0"/>
              <a:t>bereken y-waarden door in te vullen</a:t>
            </a:r>
          </a:p>
          <a:p>
            <a:pPr marL="914400" lvl="2" indent="0">
              <a:buNone/>
            </a:pPr>
            <a:r>
              <a:rPr lang="nl-BE" dirty="0"/>
              <a:t>(interpolatie en – met mate – voorspelling/extrapolatie)</a:t>
            </a:r>
          </a:p>
          <a:p>
            <a:r>
              <a:rPr lang="nl-BE" dirty="0"/>
              <a:t>bereken x-waarden via vergelijkingen en ongelijkheden</a:t>
            </a:r>
          </a:p>
          <a:p>
            <a:r>
              <a:rPr lang="nl-BE" dirty="0"/>
              <a:t>ook voorbeelden en oefeningen met twee trendlijnen</a:t>
            </a:r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59B9F-9BC7-4B0F-A53E-94BDB908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238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73AC1-EC26-4093-B99D-04A64AA9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Nadenken over relatie tussen model en realiteit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E1174-F5A6-44FE-AAEB-3659060E9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B528F1-22DE-4CBB-BBB1-90263382B8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D9A506-C3A2-42FC-9040-5C149011C9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166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0CBB5D7-EC8E-456C-9983-3821C2CF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9EBFE-AC41-402E-AD90-C86371A7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Nadenken over relatie tussen model en realiteit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634AC5-57A6-47E1-8393-C18695278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wiskunde als model gebruiken veronderstelt dat je nadenkt over de relatie tussen model en realiteit</a:t>
            </a:r>
          </a:p>
          <a:p>
            <a:r>
              <a:rPr lang="nl-BE" dirty="0"/>
              <a:t>leer dit ook aan je leerlingen en laat hen dat ook oefenen!</a:t>
            </a:r>
          </a:p>
          <a:p>
            <a:r>
              <a:rPr lang="nl-BE" dirty="0"/>
              <a:t>via goed gekozen voorbeelden en oefeningen</a:t>
            </a:r>
          </a:p>
          <a:p>
            <a:r>
              <a:rPr lang="nl-BE" dirty="0"/>
              <a:t>via een aangepaste didactiek</a:t>
            </a:r>
          </a:p>
          <a:p>
            <a:pPr lvl="1"/>
            <a:r>
              <a:rPr lang="nl-BE" dirty="0"/>
              <a:t>leerlingen die in tweetallen hun keuze aan elkaar verantwoorden</a:t>
            </a:r>
          </a:p>
          <a:p>
            <a:pPr lvl="1"/>
            <a:r>
              <a:rPr lang="nl-BE" dirty="0"/>
              <a:t>klasdiscussie</a:t>
            </a:r>
          </a:p>
          <a:p>
            <a:pPr lvl="1"/>
            <a:r>
              <a:rPr lang="nl-BE" dirty="0"/>
              <a:t>…</a:t>
            </a:r>
          </a:p>
          <a:p>
            <a:r>
              <a:rPr lang="nl-BE" dirty="0"/>
              <a:t>overdrijf niet</a:t>
            </a:r>
          </a:p>
          <a:p>
            <a:pPr lvl="1"/>
            <a:r>
              <a:rPr lang="nl-BE" dirty="0"/>
              <a:t>dit is nieuw voor leerlingen</a:t>
            </a:r>
          </a:p>
          <a:p>
            <a:pPr lvl="1"/>
            <a:r>
              <a:rPr lang="nl-BE" dirty="0"/>
              <a:t>dit is niet altijd gemakkelijk voor leerlingen</a:t>
            </a:r>
          </a:p>
          <a:p>
            <a:pPr lvl="1"/>
            <a:r>
              <a:rPr lang="nl-BE" dirty="0"/>
              <a:t>beperk je bv. tot enkele thema’s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D9EAD7-6D32-4924-A0F6-F91D5B5D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7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0CBB5D7-EC8E-456C-9983-3821C2CF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9EBFE-AC41-402E-AD90-C86371A7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Nadenken over relatie tussen model en realiteit: voorbeelden van thema’s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634AC5-57A6-47E1-8393-C18695278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overdreven extrapolatie: zie hoger</a:t>
            </a:r>
          </a:p>
          <a:p>
            <a:r>
              <a:rPr lang="nl-BE" dirty="0"/>
              <a:t>is een rechte een goed model?</a:t>
            </a:r>
          </a:p>
          <a:p>
            <a:pPr marL="914400" lvl="2" indent="0">
              <a:buNone/>
            </a:pPr>
            <a:r>
              <a:rPr lang="nl-BE" dirty="0"/>
              <a:t>zie ook: correlatiecoëfficiënt</a:t>
            </a:r>
          </a:p>
          <a:p>
            <a:r>
              <a:rPr lang="nl-BE" dirty="0"/>
              <a:t>een patroon in de afwijkingen</a:t>
            </a:r>
          </a:p>
          <a:p>
            <a:r>
              <a:rPr lang="nl-BE" dirty="0"/>
              <a:t>geeft de context een verklaring voor de afwijkingen?</a:t>
            </a:r>
          </a:p>
          <a:p>
            <a:r>
              <a:rPr lang="nl-BE" dirty="0"/>
              <a:t>een zwak maar zinvol verband: zie bij correlatiecoëfficiënt en in UW 36/1</a:t>
            </a:r>
          </a:p>
          <a:p>
            <a:r>
              <a:rPr lang="nl-BE" dirty="0"/>
              <a:t>een invloedrijk punt</a:t>
            </a:r>
          </a:p>
          <a:p>
            <a:r>
              <a:rPr lang="nl-BE" dirty="0"/>
              <a:t>niet één maar meerdere trendlijnen: zie UW 36/1</a:t>
            </a:r>
          </a:p>
          <a:p>
            <a:r>
              <a:rPr lang="nl-BE" dirty="0"/>
              <a:t>…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D9EAD7-6D32-4924-A0F6-F91D5B5D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275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EEF7D6-366C-40E8-B3D6-D82C2CE0EA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x = tijd in jaar sinds 1830</a:t>
            </a:r>
          </a:p>
          <a:p>
            <a:r>
              <a:rPr lang="nl-BE" dirty="0"/>
              <a:t>y = aantal inwoners</a:t>
            </a:r>
          </a:p>
          <a:p>
            <a:r>
              <a:rPr lang="nl-BE" dirty="0"/>
              <a:t>1847-1867: tragere groei</a:t>
            </a:r>
          </a:p>
          <a:p>
            <a:r>
              <a:rPr lang="nl-BE" dirty="0"/>
              <a:t>1867-1911: snellere groei (industrialisatie)</a:t>
            </a:r>
          </a:p>
          <a:p>
            <a:r>
              <a:rPr lang="nl-BE" dirty="0"/>
              <a:t>1911-1921 en 1931-1948: terugval / stagnatie</a:t>
            </a:r>
          </a:p>
          <a:p>
            <a:r>
              <a:rPr lang="nl-BE" dirty="0"/>
              <a:t>1948-1971: babyboom</a:t>
            </a:r>
          </a:p>
          <a:p>
            <a:r>
              <a:rPr lang="nl-BE" dirty="0"/>
              <a:t>1971-1981: kleinere gezinnen</a:t>
            </a:r>
          </a:p>
          <a:p>
            <a:pPr marL="0" indent="0">
              <a:buNone/>
            </a:pPr>
            <a:r>
              <a:rPr lang="nl-BE" dirty="0"/>
              <a:t>Bron: UW 27/3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8551F2F-A80F-4188-B803-95F19563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3726E-615A-4943-B911-6490F674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55A34-4770-41CA-906C-44D5AAC8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volkstellingen in België (context verklaart afwijkingen)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883939-09B2-41F9-BFF7-77D01CAA7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84" y="2031198"/>
            <a:ext cx="4584700" cy="27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6EB4381-8A34-4B32-B97F-3A507F22EE45}"/>
              </a:ext>
            </a:extLst>
          </p:cNvPr>
          <p:cNvSpPr/>
          <p:nvPr/>
        </p:nvSpPr>
        <p:spPr>
          <a:xfrm>
            <a:off x="64652" y="2337014"/>
            <a:ext cx="4429731" cy="3118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99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859063-6138-44F8-A6BD-D84BB15474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leerlingenproef</a:t>
            </a:r>
          </a:p>
          <a:p>
            <a:r>
              <a:rPr lang="nl-BE" dirty="0"/>
              <a:t>links en rechts: punten liggen boven de trendlijn</a:t>
            </a:r>
          </a:p>
          <a:p>
            <a:r>
              <a:rPr lang="nl-BE" dirty="0"/>
              <a:t>midden: punten liggen onder de trendlijn</a:t>
            </a:r>
          </a:p>
          <a:p>
            <a:r>
              <a:rPr lang="nl-BE" dirty="0"/>
              <a:t>hier past een gebogen trendlijn beter</a:t>
            </a:r>
          </a:p>
          <a:p>
            <a:r>
              <a:rPr lang="nl-BE" dirty="0"/>
              <a:t>zie verder!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Bron: UW 21/2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23DCFB-1F8D-4218-831E-68CA5C7B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ABED2D-78F1-4CD8-A07E-AD20A69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39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6603EE-4217-487F-AECE-D4EDE9D6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druk en volume gas bij </a:t>
            </a:r>
            <a:r>
              <a:rPr lang="nl-BE" dirty="0" err="1"/>
              <a:t>constan-te</a:t>
            </a:r>
            <a:r>
              <a:rPr lang="nl-BE" dirty="0"/>
              <a:t> temperatuur (patroon in afwijkingen)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C1E760-4107-45CF-B7A8-16C73E4B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3" y="2239839"/>
            <a:ext cx="4470511" cy="268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5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D4A808B-D4DA-4070-8378-DF02B4C7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54823B-4191-4D5D-8B22-D2A29AA4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 – wie ben ik?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64241E-620A-4AAA-B9AA-CD0B93E5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van opleiding wiskundige</a:t>
            </a:r>
          </a:p>
          <a:p>
            <a:r>
              <a:rPr lang="nl-BE" dirty="0"/>
              <a:t>verleden (25 jaar) als docent wiskunde in economisch hoger onderwijs op universitair niveau</a:t>
            </a:r>
          </a:p>
          <a:p>
            <a:r>
              <a:rPr lang="nl-BE" dirty="0"/>
              <a:t>sinds 1996 betrokken bij universitaire lerarenopleiding wiskunde (praktijklector, docent UAntwerpen, docent KU Leuven)</a:t>
            </a:r>
          </a:p>
          <a:p>
            <a:r>
              <a:rPr lang="nl-BE" dirty="0"/>
              <a:t>onderzoeker vakdidactiek wiskunde</a:t>
            </a:r>
          </a:p>
          <a:p>
            <a:r>
              <a:rPr lang="nl-BE" dirty="0"/>
              <a:t>redactielid Uitwiskeling</a:t>
            </a:r>
          </a:p>
          <a:p>
            <a:r>
              <a:rPr lang="nl-BE" dirty="0"/>
              <a:t>meegewerkt aan de ontwikkeling van (de vorige en) huidige eindtermen</a:t>
            </a:r>
          </a:p>
          <a:p>
            <a:r>
              <a:rPr lang="nl-BE" dirty="0"/>
              <a:t>meegewerkt aan peilingsonderzoeken</a:t>
            </a:r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91F2B4-9C68-4CA9-837E-EC37B106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952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DFB5D52-1128-41A8-831A-2F818A235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53" y="1309945"/>
            <a:ext cx="4507347" cy="4825139"/>
          </a:xfrm>
        </p:spPr>
        <p:txBody>
          <a:bodyPr>
            <a:normAutofit/>
          </a:bodyPr>
          <a:lstStyle/>
          <a:p>
            <a:r>
              <a:rPr lang="nl-BE" dirty="0"/>
              <a:t>x = uitgaven alcohol (in pond) </a:t>
            </a:r>
          </a:p>
          <a:p>
            <a:r>
              <a:rPr lang="nl-BE" dirty="0"/>
              <a:t>y = uitgaven tabak (in pond)</a:t>
            </a:r>
          </a:p>
          <a:p>
            <a:r>
              <a:rPr lang="nl-BE" dirty="0"/>
              <a:t>patroon voor de meerderheid van de punten: hoge uitgaven voor alcohol gaan samen met hoge uitgaven voor tabak</a:t>
            </a:r>
          </a:p>
          <a:p>
            <a:r>
              <a:rPr lang="nl-BE" dirty="0"/>
              <a:t>trendlijn geeft dit niet weer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Bron: </a:t>
            </a:r>
            <a:r>
              <a:rPr lang="nl-BE" dirty="0">
                <a:hlinkClick r:id="rId2"/>
              </a:rPr>
              <a:t>https://dasl.datadescription.com/datafile/tobacco-and-alcohol/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6824233-97C8-4F7A-BECA-5722D5B0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1C1F7E-E05D-4AA4-9A0B-6894999A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055BB6-D2AB-4B0D-A65E-E35D5A54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uitgaven alcohol en tabak in Groot-Brittannië (invloedrijk punt)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8939E32-68D8-4B1A-A81E-7B911965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79" y="1981200"/>
            <a:ext cx="4582668" cy="2895600"/>
          </a:xfrm>
          <a:prstGeom prst="rect">
            <a:avLst/>
          </a:prstGeom>
        </p:spPr>
      </p:pic>
      <p:sp>
        <p:nvSpPr>
          <p:cNvPr id="16" name="Tekstballon: rechthoek 15">
            <a:extLst>
              <a:ext uri="{FF2B5EF4-FFF2-40B4-BE49-F238E27FC236}">
                <a16:creationId xmlns:a16="http://schemas.microsoft.com/office/drawing/2014/main" id="{6F0F68EC-2FD3-488D-8066-FBAA2443B965}"/>
              </a:ext>
            </a:extLst>
          </p:cNvPr>
          <p:cNvSpPr/>
          <p:nvPr/>
        </p:nvSpPr>
        <p:spPr>
          <a:xfrm>
            <a:off x="6185043" y="5023205"/>
            <a:ext cx="2085653" cy="946079"/>
          </a:xfrm>
          <a:prstGeom prst="wedgeRectCallout">
            <a:avLst>
              <a:gd name="adj1" fmla="val 40866"/>
              <a:gd name="adj2" fmla="val -75818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tx1"/>
                </a:solidFill>
              </a:rPr>
              <a:t>typfout</a:t>
            </a:r>
            <a:r>
              <a:rPr lang="nl-BE" dirty="0">
                <a:solidFill>
                  <a:schemeClr val="tx1"/>
                </a:solidFill>
              </a:rPr>
              <a:t> gemaakt: y-waarde moet 3,2  zijn i.p.v. 0,32 ;)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8ECEC1C-4D13-4142-A9A2-27CAAE7BE2A0}"/>
              </a:ext>
            </a:extLst>
          </p:cNvPr>
          <p:cNvSpPr/>
          <p:nvPr/>
        </p:nvSpPr>
        <p:spPr>
          <a:xfrm>
            <a:off x="64653" y="2357562"/>
            <a:ext cx="4432026" cy="2091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B6D67CF-D7E0-4016-83B0-63313F76465F}"/>
              </a:ext>
            </a:extLst>
          </p:cNvPr>
          <p:cNvSpPr/>
          <p:nvPr/>
        </p:nvSpPr>
        <p:spPr>
          <a:xfrm>
            <a:off x="5116270" y="4782488"/>
            <a:ext cx="3887756" cy="1352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A94317A-F434-495C-941E-37D7F5D57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679" y="974339"/>
            <a:ext cx="4582668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7DFB5D52-1128-41A8-831A-2F818A235A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653" y="1309945"/>
                <a:ext cx="4507347" cy="4825139"/>
              </a:xfrm>
            </p:spPr>
            <p:txBody>
              <a:bodyPr>
                <a:normAutofit/>
              </a:bodyPr>
              <a:lstStyle/>
              <a:p>
                <a:r>
                  <a:rPr lang="nl-BE" dirty="0"/>
                  <a:t>ook nu nog: trendlijn niet OK</a:t>
                </a:r>
              </a:p>
              <a:p>
                <a:r>
                  <a:rPr lang="nl-BE" dirty="0"/>
                  <a:t>punt linksboven wijkt af van het patroon</a:t>
                </a:r>
              </a:p>
              <a:p>
                <a:r>
                  <a:rPr lang="nl-BE" dirty="0"/>
                  <a:t>punt linksboven weglaten: trendlijn verandert van</a:t>
                </a:r>
              </a:p>
              <a:p>
                <a:pPr lvl="1"/>
                <a:r>
                  <a:rPr lang="nl-BE" b="0" dirty="0"/>
                  <a:t>van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=0,1655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+2,717</m:t>
                    </m:r>
                  </m:oMath>
                </a14:m>
                <a:endParaRPr lang="nl-BE" dirty="0"/>
              </a:p>
              <a:p>
                <a:pPr lvl="1"/>
                <a:r>
                  <a:rPr lang="nl-BE" dirty="0"/>
                  <a:t>naar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=0,6115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+0,1082</m:t>
                    </m:r>
                  </m:oMath>
                </a14:m>
                <a:endParaRPr lang="nl-BE" dirty="0"/>
              </a:p>
              <a:p>
                <a:r>
                  <a:rPr lang="nl-BE" dirty="0"/>
                  <a:t>weglaten van dit punt geeft een sterke verandering in de </a:t>
                </a:r>
                <a:r>
                  <a:rPr lang="nl-BE" dirty="0" err="1"/>
                  <a:t>rico</a:t>
                </a:r>
                <a:r>
                  <a:rPr lang="nl-BE" dirty="0"/>
                  <a:t> van de trendlijn</a:t>
                </a:r>
              </a:p>
              <a:p>
                <a:r>
                  <a:rPr lang="nl-BE" u="sng" dirty="0"/>
                  <a:t>invloedrijk punt</a:t>
                </a: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7DFB5D52-1128-41A8-831A-2F818A235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653" y="1309945"/>
                <a:ext cx="4507347" cy="4825139"/>
              </a:xfrm>
              <a:blipFill>
                <a:blip r:embed="rId3"/>
                <a:stretch>
                  <a:fillRect l="-1894" t="-885" b="-15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6824233-97C8-4F7A-BECA-5722D5B0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1C1F7E-E05D-4AA4-9A0B-6894999A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055BB6-D2AB-4B0D-A65E-E35D5A54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Voorbeeld: uitgaven voor alcohol en tabak… (invloedrijk punt)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CC8F53C-8753-4198-8F1D-470858B869D4}"/>
              </a:ext>
            </a:extLst>
          </p:cNvPr>
          <p:cNvSpPr/>
          <p:nvPr/>
        </p:nvSpPr>
        <p:spPr>
          <a:xfrm>
            <a:off x="7054126" y="1719106"/>
            <a:ext cx="230252" cy="232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155D177-13BD-494B-8264-C3F0DE01B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79" y="3931583"/>
            <a:ext cx="4582668" cy="28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449AB-6461-40FC-A178-274611DB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 en causaliteit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6CB2AC-4F47-4711-8801-C2084D6C5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FABCCB-8C26-4366-9B0D-37CF3C0C1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DF9C81-F27D-423B-871C-748C53DA90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150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97C70-E4CE-4727-AE4D-CF27AA29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Correlatiecoëfficiënt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E1F8F5-3F89-4497-81E2-7535208FC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A16456-612D-448B-8C82-C19435A172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B735AE-2847-495A-929D-EEBC024A4B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338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53904A26-E32A-4419-9D09-5752C5FE3CF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653" y="1309945"/>
                <a:ext cx="4435347" cy="2119054"/>
              </a:xfrm>
            </p:spPr>
            <p:txBody>
              <a:bodyPr>
                <a:normAutofit fontScale="92500"/>
              </a:bodyPr>
              <a:lstStyle/>
              <a:p>
                <a:r>
                  <a:rPr lang="nl-BE" dirty="0"/>
                  <a:t>getal tussen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nl-BE" dirty="0"/>
              </a:p>
              <a:p>
                <a:r>
                  <a:rPr lang="nl-BE" dirty="0"/>
                  <a:t>geeft sterkte van </a:t>
                </a:r>
                <a:r>
                  <a:rPr lang="nl-BE" u="sng" dirty="0"/>
                  <a:t>lineaire</a:t>
                </a:r>
                <a:r>
                  <a:rPr lang="nl-BE" dirty="0"/>
                  <a:t> samenhang tussen 2 variabelen</a:t>
                </a:r>
              </a:p>
              <a:p>
                <a:r>
                  <a:rPr lang="nl-BE" dirty="0"/>
                  <a:t>dus: geeft weer hoe sterk punten bij rechte aansluiten</a:t>
                </a: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53904A26-E32A-4419-9D09-5752C5FE3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653" y="1309945"/>
                <a:ext cx="4435347" cy="2119054"/>
              </a:xfrm>
              <a:blipFill>
                <a:blip r:embed="rId2"/>
                <a:stretch>
                  <a:fillRect l="-1651" t="-1729" r="-963" b="-14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6FF28396-874F-4396-854E-10F6EFA9AB2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3737" y="1309946"/>
                <a:ext cx="4435347" cy="211905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nl-BE" dirty="0"/>
                  <a:t>gelijk aan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BE" dirty="0"/>
                  <a:t>: perfecte aansluiting bij stijgende rechte, ongeacht de </a:t>
                </a:r>
                <a:r>
                  <a:rPr lang="nl-BE" dirty="0" err="1"/>
                  <a:t>rico</a:t>
                </a:r>
                <a:endParaRPr lang="nl-BE" dirty="0"/>
              </a:p>
              <a:p>
                <a:r>
                  <a:rPr lang="nl-BE" dirty="0"/>
                  <a:t>gelijk aan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/>
                  <a:t>: perfecte aansluiting bij dalende rechte, ongeacht de </a:t>
                </a:r>
                <a:r>
                  <a:rPr lang="nl-BE" dirty="0" err="1"/>
                  <a:t>rico</a:t>
                </a:r>
                <a:endParaRPr lang="nl-BE" dirty="0"/>
              </a:p>
              <a:p>
                <a:r>
                  <a:rPr lang="nl-BE" dirty="0"/>
                  <a:t>https://commons.wikimedia.org/wiki/File:Correlation_examples2.svg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6FF28396-874F-4396-854E-10F6EFA9A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3737" y="1309946"/>
                <a:ext cx="4435347" cy="2119054"/>
              </a:xfrm>
              <a:blipFill>
                <a:blip r:embed="rId3"/>
                <a:stretch>
                  <a:fillRect l="-1238" t="-2874" r="-15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7A82A87-94B9-46A5-99F4-06DD40EA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10E830-7A3C-437B-AA26-5BE69EDA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44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94EEDC-C89D-4F33-B187-9C29F22D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Correlatiecoëfficiënt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FA455-B61C-49D7-84FB-5430BD197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8" y="3573860"/>
            <a:ext cx="7202184" cy="32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B0DBBDF-70A9-4547-8EAA-C1C722F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6250" y="6210000"/>
            <a:ext cx="369255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693AD8-EE60-46EA-8C5A-219C0D65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3" y="70861"/>
            <a:ext cx="9014695" cy="1152000"/>
          </a:xfrm>
        </p:spPr>
        <p:txBody>
          <a:bodyPr/>
          <a:lstStyle/>
          <a:p>
            <a:r>
              <a:rPr lang="nl-BE" dirty="0"/>
              <a:t>Correlatiecoëfficiënt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689331-DB8B-4B8F-96D6-48EDB607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2" y="1294288"/>
            <a:ext cx="9014695" cy="4857653"/>
          </a:xfrm>
        </p:spPr>
        <p:txBody>
          <a:bodyPr>
            <a:normAutofit/>
          </a:bodyPr>
          <a:lstStyle/>
          <a:p>
            <a:r>
              <a:rPr lang="nl-BE" dirty="0"/>
              <a:t>black box</a:t>
            </a:r>
          </a:p>
          <a:p>
            <a:r>
              <a:rPr lang="nl-BE" dirty="0"/>
              <a:t>berekening met ICT</a:t>
            </a:r>
          </a:p>
          <a:p>
            <a:r>
              <a:rPr lang="nl-BE" dirty="0"/>
              <a:t>ICT geeft soms </a:t>
            </a:r>
            <a:r>
              <a:rPr lang="nl-BE" u="sng" dirty="0"/>
              <a:t>determinatiecoëfficiënt</a:t>
            </a:r>
            <a:r>
              <a:rPr lang="nl-BE" dirty="0"/>
              <a:t> = kwadraat van correlatiecoëfficiënt</a:t>
            </a:r>
          </a:p>
          <a:p>
            <a:r>
              <a:rPr lang="nl-BE" u="sng" dirty="0"/>
              <a:t>helpt</a:t>
            </a:r>
            <a:r>
              <a:rPr lang="nl-BE" dirty="0"/>
              <a:t> om te oordelen of een lineaire trendlijn zinvol is…</a:t>
            </a:r>
          </a:p>
          <a:p>
            <a:r>
              <a:rPr lang="nl-BE" dirty="0"/>
              <a:t>… maar vul aan met (zie ook vroeger)</a:t>
            </a:r>
          </a:p>
          <a:p>
            <a:pPr lvl="1"/>
            <a:r>
              <a:rPr lang="nl-BE" dirty="0"/>
              <a:t>visuele beoordeling</a:t>
            </a:r>
          </a:p>
          <a:p>
            <a:pPr lvl="1"/>
            <a:r>
              <a:rPr lang="nl-BE" dirty="0"/>
              <a:t>aandacht voor afwijkingen (patroon? verklaring uit de context?)</a:t>
            </a:r>
          </a:p>
          <a:p>
            <a:pPr lvl="1"/>
            <a:r>
              <a:rPr lang="nl-BE" dirty="0"/>
              <a:t>het doel dat de trendlijn moet dienen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BE6877-E0CC-4B25-971E-C85C3976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534C8F1F-13CE-4486-9E48-08EEEFFC7776}" type="slidenum">
              <a:rPr lang="nl-NL" smtClean="0"/>
              <a:pPr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8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224D87-4496-4CB3-9A3D-FE69D97AF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53" y="1309944"/>
            <a:ext cx="4435347" cy="4679889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r>
              <a:rPr lang="nl-BE" dirty="0"/>
              <a:t>Excel: determinatiecoëfficiënt i.p.v. correlatiecoëfficiënt</a:t>
            </a:r>
          </a:p>
          <a:p>
            <a:r>
              <a:rPr lang="nl-BE" dirty="0"/>
              <a:t>determinatiecoëfficiënt ligt veel dichter bij 1 als afwijkende punt weggelaten wordt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ACD3564-6233-49E7-9499-A3AC69A4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278166-7683-4ABF-8023-9A83F3FC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46</a:t>
            </a:fld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8D407CA-16FE-4936-850A-658DEFBE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voorbeelden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49ECC67-A4B1-47EC-B5B9-8740E798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305" y="974339"/>
            <a:ext cx="4271042" cy="26986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50D9F9-6C8F-40AE-A573-CC1FF1C97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05" y="3931583"/>
            <a:ext cx="4271041" cy="26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0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224D87-4496-4CB3-9A3D-FE69D97AFC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rechte is geen goed model…</a:t>
            </a:r>
          </a:p>
          <a:p>
            <a:r>
              <a:rPr lang="nl-BE" dirty="0"/>
              <a:t>… ondanks hoge determinatiecoëfficiënt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40DB39-D04F-413F-8F46-A37B6BF7BF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rechte is een zinvol model…</a:t>
            </a:r>
          </a:p>
          <a:p>
            <a:r>
              <a:rPr lang="nl-BE" dirty="0"/>
              <a:t>… ondanks lage  determinatiecoëfficiënt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Bron: UW 36/1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ACD3564-6233-49E7-9499-A3AC69A4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278166-7683-4ABF-8023-9A83F3FC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47</a:t>
            </a:fld>
            <a:endParaRPr lang="nl-NL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8D407CA-16FE-4936-850A-658DEFBE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Enkele voorbeelden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AE4241-FCD2-4A2E-9A0E-A539891E6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" y="2883131"/>
            <a:ext cx="4470511" cy="268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2166DB-181F-427C-ACDE-151066F8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56" y="2883131"/>
            <a:ext cx="4470511" cy="26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FB858-A95D-4052-9894-2CB5D448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Misvatting over correlatie en causaliteit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77E7E0-0694-4825-97E7-DAB6ACC8B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C69C99-59A3-44A6-8FBD-B07CBC9D5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1ADC99-FFA8-452E-ABB7-94A478D357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655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45518A9-0091-4E4C-94D6-AF07A472AB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x = verkoop zonnebrillen</a:t>
            </a:r>
          </a:p>
          <a:p>
            <a:r>
              <a:rPr lang="nl-BE" dirty="0"/>
              <a:t>y = verkoop ijsjes</a:t>
            </a:r>
          </a:p>
          <a:p>
            <a:r>
              <a:rPr lang="nl-BE" dirty="0"/>
              <a:t>duidelijk een hoge correlatiecoëfficiënt</a:t>
            </a:r>
          </a:p>
          <a:p>
            <a:r>
              <a:rPr lang="nl-BE" u="sng" dirty="0"/>
              <a:t>samenhang</a:t>
            </a:r>
            <a:r>
              <a:rPr lang="nl-BE" dirty="0"/>
              <a:t> (= correlatie) tussen x en y</a:t>
            </a:r>
          </a:p>
          <a:p>
            <a:r>
              <a:rPr lang="nl-BE" dirty="0"/>
              <a:t>hoge verkoop van ijsjes wordt </a:t>
            </a:r>
            <a:r>
              <a:rPr lang="nl-BE" u="sng" dirty="0"/>
              <a:t>niet veroorzaakt door</a:t>
            </a:r>
            <a:r>
              <a:rPr lang="nl-BE" dirty="0"/>
              <a:t> de hoge verkoop van zonnebrillen</a:t>
            </a:r>
          </a:p>
          <a:p>
            <a:r>
              <a:rPr lang="nl-BE" dirty="0"/>
              <a:t>beide hebben een gemeenschappelijke (andere) oorzaak, namelijk hoge temperatuur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014B4D5-FE63-471B-865E-11D4320017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Bron: https://medium.com/@seema.singh/why-correlation-does-not-imply-causation-5b99790df07e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B8CAF5A-1C0F-4518-ACBD-887013A3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898693-B782-4C13-95B3-6455E558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49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FB10D1-BCE5-4C3C-87F4-5C3DEC13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61965E-9FFE-46D9-9C97-4705DBF5F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37" y="1385948"/>
            <a:ext cx="4435610" cy="24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DC08A48-85D8-4679-9102-9747630A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148BB2-E7D8-41B2-B8F1-42D486E9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Materiaal voor deze sessie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011354-2E34-4413-BA3D-FD6B7A9F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eerder (denk- en ontwikkel)werk voor Uitwiskeling</a:t>
            </a:r>
          </a:p>
          <a:p>
            <a:pPr lvl="1"/>
            <a:r>
              <a:rPr lang="nl-BE" dirty="0"/>
              <a:t>JD, Els </a:t>
            </a:r>
            <a:r>
              <a:rPr lang="nl-BE" dirty="0" err="1"/>
              <a:t>Vanlommel</a:t>
            </a:r>
            <a:r>
              <a:rPr lang="nl-BE" dirty="0"/>
              <a:t> (2020). Eerstegraadsfuncties. UW 36/1</a:t>
            </a:r>
          </a:p>
          <a:p>
            <a:pPr lvl="1"/>
            <a:r>
              <a:rPr lang="nl-BE" dirty="0"/>
              <a:t>JD, Regi Op de Beeck, Luc Van den Broeck (2011). Leren modelleren. UW 27/3</a:t>
            </a:r>
          </a:p>
          <a:p>
            <a:pPr lvl="1"/>
            <a:r>
              <a:rPr lang="nl-BE" dirty="0"/>
              <a:t>JD, Jan Roels, Pedro </a:t>
            </a:r>
            <a:r>
              <a:rPr lang="nl-BE" dirty="0" err="1"/>
              <a:t>Tytgat</a:t>
            </a:r>
            <a:r>
              <a:rPr lang="nl-BE" dirty="0"/>
              <a:t> (2005). Lineaire regressie. UW 21/2</a:t>
            </a:r>
          </a:p>
          <a:p>
            <a:pPr lvl="1"/>
            <a:r>
              <a:rPr lang="nl-BE" dirty="0"/>
              <a:t>zie website </a:t>
            </a:r>
            <a:r>
              <a:rPr lang="nl-BE" dirty="0">
                <a:hlinkClick r:id="rId2"/>
              </a:rPr>
              <a:t>https://perswww.kuleuven.be/~u0010098/</a:t>
            </a:r>
            <a:endParaRPr lang="nl-BE" dirty="0"/>
          </a:p>
          <a:p>
            <a:pPr marL="914400" lvl="2" indent="0">
              <a:buNone/>
            </a:pPr>
            <a:r>
              <a:rPr lang="nl-BE" dirty="0"/>
              <a:t>(of website KU Leuven &gt; Interne tools &gt; wie-is-wie &gt; … &gt; website)</a:t>
            </a:r>
          </a:p>
          <a:p>
            <a:r>
              <a:rPr lang="nl-BE" dirty="0"/>
              <a:t>aangevuld voor deze sessie </a:t>
            </a:r>
            <a:r>
              <a:rPr lang="nl-BE" dirty="0">
                <a:sym typeface="Wingdings" panose="05000000000000000000" pitchFamily="2" charset="2"/>
              </a:rPr>
              <a:t> zie slides</a:t>
            </a:r>
          </a:p>
          <a:p>
            <a:r>
              <a:rPr lang="nl-BE" dirty="0">
                <a:sym typeface="Wingdings" panose="05000000000000000000" pitchFamily="2" charset="2"/>
              </a:rPr>
              <a:t>nieuw artikel in volgende nummer van Uitwiskeling, specifiek over spreidingsdiagrammen en trendlijnen in de 2de graad</a:t>
            </a:r>
          </a:p>
          <a:p>
            <a:r>
              <a:rPr lang="nl-BE" dirty="0">
                <a:sym typeface="Wingdings" panose="05000000000000000000" pitchFamily="2" charset="2"/>
              </a:rPr>
              <a:t>er is ook mooi materiaal van anderen dat niet in deze sessie verwerkt is: zie bv. </a:t>
            </a:r>
            <a:r>
              <a:rPr lang="nl-BE" dirty="0">
                <a:sym typeface="Wingdings" panose="05000000000000000000" pitchFamily="2" charset="2"/>
                <a:hlinkClick r:id="rId3"/>
              </a:rPr>
              <a:t>https://dwengo.org/</a:t>
            </a:r>
            <a:r>
              <a:rPr lang="nl-BE" dirty="0">
                <a:sym typeface="Wingdings" panose="05000000000000000000" pitchFamily="2" charset="2"/>
              </a:rPr>
              <a:t> (zie ‘data’ bij spreidingsdiagram, lineaire regressie, klimaat, …)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DC25E3-FBA7-4B63-8119-8F062058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94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9EC554C-F8A7-46AB-B2DA-F1DBC927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275B0C-9398-417D-8A2C-84C34F83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Misvatting over correlatie en causaliteit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F743A63C-03C6-4F19-8CC1-F51D11025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BE" dirty="0"/>
                  <a:t>wat is correlatie (</a:t>
                </a:r>
                <a:r>
                  <a:rPr lang="nl-BE" u="sng" dirty="0"/>
                  <a:t>wel</a:t>
                </a:r>
                <a:r>
                  <a:rPr lang="nl-BE" dirty="0"/>
                  <a:t>) en wat is het </a:t>
                </a:r>
                <a:r>
                  <a:rPr lang="nl-BE" u="sng" dirty="0"/>
                  <a:t>niet</a:t>
                </a:r>
                <a:r>
                  <a:rPr lang="nl-BE" dirty="0"/>
                  <a:t>?</a:t>
                </a:r>
              </a:p>
              <a:p>
                <a:r>
                  <a:rPr lang="nl-BE" dirty="0"/>
                  <a:t>correlatie is samenhang</a:t>
                </a:r>
              </a:p>
              <a:p>
                <a:pPr lvl="1"/>
                <a:r>
                  <a:rPr lang="nl-BE" dirty="0"/>
                  <a:t>positieve correlatie: hoge waarden van y komen vaak samen met hoge waarden van x en lage waarden …</a:t>
                </a:r>
              </a:p>
              <a:p>
                <a:pPr lvl="1"/>
                <a:r>
                  <a:rPr lang="nl-BE" dirty="0"/>
                  <a:t>negatieve correlatie: hoge waarden van y komen vaak samen met lage waarden van x en …</a:t>
                </a:r>
              </a:p>
              <a:p>
                <a:r>
                  <a:rPr lang="nl-BE" dirty="0"/>
                  <a:t>goed passende trendlijn of correlatie dicht bij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BE" dirty="0"/>
                  <a:t> of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/>
                  <a:t> betekent </a:t>
                </a:r>
                <a:r>
                  <a:rPr lang="nl-BE" u="sng" dirty="0"/>
                  <a:t>niet</a:t>
                </a:r>
                <a:r>
                  <a:rPr lang="nl-BE" dirty="0"/>
                  <a:t> automatisch dat er een </a:t>
                </a:r>
                <a:r>
                  <a:rPr lang="nl-BE" u="sng" dirty="0"/>
                  <a:t>oorzakelijk</a:t>
                </a:r>
                <a:r>
                  <a:rPr lang="nl-BE" dirty="0"/>
                  <a:t> verband is tussen de twee variabelen</a:t>
                </a:r>
              </a:p>
              <a:p>
                <a:r>
                  <a:rPr lang="nl-BE" dirty="0"/>
                  <a:t>nog voorbeelden</a:t>
                </a:r>
              </a:p>
              <a:p>
                <a:pPr lvl="1"/>
                <a:r>
                  <a:rPr lang="nl-BE" dirty="0"/>
                  <a:t>zie UW21/2</a:t>
                </a:r>
              </a:p>
              <a:p>
                <a:pPr lvl="1"/>
                <a:r>
                  <a:rPr lang="nl-BE" dirty="0"/>
                  <a:t>https://www.tylervigen.com/spurious-correlations</a:t>
                </a: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F743A63C-03C6-4F19-8CC1-F51D11025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7" t="-16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420333-F9E1-4C24-B72A-E529DABE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29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7D999-B3E3-4A0D-9D31-3D3F116E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Gebogen trendlijnen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FB4527-49CB-4894-834C-0F3D95F53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F16CFE-FDA1-4E5B-A26F-C8F580D47E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4E0096-F00D-41E9-A472-98D42FAF55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724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859063-6138-44F8-A6BD-D84BB1547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53" y="1309946"/>
            <a:ext cx="4435347" cy="4659340"/>
          </a:xfrm>
        </p:spPr>
        <p:txBody>
          <a:bodyPr>
            <a:normAutofit fontScale="77500" lnSpcReduction="2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2600" dirty="0"/>
              <a:t>hier past gebogen trendlijn beter</a:t>
            </a:r>
          </a:p>
          <a:p>
            <a:r>
              <a:rPr lang="nl-BE" sz="2600" dirty="0"/>
              <a:t>fysica: druk × volume constant</a:t>
            </a:r>
          </a:p>
          <a:p>
            <a:r>
              <a:rPr lang="nl-BE" sz="2600" dirty="0"/>
              <a:t>druk = c × 1/volume</a:t>
            </a:r>
          </a:p>
          <a:p>
            <a:r>
              <a:rPr lang="nl-BE" sz="2600" dirty="0"/>
              <a:t>dus: maak extra kolom met waarden voor 1/volume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CD092FE-C89D-462D-8565-1B77FA308E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r>
                  <a:rPr lang="nl-BE" sz="2200" dirty="0"/>
                  <a:t>zoek </a:t>
                </a:r>
                <a:r>
                  <a:rPr lang="nl-BE" sz="2200" u="sng" dirty="0"/>
                  <a:t>lineaire</a:t>
                </a:r>
                <a:r>
                  <a:rPr lang="nl-BE" sz="2200" dirty="0"/>
                  <a:t> trendlijn </a:t>
                </a:r>
                <a:r>
                  <a:rPr lang="nl-BE" sz="2200" u="sng" dirty="0"/>
                  <a:t>door de oorsprong</a:t>
                </a:r>
                <a:r>
                  <a:rPr lang="nl-BE" sz="2200" dirty="0"/>
                  <a:t> (vink ‘snijpunt’ aan in ‘Trendlijn opmaken’)</a:t>
                </a:r>
              </a:p>
              <a:p>
                <a:r>
                  <a:rPr lang="nl-BE" sz="2200" dirty="0"/>
                  <a:t>druk = 22529/volume</a:t>
                </a:r>
              </a:p>
              <a:p>
                <a:r>
                  <a:rPr lang="nl-BE" sz="2200" dirty="0"/>
                  <a:t>alternatief: machtsregressie (maar dan is de exponent niet precies </a:t>
                </a: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sz="2200" dirty="0"/>
                  <a:t>)</a:t>
                </a:r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2CD092FE-C89D-462D-8565-1B77FA308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238" r="-9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23DCFB-1F8D-4218-831E-68CA5C7B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ABED2D-78F1-4CD8-A07E-AD20A69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52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B6603EE-4217-487F-AECE-D4EDE9D6E9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l-BE" dirty="0"/>
                  <a:t>Voorbeeld: druk en volume gas bij constante temperatuur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/>
                  <a:t>)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2B6603EE-4217-487F-AECE-D4EDE9D6E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97" t="-10053" b="-169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>
            <a:extLst>
              <a:ext uri="{FF2B5EF4-FFF2-40B4-BE49-F238E27FC236}">
                <a16:creationId xmlns:a16="http://schemas.microsoft.com/office/drawing/2014/main" id="{63C1E760-4107-45CF-B7A8-16C73E4BC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9" y="1181765"/>
            <a:ext cx="4470511" cy="268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DEA83BC-0213-41FB-99CD-D7D6CF221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619" y="1161066"/>
            <a:ext cx="4323191" cy="26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AC8BC3-F285-4155-A405-DD12B1913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/>
              <a:t>Bron</a:t>
            </a:r>
            <a:r>
              <a:rPr lang="nl-BE" dirty="0"/>
              <a:t>: data studentenproef vakdidactiek fysica</a:t>
            </a:r>
          </a:p>
          <a:p>
            <a:r>
              <a:rPr lang="nl-BE" dirty="0"/>
              <a:t>verplaatsing = c </a:t>
            </a:r>
            <a:r>
              <a:rPr lang="nl-BE" sz="2400" dirty="0"/>
              <a:t>× tijd^2</a:t>
            </a:r>
            <a:endParaRPr lang="nl-BE" dirty="0"/>
          </a:p>
          <a:p>
            <a:r>
              <a:rPr lang="nl-BE" dirty="0"/>
              <a:t>maak extra kolom met tijd^2</a:t>
            </a:r>
          </a:p>
          <a:p>
            <a:r>
              <a:rPr lang="nl-BE" sz="2400" dirty="0"/>
              <a:t>zoek </a:t>
            </a:r>
            <a:r>
              <a:rPr lang="nl-BE" sz="2400" u="sng" dirty="0"/>
              <a:t>lineaire</a:t>
            </a:r>
            <a:r>
              <a:rPr lang="nl-BE" sz="2400" dirty="0"/>
              <a:t> trendlijn </a:t>
            </a:r>
            <a:r>
              <a:rPr lang="nl-BE" sz="2400" u="sng" dirty="0"/>
              <a:t>door de oorsprong</a:t>
            </a:r>
            <a:r>
              <a:rPr lang="nl-BE" sz="2400" dirty="0"/>
              <a:t> (vink ‘snijpunt’ aan in ‘Trendlijn opmaken’)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8EFF4BB-F1E9-4651-B49C-9907E60220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verplaatsing = 4,871 </a:t>
            </a:r>
            <a:r>
              <a:rPr lang="nl-BE" sz="2400" dirty="0"/>
              <a:t>× tijd^2</a:t>
            </a:r>
          </a:p>
          <a:p>
            <a:r>
              <a:rPr lang="nl-BE" dirty="0"/>
              <a:t>we herkennen g/2!</a:t>
            </a:r>
          </a:p>
          <a:p>
            <a:r>
              <a:rPr lang="nl-BE" dirty="0"/>
              <a:t>alternatief: machtsregressie of kwadratische regressie (maar …)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ECE9BC-6E4A-41F0-AF44-1DE7CE4B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403EF3-3F57-4125-A327-BAE6D9B8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53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B353FE2D-D8D3-4D84-931B-22F748F793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l-BE" dirty="0"/>
                  <a:t>Voorbeeld: verplaatsing bij vrije val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/>
                  <a:t>)</a:t>
                </a:r>
              </a:p>
            </p:txBody>
          </p:sp>
        </mc:Choice>
        <mc:Fallback xmlns="">
          <p:sp>
            <p:nvSpPr>
              <p:cNvPr id="3" name="Titel 2">
                <a:extLst>
                  <a:ext uri="{FF2B5EF4-FFF2-40B4-BE49-F238E27FC236}">
                    <a16:creationId xmlns:a16="http://schemas.microsoft.com/office/drawing/2014/main" id="{B353FE2D-D8D3-4D84-931B-22F748F79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97" t="-10053" b="-169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0482EBDC-F5D8-4ABF-A781-3D44CD402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2" y="1161217"/>
            <a:ext cx="4460457" cy="26813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1EC03D-6E11-41FB-B3B5-7806878C4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37" y="1161217"/>
            <a:ext cx="4461940" cy="2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7DE8BC-DD69-4A56-A313-8BECC627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F5FF9C-D168-49CD-B3E9-E8BA8C8B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alleen lineaire trendlijnen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9CFCDA-A170-4056-A3F4-005A1A842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modelleren in twee stappen</a:t>
            </a:r>
          </a:p>
          <a:p>
            <a:pPr lvl="1"/>
            <a:r>
              <a:rPr lang="nl-BE" dirty="0"/>
              <a:t>welke type van functie is geschikt?</a:t>
            </a:r>
          </a:p>
          <a:p>
            <a:pPr marL="914400" lvl="2" indent="0">
              <a:buNone/>
            </a:pPr>
            <a:r>
              <a:rPr lang="nl-BE" dirty="0">
                <a:sym typeface="Wingdings" panose="05000000000000000000" pitchFamily="2" charset="2"/>
              </a:rPr>
              <a:t>dit bepaal je zelf, dat doet de tool niet voor jou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binnen het gekozen type de goede coëfficiënten zoeken</a:t>
            </a:r>
          </a:p>
          <a:p>
            <a:pPr marL="914400" lvl="2" indent="0">
              <a:buNone/>
            </a:pPr>
            <a:r>
              <a:rPr lang="nl-BE" dirty="0">
                <a:sym typeface="Wingdings" panose="05000000000000000000" pitchFamily="2" charset="2"/>
              </a:rPr>
              <a:t>dat laat je aan de tool over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beperkt tot zuiver kwadratische en omgekeerd evenredige verbanden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BCF460-8B99-4B51-BA3B-DF95221D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5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4F86B-FF7D-4DE8-BD5A-30BDF5CF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wiskundige achtergrond: een tip van de sluier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10C872-5E69-4CC0-8134-EBF287079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AA8FF2-F543-4315-A270-FE11CA1726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CAECFA-983E-452E-97FE-E83091B4E1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887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6E09B53-33DC-4504-BE14-6D7EBAA3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EBC349-EE23-4F4D-B9EF-621EEF95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Een tip van de sluier: hoe wordt de trendlijn bepaald?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297B7D-E52C-4DCA-BB79-4692CC6A8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kleinstekwadratenrechte is niet de enige ‘officiële’ trendlijn, er bestaan ook trendlijnen die op een andere manier bepaald worden</a:t>
            </a:r>
          </a:p>
          <a:p>
            <a:pPr lvl="1"/>
            <a:r>
              <a:rPr lang="nl-BE" dirty="0"/>
              <a:t>bv. methodes die robuuster zijn (bv. minder gevoelig voor uitschieters), </a:t>
            </a:r>
          </a:p>
          <a:p>
            <a:pPr lvl="1"/>
            <a:r>
              <a:rPr lang="nl-BE" dirty="0"/>
              <a:t>SD-rechte: zie UW 21/2, p. 33</a:t>
            </a:r>
          </a:p>
          <a:p>
            <a:r>
              <a:rPr lang="nl-BE" dirty="0"/>
              <a:t>ook een tip van de sluier oplichten over de correlatiecoëfficiënt?</a:t>
            </a:r>
          </a:p>
          <a:p>
            <a:pPr lvl="1"/>
            <a:r>
              <a:rPr lang="nl-BE" dirty="0"/>
              <a:t>zie einde werktekst 1 uit UW 27/3</a:t>
            </a:r>
          </a:p>
          <a:p>
            <a:r>
              <a:rPr lang="nl-BE" dirty="0"/>
              <a:t>UW 36/1</a:t>
            </a:r>
          </a:p>
          <a:p>
            <a:pPr lvl="1"/>
            <a:r>
              <a:rPr lang="nl-BE" dirty="0">
                <a:hlinkClick r:id="rId3"/>
              </a:rPr>
              <a:t>GeoGebra-applet</a:t>
            </a:r>
            <a:r>
              <a:rPr lang="nl-BE" dirty="0"/>
              <a:t>: vereenvoudiging die het probleem reduceert tot enkel het bepalen van de optimale waarde voor a, kleinstekwadratenrechte gaat door het zwaartepunt van de data-punten (wordt gebruikt als eigenschap zonder bewijs)</a:t>
            </a:r>
          </a:p>
          <a:p>
            <a:pPr lvl="1"/>
            <a:r>
              <a:rPr lang="nl-BE" dirty="0"/>
              <a:t>Excel-werkblad: numeriek bepalen van de optimale waarden van a en b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FC89D3-C6FD-41CE-998A-EB1C962C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75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18B572E-79CC-4EFF-B688-4BE78517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5D4C26-68B3-4364-9767-ADAED20E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Beschrijvende statistiek en verklarende statistiek (niet voor leerlingen bedoeld)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3A3965-7D1A-4A2C-A385-EE4E9E23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soms vormen de datapunten de hele populatie</a:t>
            </a:r>
          </a:p>
          <a:p>
            <a:pPr lvl="1"/>
            <a:r>
              <a:rPr lang="nl-BE" dirty="0"/>
              <a:t>en dan dient de kleinstekwadratenrechte als een benaderende </a:t>
            </a:r>
            <a:r>
              <a:rPr lang="nl-BE" u="sng" dirty="0"/>
              <a:t>beschrijving</a:t>
            </a:r>
            <a:r>
              <a:rPr lang="nl-BE" dirty="0"/>
              <a:t> van deze populatie</a:t>
            </a:r>
          </a:p>
          <a:p>
            <a:r>
              <a:rPr lang="nl-BE" dirty="0"/>
              <a:t>maar vaak zijn de datapunten afkomstig uit een steekproef en wil je een uitspraak doen over de populatie</a:t>
            </a:r>
          </a:p>
          <a:p>
            <a:pPr lvl="1"/>
            <a:r>
              <a:rPr lang="nl-BE" dirty="0"/>
              <a:t>zoals steeds in verklarende statistiek: vraag je af wat er zou gebeuren als je dit heel veel keren doet</a:t>
            </a:r>
          </a:p>
          <a:p>
            <a:pPr lvl="1"/>
            <a:r>
              <a:rPr lang="nl-BE" dirty="0"/>
              <a:t>nieuwe streekproef geeft nieuwe datapunten geeft nieuwe trendlijn met andere coëfficiënten, enz.</a:t>
            </a:r>
          </a:p>
          <a:p>
            <a:pPr lvl="1"/>
            <a:r>
              <a:rPr lang="nl-BE" dirty="0"/>
              <a:t>je werkt dus niet met één waarde voor een coëfficiënt, maar met een betrouwbaarheidsinterval, en met significantietesten (bv. is de coëfficiënt significant verschillend van 0?)</a:t>
            </a:r>
          </a:p>
          <a:p>
            <a:r>
              <a:rPr lang="nl-BE" dirty="0"/>
              <a:t>zie §8 in UW 21/2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C5892F-1E47-44AE-A7F4-5CF8BE61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8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ECFC2-5BE0-421F-881B-FF5EBCF9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 voor je aandacht!</a:t>
            </a:r>
            <a:br>
              <a:rPr lang="nl-BE" dirty="0"/>
            </a:br>
            <a:br>
              <a:rPr lang="nl-BE" dirty="0"/>
            </a:br>
            <a:r>
              <a:rPr lang="nl-BE" dirty="0"/>
              <a:t>Vragen en opmerkingen welkom!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1C740F-ECF5-42D6-8680-A5DEAC3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AC4C41-932E-47F4-A93B-5566ECE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84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CA23D-563E-4171-8B8A-68D40C34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 over spreidingsdiagram en trendlijn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C20E29-2AF2-4B35-9BAA-A98887933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00E833-7CFB-4ED7-BEB2-C13E0A21E6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Faculteit Wetenschappen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3978E2-97C2-42C4-B817-65F1E21C41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54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ECD391-B40F-48BA-8532-5B6CFC3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85D97-5C90-4D7E-80C1-A3DF439C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B84558-C3F3-4EDF-8275-7CFEF35A7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basiseindterm in de doorstroomfinaliteit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De leerlingen onderzoeken het verband tussen twee numerieke grootheden in een dataset met behulp van een spreidingsdiagram.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/>
              <a:t>Met inbegrip van kennis</a:t>
            </a:r>
          </a:p>
          <a:p>
            <a:pPr lvl="2"/>
            <a:r>
              <a:rPr lang="nl-BE" dirty="0"/>
              <a:t>Feitenkennis</a:t>
            </a:r>
          </a:p>
          <a:p>
            <a:pPr lvl="2"/>
            <a:r>
              <a:rPr lang="nl-BE" dirty="0"/>
              <a:t>Conceptuele kennis</a:t>
            </a:r>
          </a:p>
          <a:p>
            <a:pPr lvl="2"/>
            <a:r>
              <a:rPr lang="nl-BE" dirty="0"/>
              <a:t>Procedurele kennis</a:t>
            </a:r>
          </a:p>
          <a:p>
            <a:pPr lvl="1"/>
            <a:r>
              <a:rPr lang="nl-BE" dirty="0"/>
              <a:t>Met inbegrip van context</a:t>
            </a:r>
          </a:p>
          <a:p>
            <a:pPr lvl="1"/>
            <a:r>
              <a:rPr lang="nl-BE" dirty="0"/>
              <a:t>Met inbegrip van dimensies eindterm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3A89F-A890-46A8-BE1E-34D19794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5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ECD391-B40F-48BA-8532-5B6CFC3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85D97-5C90-4D7E-80C1-A3DF439C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B84558-C3F3-4EDF-8275-7CFEF35A7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dirty="0"/>
              <a:t>De leerlingen onderzoeken het verband tussen twee numerieke grootheden in een dataset met behulp van een spreidingsdiagram.</a:t>
            </a:r>
          </a:p>
          <a:p>
            <a:pPr lvl="1"/>
            <a:r>
              <a:rPr lang="nl-BE" dirty="0"/>
              <a:t>Feitenkennis</a:t>
            </a:r>
          </a:p>
          <a:p>
            <a:pPr marL="914400" lvl="2" indent="0">
              <a:buNone/>
            </a:pPr>
            <a:r>
              <a:rPr lang="nl-BE" dirty="0"/>
              <a:t>Spreidingsdiagram / Voorschrift en grafiek van … / Recht evenredig verband, omgekeerd evenredig verband, lineair verband, kwadratisch verband</a:t>
            </a:r>
          </a:p>
          <a:p>
            <a:pPr lvl="1"/>
            <a:r>
              <a:rPr lang="nl-BE" dirty="0"/>
              <a:t>Conceptuele kennis</a:t>
            </a:r>
          </a:p>
          <a:p>
            <a:pPr lvl="2"/>
            <a:r>
              <a:rPr lang="nl-BE" dirty="0"/>
              <a:t>Spreidingsdiagram</a:t>
            </a:r>
          </a:p>
          <a:p>
            <a:pPr lvl="2"/>
            <a:r>
              <a:rPr lang="nl-BE" dirty="0"/>
              <a:t>Informeel begrip van trendlijn</a:t>
            </a:r>
          </a:p>
          <a:p>
            <a:pPr lvl="2"/>
            <a:r>
              <a:rPr lang="nl-BE" dirty="0"/>
              <a:t>Informeel begrip van de correlatiecoëfficiënt bij een lineair verband</a:t>
            </a:r>
          </a:p>
          <a:p>
            <a:pPr lvl="2"/>
            <a:r>
              <a:rPr lang="nl-BE" dirty="0"/>
              <a:t>Voorschrift en grafiek van </a:t>
            </a:r>
          </a:p>
          <a:p>
            <a:pPr lvl="3"/>
            <a:r>
              <a:rPr lang="nl-BE" dirty="0"/>
              <a:t>Eerstegraadsfuncties van de vorm f(x) = </a:t>
            </a:r>
            <a:r>
              <a:rPr lang="nl-BE" dirty="0" err="1"/>
              <a:t>ax</a:t>
            </a:r>
            <a:r>
              <a:rPr lang="nl-BE" dirty="0"/>
              <a:t> + b met a ∈ ℝ₀ en b ∈ ℝ</a:t>
            </a:r>
          </a:p>
          <a:p>
            <a:pPr lvl="3"/>
            <a:r>
              <a:rPr lang="nl-BE" dirty="0"/>
              <a:t>Kwadratische functies van de vorm f(x)= ax² met a ∈ ℝ₀ </a:t>
            </a:r>
          </a:p>
          <a:p>
            <a:pPr lvl="3"/>
            <a:r>
              <a:rPr lang="nl-BE" dirty="0"/>
              <a:t>Functies van de vorm f(x)= c/x met c ∈ ℝ₀</a:t>
            </a:r>
          </a:p>
          <a:p>
            <a:pPr lvl="2"/>
            <a:r>
              <a:rPr lang="nl-BE" dirty="0"/>
              <a:t>Verbanden tussen grootheden: recht evenredig, lineair, omgekeerd evenredig, kwadratisch</a:t>
            </a:r>
          </a:p>
          <a:p>
            <a:pPr lvl="2"/>
            <a:r>
              <a:rPr lang="nl-BE" dirty="0"/>
              <a:t>Vaak voorkomende fouten, misconcepties, tekortkomingen en manipulaties bij het grafisch voorstellen, het numeriek samenvatten en het interpreteren van statistische informatie: samenhang versus causaliteit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3A89F-A890-46A8-BE1E-34D19794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3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ECD391-B40F-48BA-8532-5B6CFC31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85D97-5C90-4D7E-80C1-A3DF439C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eindterm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B84558-C3F3-4EDF-8275-7CFEF35A7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De leerlingen onderzoeken het verband tussen twee numerieke grootheden in een dataset met behulp van een spreidingsdiagram.</a:t>
            </a:r>
          </a:p>
          <a:p>
            <a:pPr lvl="1"/>
            <a:r>
              <a:rPr lang="nl-BE" dirty="0"/>
              <a:t>Met inbegrip van kennis</a:t>
            </a:r>
          </a:p>
          <a:p>
            <a:pPr lvl="2"/>
            <a:r>
              <a:rPr lang="nl-BE" dirty="0"/>
              <a:t>Procedurele kennis: met ICT</a:t>
            </a:r>
          </a:p>
          <a:p>
            <a:pPr lvl="3"/>
            <a:r>
              <a:rPr lang="nl-BE" dirty="0"/>
              <a:t>Opstellen en interpreteren van een spreidingsdiagram</a:t>
            </a:r>
          </a:p>
          <a:p>
            <a:pPr lvl="3"/>
            <a:r>
              <a:rPr lang="nl-BE" dirty="0"/>
              <a:t>Bepalen en interpreteren van de trendlijn met bijhorend voorschrift </a:t>
            </a:r>
          </a:p>
          <a:p>
            <a:pPr lvl="3"/>
            <a:r>
              <a:rPr lang="nl-BE" dirty="0"/>
              <a:t>Bepalen en interpreteren van de correlatiecoëfficiënt bij een lineair verband</a:t>
            </a:r>
          </a:p>
          <a:p>
            <a:pPr lvl="1"/>
            <a:r>
              <a:rPr lang="nl-BE" dirty="0"/>
              <a:t>Met inbegrip van context</a:t>
            </a:r>
          </a:p>
          <a:p>
            <a:pPr marL="914400" lvl="2" indent="0">
              <a:buNone/>
            </a:pPr>
            <a:r>
              <a:rPr lang="nl-BE" dirty="0"/>
              <a:t>De eindterm wordt met context gerealiseerd.</a:t>
            </a:r>
          </a:p>
          <a:p>
            <a:pPr lvl="1"/>
            <a:r>
              <a:rPr lang="nl-BE" dirty="0"/>
              <a:t>Met inbegrip van dimensies eindterm</a:t>
            </a:r>
          </a:p>
          <a:p>
            <a:pPr marL="914400" lvl="2" indent="0">
              <a:buNone/>
            </a:pPr>
            <a:r>
              <a:rPr lang="nl-BE" dirty="0"/>
              <a:t>Cognitieve dimensie: beheersingsniveau analyseren</a:t>
            </a:r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E3A89F-A890-46A8-BE1E-34D19794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0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DA0F3916E074EBD55F0BB14078294" ma:contentTypeVersion="14" ma:contentTypeDescription="Create a new document." ma:contentTypeScope="" ma:versionID="a2d72d76f7b36b4d0dc6f1dc9b99f0d2">
  <xsd:schema xmlns:xsd="http://www.w3.org/2001/XMLSchema" xmlns:xs="http://www.w3.org/2001/XMLSchema" xmlns:p="http://schemas.microsoft.com/office/2006/metadata/properties" xmlns:ns3="3b7e306c-89b9-4506-ae2b-719c3661f9b6" xmlns:ns4="c13ace33-c334-411f-882f-0392191ebf05" targetNamespace="http://schemas.microsoft.com/office/2006/metadata/properties" ma:root="true" ma:fieldsID="f6ab7d1077a6cf564cbab42b3e85086b" ns3:_="" ns4:_="">
    <xsd:import namespace="3b7e306c-89b9-4506-ae2b-719c3661f9b6"/>
    <xsd:import namespace="c13ace33-c334-411f-882f-0392191e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306c-89b9-4506-ae2b-719c3661f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ce33-c334-411f-882f-0392191e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44A19-A79C-45D9-97A4-AA74D5F73DE9}">
  <ds:schemaRefs>
    <ds:schemaRef ds:uri="http://schemas.microsoft.com/office/2006/documentManagement/types"/>
    <ds:schemaRef ds:uri="http://schemas.microsoft.com/office/infopath/2007/PartnerControls"/>
    <ds:schemaRef ds:uri="c13ace33-c334-411f-882f-0392191ebf0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b7e306c-89b9-4506-ae2b-719c3661f9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01CED0-5D4E-4818-A5FC-F898FD332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47713-E4B2-4E76-8596-D4673D488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e306c-89b9-4506-ae2b-719c3661f9b6"/>
    <ds:schemaRef ds:uri="c13ace33-c334-411f-882f-0392191e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3040</Words>
  <Application>Microsoft Office PowerPoint</Application>
  <PresentationFormat>Diavoorstelling (4:3)</PresentationFormat>
  <Paragraphs>532</Paragraphs>
  <Slides>58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Cambria Math</vt:lpstr>
      <vt:lpstr>KU Leuven</vt:lpstr>
      <vt:lpstr>Spreidingsdiagram en trendlijn in de 2de graad doorstroomfinaliteit</vt:lpstr>
      <vt:lpstr>Kennismaking</vt:lpstr>
      <vt:lpstr>Kennismaking – wie zijn jullie?</vt:lpstr>
      <vt:lpstr>Kennismaking – wie ben ik?</vt:lpstr>
      <vt:lpstr>Materiaal voor deze sessie</vt:lpstr>
      <vt:lpstr>De eindterm over spreidingsdiagram en trendlijn</vt:lpstr>
      <vt:lpstr>De eindterm</vt:lpstr>
      <vt:lpstr>De eindterm</vt:lpstr>
      <vt:lpstr>De eindterm</vt:lpstr>
      <vt:lpstr>De toelichting</vt:lpstr>
      <vt:lpstr>Stap voor stap door de leerinhoud</vt:lpstr>
      <vt:lpstr>Spreidingsdiagram</vt:lpstr>
      <vt:lpstr>Spreidingsdiagram: wat is het?</vt:lpstr>
      <vt:lpstr>Spreidingsdiagram: in de media</vt:lpstr>
      <vt:lpstr>Spreidingsdiagrammen in andere schoolvakken: wetenschappen, economie</vt:lpstr>
      <vt:lpstr>Spreidingsdiagram</vt:lpstr>
      <vt:lpstr>Rechte trendlijnen</vt:lpstr>
      <vt:lpstr>Van ‘exacte wiskunde’ naar ‘wiskundig model’ </vt:lpstr>
      <vt:lpstr>Startpunt: eerstegraadsfunctie met context: graden Celsius en Fahrenheit</vt:lpstr>
      <vt:lpstr>Voorbeeld: flyers drukken – eerst exact …</vt:lpstr>
      <vt:lpstr>Voorbeeld: flyers drukken – … vervolgens benaderend</vt:lpstr>
      <vt:lpstr>Voorbeeld: flyers drukken – … vervolgens benaderend</vt:lpstr>
      <vt:lpstr>Trendlijn met ICT bepalen</vt:lpstr>
      <vt:lpstr>Trendlijn met behulp van ICT: waarom?</vt:lpstr>
      <vt:lpstr>Trendlijn met behulp van TI-84</vt:lpstr>
      <vt:lpstr>Trendlijn met behulp van GeoGebra</vt:lpstr>
      <vt:lpstr>Trendlijn met behulp van Excel</vt:lpstr>
      <vt:lpstr>Trendlijn met behulp van Excel</vt:lpstr>
      <vt:lpstr>Trendlijn met ICT bepalen</vt:lpstr>
      <vt:lpstr>Trendlijn als ‘black box’</vt:lpstr>
      <vt:lpstr>De rechte is niet het eindpunt</vt:lpstr>
      <vt:lpstr>Voorbeeld: tijden winnaars 100 meter sprint op Olympische Spelen</vt:lpstr>
      <vt:lpstr>Voorbeeld: tijden winnaars 100 meter sprint op Olympische Spelen</vt:lpstr>
      <vt:lpstr>De trendlijn is niet het eindpunt</vt:lpstr>
      <vt:lpstr>Nadenken over relatie tussen model en realiteit</vt:lpstr>
      <vt:lpstr>Nadenken over relatie tussen model en realiteit</vt:lpstr>
      <vt:lpstr>Nadenken over relatie tussen model en realiteit: voorbeelden van thema’s</vt:lpstr>
      <vt:lpstr>Voorbeeld: volkstellingen in België (context verklaart afwijkingen)</vt:lpstr>
      <vt:lpstr>Voorbeeld: druk en volume gas bij constan-te temperatuur (patroon in afwijkingen)</vt:lpstr>
      <vt:lpstr>Voorbeeld: uitgaven alcohol en tabak in Groot-Brittannië (invloedrijk punt)</vt:lpstr>
      <vt:lpstr>Voorbeeld: uitgaven voor alcohol en tabak… (invloedrijk punt)</vt:lpstr>
      <vt:lpstr>Correlatie en causaliteit</vt:lpstr>
      <vt:lpstr>Correlatiecoëfficiënt</vt:lpstr>
      <vt:lpstr>Correlatiecoëfficiënt</vt:lpstr>
      <vt:lpstr>Correlatiecoëfficiënt</vt:lpstr>
      <vt:lpstr>Enkele voorbeelden</vt:lpstr>
      <vt:lpstr>Enkele voorbeelden</vt:lpstr>
      <vt:lpstr>Misvatting over correlatie en causaliteit</vt:lpstr>
      <vt:lpstr>Voorbeeld</vt:lpstr>
      <vt:lpstr>Misvatting over correlatie en causaliteit</vt:lpstr>
      <vt:lpstr>Gebogen trendlijnen</vt:lpstr>
      <vt:lpstr>Voorbeeld: druk en volume gas bij constante temperatuur (y=c/x)</vt:lpstr>
      <vt:lpstr>Voorbeeld: verplaatsing bij vrije val (y=cx^2)</vt:lpstr>
      <vt:lpstr>Niet alleen lineaire trendlijnen</vt:lpstr>
      <vt:lpstr>De wiskundige achtergrond: een tip van de sluier</vt:lpstr>
      <vt:lpstr>Een tip van de sluier: hoe wordt de trendlijn bepaald?</vt:lpstr>
      <vt:lpstr>Beschrijvende statistiek en verklarende statistiek (niet voor leerlingen bedoeld)</vt:lpstr>
      <vt:lpstr>Bedankt voor je aandacht!  Vragen en opmerkingen welkom!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2021-11-27T16:14:29Z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0x010100161DA0F3916E074EBD55F0BB14078294</vt:lpwstr>
  </property>
</Properties>
</file>