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7" r:id="rId3"/>
    <p:sldId id="258" r:id="rId4"/>
    <p:sldId id="257" r:id="rId5"/>
    <p:sldId id="268" r:id="rId6"/>
    <p:sldId id="333" r:id="rId7"/>
    <p:sldId id="288" r:id="rId8"/>
    <p:sldId id="289" r:id="rId9"/>
    <p:sldId id="269" r:id="rId10"/>
    <p:sldId id="314" r:id="rId11"/>
    <p:sldId id="315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97" r:id="rId22"/>
    <p:sldId id="302" r:id="rId23"/>
    <p:sldId id="312" r:id="rId24"/>
    <p:sldId id="279" r:id="rId25"/>
    <p:sldId id="273" r:id="rId26"/>
    <p:sldId id="303" r:id="rId27"/>
    <p:sldId id="304" r:id="rId28"/>
    <p:sldId id="274" r:id="rId29"/>
    <p:sldId id="305" r:id="rId30"/>
    <p:sldId id="306" r:id="rId31"/>
    <p:sldId id="311" r:id="rId32"/>
    <p:sldId id="276" r:id="rId33"/>
    <p:sldId id="308" r:id="rId34"/>
    <p:sldId id="309" r:id="rId35"/>
    <p:sldId id="310" r:id="rId36"/>
    <p:sldId id="278" r:id="rId37"/>
    <p:sldId id="277" r:id="rId38"/>
    <p:sldId id="328" r:id="rId39"/>
    <p:sldId id="313" r:id="rId40"/>
    <p:sldId id="280" r:id="rId41"/>
    <p:sldId id="282" r:id="rId42"/>
    <p:sldId id="327" r:id="rId43"/>
    <p:sldId id="329" r:id="rId44"/>
    <p:sldId id="330" r:id="rId45"/>
    <p:sldId id="331" r:id="rId46"/>
    <p:sldId id="332" r:id="rId47"/>
    <p:sldId id="321" r:id="rId48"/>
    <p:sldId id="322" r:id="rId49"/>
    <p:sldId id="323" r:id="rId50"/>
    <p:sldId id="324" r:id="rId51"/>
    <p:sldId id="325" r:id="rId52"/>
    <p:sldId id="326" r:id="rId53"/>
    <p:sldId id="272" r:id="rId54"/>
    <p:sldId id="267" r:id="rId55"/>
    <p:sldId id="284" r:id="rId56"/>
    <p:sldId id="316" r:id="rId57"/>
    <p:sldId id="283" r:id="rId58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7" clrIdx="0"/>
  <p:cmAuthor id="1" name="Deprez, Johan" initials="DJ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ACE8F0"/>
    <a:srgbClr val="158CAF"/>
    <a:srgbClr val="005E77"/>
    <a:srgbClr val="036E8A"/>
    <a:srgbClr val="E68247"/>
    <a:srgbClr val="EE2B74"/>
    <a:srgbClr val="00AEE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0693" autoAdjust="0"/>
  </p:normalViewPr>
  <p:slideViewPr>
    <p:cSldViewPr>
      <p:cViewPr varScale="1">
        <p:scale>
          <a:sx n="62" d="100"/>
          <a:sy n="62" d="100"/>
        </p:scale>
        <p:origin x="336" y="66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52"/>
    </p:cViewPr>
  </p:sorter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05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15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62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04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hyperlink" Target="131123_JD_DVW_praktisch.pptx#-1,3,PowerPoint Pres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ua.ac.be/johan.deprez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web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131123_JD_DVW_praktisch.pptx#-1,3,PowerPoint Presentation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Algebra oefenen met inzicht</a:t>
            </a:r>
          </a:p>
        </p:txBody>
      </p:sp>
      <p:sp>
        <p:nvSpPr>
          <p:cNvPr id="2051" name="Ondertitel 2"/>
          <p:cNvSpPr>
            <a:spLocks noGrp="1"/>
          </p:cNvSpPr>
          <p:nvPr>
            <p:ph type="subTitle" idx="10"/>
          </p:nvPr>
        </p:nvSpPr>
        <p:spPr>
          <a:xfrm>
            <a:off x="1584325" y="4868863"/>
            <a:ext cx="7451725" cy="107950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Dag van de wiskunde, Kortrijk, 28/11/15</a:t>
            </a:r>
          </a:p>
          <a:p>
            <a:r>
              <a:rPr lang="nl-BE" dirty="0" smtClean="0"/>
              <a:t>slides op mijn website: zie KU Leuven – wie is wie</a:t>
            </a:r>
          </a:p>
        </p:txBody>
      </p:sp>
    </p:spTree>
    <p:extLst>
      <p:ext uri="{BB962C8B-B14F-4D97-AF65-F5344CB8AC3E}">
        <p14:creationId xmlns:p14="http://schemas.microsoft.com/office/powerpoint/2010/main" val="2920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2" y="2133600"/>
            <a:ext cx="25003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1974" y="2765425"/>
            <a:ext cx="1085850" cy="18970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 voorbeeldvragen</a:t>
            </a:r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31" y="2228376"/>
            <a:ext cx="4886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741294" y="2898301"/>
            <a:ext cx="1085850" cy="17875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voor algebra niet goed genoeg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enkele nuanceringen</a:t>
            </a:r>
          </a:p>
          <a:p>
            <a:pPr lvl="1"/>
            <a:r>
              <a:rPr lang="nl-BE" dirty="0" smtClean="0"/>
              <a:t>grote verschillen tussen studierichtingen</a:t>
            </a:r>
          </a:p>
          <a:p>
            <a:pPr lvl="1"/>
            <a:r>
              <a:rPr lang="nl-BE" dirty="0" smtClean="0"/>
              <a:t>op het einde van het vierde jaar zonder vooraf studeren</a:t>
            </a:r>
          </a:p>
          <a:p>
            <a:endParaRPr lang="nl-BE" dirty="0" smtClean="0"/>
          </a:p>
          <a:p>
            <a:r>
              <a:rPr lang="nl-BE" dirty="0" smtClean="0"/>
              <a:t>oorzaken?</a:t>
            </a:r>
          </a:p>
          <a:p>
            <a:pPr lvl="1"/>
            <a:r>
              <a:rPr lang="nl-BE" dirty="0" smtClean="0"/>
              <a:t>te moeilijke vragen?</a:t>
            </a:r>
          </a:p>
          <a:p>
            <a:pPr marL="972000" lvl="3" indent="0">
              <a:buNone/>
            </a:pPr>
            <a:r>
              <a:rPr lang="nl-BE" dirty="0" smtClean="0"/>
              <a:t>eerder niet</a:t>
            </a:r>
          </a:p>
          <a:p>
            <a:pPr lvl="1"/>
            <a:r>
              <a:rPr lang="nl-BE" dirty="0" smtClean="0"/>
              <a:t>leraren vinden algebra niet belangrijk?</a:t>
            </a:r>
          </a:p>
          <a:p>
            <a:pPr marL="972000" lvl="3" indent="0">
              <a:buNone/>
            </a:pPr>
            <a:r>
              <a:rPr lang="nl-BE" dirty="0" smtClean="0"/>
              <a:t>leraren geven in de peiling aan dat ze algebra belangrijk vinden</a:t>
            </a:r>
          </a:p>
          <a:p>
            <a:pPr marL="774900" lvl="1" indent="-342900"/>
            <a:r>
              <a:rPr lang="nl-BE" dirty="0" smtClean="0"/>
              <a:t>weinig lestijd besteed aan algebra?</a:t>
            </a:r>
          </a:p>
          <a:p>
            <a:pPr marL="972000" lvl="3" indent="0">
              <a:buNone/>
            </a:pPr>
            <a:r>
              <a:rPr lang="nl-BE" dirty="0" smtClean="0"/>
              <a:t>leraren besteden veel tijd aan algebra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Oplossingen?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problemen zijn niet nieuw</a:t>
            </a:r>
          </a:p>
          <a:p>
            <a:pPr lvl="1"/>
            <a:r>
              <a:rPr lang="nl-BE" dirty="0" smtClean="0"/>
              <a:t>zoals oudere collega’s wel weten</a:t>
            </a:r>
          </a:p>
          <a:p>
            <a:pPr lvl="1"/>
            <a:r>
              <a:rPr lang="nl-BE" dirty="0" smtClean="0"/>
              <a:t>is ook gedocumenteerd in wetenschappelijk onderzoek</a:t>
            </a:r>
          </a:p>
          <a:p>
            <a:r>
              <a:rPr lang="nl-BE" dirty="0" smtClean="0"/>
              <a:t>niet typisch voor Vlaanderen</a:t>
            </a:r>
          </a:p>
          <a:p>
            <a:pPr lvl="1"/>
            <a:r>
              <a:rPr lang="nl-BE" dirty="0" smtClean="0"/>
              <a:t>in internationaal perspectief doen we het zelfs vrij goed</a:t>
            </a:r>
          </a:p>
          <a:p>
            <a:r>
              <a:rPr lang="nl-BE" dirty="0" smtClean="0"/>
              <a:t>geen wonderoplossingen bekend</a:t>
            </a:r>
          </a:p>
          <a:p>
            <a:endParaRPr lang="nl-BE" dirty="0"/>
          </a:p>
          <a:p>
            <a:r>
              <a:rPr lang="nl-BE" dirty="0" smtClean="0"/>
              <a:t>vandaag</a:t>
            </a:r>
            <a:r>
              <a:rPr lang="nl-BE" dirty="0"/>
              <a:t> </a:t>
            </a:r>
            <a:r>
              <a:rPr lang="nl-BE" dirty="0" smtClean="0"/>
              <a:t>inzoomen op verdere verbetering didactiek</a:t>
            </a:r>
          </a:p>
          <a:p>
            <a:endParaRPr lang="nl-BE" dirty="0" smtClean="0"/>
          </a:p>
          <a:p>
            <a:r>
              <a:rPr lang="nl-BE" dirty="0" smtClean="0"/>
              <a:t>(lang) niet enige element in de oplossing </a:t>
            </a:r>
            <a:endParaRPr lang="en-US" dirty="0" smtClean="0"/>
          </a:p>
          <a:p>
            <a:pPr marL="648000" lvl="2" indent="0">
              <a:buNone/>
            </a:pPr>
            <a:r>
              <a:rPr lang="nl-BE" dirty="0" smtClean="0"/>
              <a:t>bv. grote problemen bij Humane Wetenschappen zijn niet zomaar op te lossen met betere didactiek</a:t>
            </a:r>
          </a:p>
          <a:p>
            <a:pPr marL="990900" lvl="2" indent="-342900"/>
            <a:r>
              <a:rPr lang="nl-BE" dirty="0" smtClean="0"/>
              <a:t>betere oriëntering?</a:t>
            </a:r>
          </a:p>
          <a:p>
            <a:pPr marL="990900" lvl="2" indent="-342900"/>
            <a:r>
              <a:rPr lang="nl-BE" dirty="0" smtClean="0"/>
              <a:t>eindtermen differentiëren</a:t>
            </a:r>
          </a:p>
          <a:p>
            <a:pPr marL="990900" lvl="2" indent="-342900"/>
            <a:r>
              <a:rPr lang="nl-BE" dirty="0" smtClean="0"/>
              <a:t>…</a:t>
            </a:r>
          </a:p>
          <a:p>
            <a:pPr lvl="1"/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6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Vijf vraagjes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1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 smtClean="0"/>
                  <a:t>Zoek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46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3600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i="1" dirty="0">
                  <a:latin typeface="Cambria Math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sz="3600" i="1" dirty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nl-BE" sz="3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3600" b="0" i="1" dirty="0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nl-BE" sz="3600" i="1" dirty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+1−3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B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nl-BE" sz="3600" b="0" i="1" smtClean="0">
                            <a:latin typeface="Cambria Math"/>
                          </a:rPr>
                          <m:t>2+</m:t>
                        </m:r>
                        <m:f>
                          <m:fPr>
                            <m:ctrlPr>
                              <a:rPr lang="nl-BE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3600" b="0" i="1" smtClean="0"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nl-BE" sz="3600" b="0" i="1" smtClean="0">
                                <a:latin typeface="Cambria Math"/>
                              </a:rPr>
                              <m:t>8+</m:t>
                            </m:r>
                            <m:f>
                              <m:fPr>
                                <m:ctrlPr>
                                  <a:rPr lang="nl-BE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2+</m:t>
                                </m:r>
                                <m:f>
                                  <m:fPr>
                                    <m:ctrlPr>
                                      <a:rPr lang="nl-BE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den>
                    </m:f>
                    <m:r>
                      <a:rPr lang="nl-BE" sz="36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Wat verkies je?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Los op: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  <m:r>
                          <a:rPr lang="nl-BE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nl-BE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BE" b="0" i="1" smtClean="0">
                            <a:latin typeface="Cambria Math"/>
                          </a:rPr>
                          <m:t>+</m:t>
                        </m:r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Los op: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nl-BE" i="1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175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9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6" name="Afbeelding 3" descr="formules_aanbre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705" y="1196752"/>
            <a:ext cx="8468590" cy="5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[S]</a:t>
            </a:r>
            <a:r>
              <a:rPr lang="en-US" dirty="0" err="1" smtClean="0"/>
              <a:t>tudies</a:t>
            </a:r>
            <a:r>
              <a:rPr lang="en-US" dirty="0" smtClean="0"/>
              <a:t> </a:t>
            </a:r>
            <a:r>
              <a:rPr lang="en-US" dirty="0"/>
              <a:t>over several decades ha[</a:t>
            </a:r>
            <a:r>
              <a:rPr lang="en-US" dirty="0" err="1"/>
              <a:t>ve</a:t>
            </a:r>
            <a:r>
              <a:rPr lang="en-US" dirty="0"/>
              <a:t>] shown that an exclusively skills-based approach to the teaching of algebra did not lead to skilled performance among algebra students […]. Nor, according to the ample number of studies of the late 1970s and 1980s, ha[</a:t>
            </a:r>
            <a:r>
              <a:rPr lang="en-US" dirty="0" err="1"/>
              <a:t>ve</a:t>
            </a:r>
            <a:r>
              <a:rPr lang="en-US" dirty="0"/>
              <a:t>] such approaches led to students’ being able to interpret adequately the various ways in which letters are used in algebra […], or </a:t>
            </a:r>
            <a:r>
              <a:rPr lang="en-US" dirty="0" smtClean="0"/>
              <a:t>the structural </a:t>
            </a:r>
            <a:r>
              <a:rPr lang="en-US" dirty="0"/>
              <a:t>features of algebraic expressions […], or equivalence constraints on equations and equation solving </a:t>
            </a:r>
            <a:r>
              <a:rPr lang="en-US" dirty="0" smtClean="0"/>
              <a:t>[…].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US" dirty="0" smtClean="0"/>
              <a:t>Kieran</a:t>
            </a:r>
            <a:r>
              <a:rPr lang="en-US" dirty="0"/>
              <a:t>,  C.  (2007).  Learning  and  teaching  algebra  at  the  middle  school  through  college  levels.  Building </a:t>
            </a:r>
            <a:r>
              <a:rPr lang="en-US" dirty="0" smtClean="0"/>
              <a:t>meaning </a:t>
            </a:r>
            <a:r>
              <a:rPr lang="en-US" dirty="0"/>
              <a:t>for symbols and their manipulation. In F. K. Lester Jr. (Ed.), Second handbook of research on </a:t>
            </a:r>
            <a:r>
              <a:rPr lang="en-US" dirty="0" smtClean="0"/>
              <a:t>mathematics   teaching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basisvaardigheden alleen: werkt niet</a:t>
            </a:r>
          </a:p>
          <a:p>
            <a:endParaRPr lang="nl-BE" dirty="0" smtClean="0"/>
          </a:p>
          <a:p>
            <a:r>
              <a:rPr lang="nl-BE" dirty="0" smtClean="0"/>
              <a:t>doel moet </a:t>
            </a:r>
            <a:r>
              <a:rPr lang="nl-BE" dirty="0"/>
              <a:t>hoger </a:t>
            </a:r>
            <a:r>
              <a:rPr lang="nl-BE" dirty="0" smtClean="0"/>
              <a:t>liggen:</a:t>
            </a:r>
          </a:p>
          <a:p>
            <a:pPr marL="0" indent="0" algn="ctr">
              <a:buNone/>
            </a:pPr>
            <a:r>
              <a:rPr lang="nl-BE" dirty="0" smtClean="0"/>
              <a:t>basisvaardigheden + algebraïsch inzicht</a:t>
            </a:r>
          </a:p>
          <a:p>
            <a:pPr marL="0" indent="0" algn="ctr">
              <a:buNone/>
            </a:pP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251520" y="3645024"/>
            <a:ext cx="8568952" cy="2592288"/>
          </a:xfrm>
          <a:prstGeom prst="wedgeRectCallout">
            <a:avLst>
              <a:gd name="adj1" fmla="val 10682"/>
              <a:gd name="adj2" fmla="val -7201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flexibel met verschillende methodes (oef. 1 en 2)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inzicht in de structuur van een uitdrukking (oef. 4 en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deeluitdrukkingen als een geheel zien (oef. 3 en 4)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welke vorm is best: product of som? (oef.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je niet laten verleiden door aandachtstrekkers (oef. 3)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techniek, begrip, … inzichtelijk aanbrengen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gedurende een korte tijd directe oefeningen maken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oefenen combineren met versterken van inzicht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491880" y="5229200"/>
            <a:ext cx="1800200" cy="576064"/>
          </a:xfrm>
          <a:prstGeom prst="wedgeRectCallout">
            <a:avLst>
              <a:gd name="adj1" fmla="val 7238"/>
              <a:gd name="adj2" fmla="val -14465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VANDAAG!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1440000"/>
          </a:xfrm>
        </p:spPr>
        <p:txBody>
          <a:bodyPr/>
          <a:lstStyle/>
          <a:p>
            <a:r>
              <a:rPr lang="nl-BE" dirty="0" smtClean="0"/>
              <a:t>Wat kunnen we je bieden?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8928992" cy="1440000"/>
          </a:xfrm>
        </p:spPr>
        <p:txBody>
          <a:bodyPr>
            <a:normAutofit/>
          </a:bodyPr>
          <a:lstStyle/>
          <a:p>
            <a:r>
              <a:rPr lang="nl-BE" sz="3200" dirty="0" smtClean="0"/>
              <a:t>een menu met veel kleine gerechtjes!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284984"/>
            <a:ext cx="5256584" cy="34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 je al geboden hebben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gevarieerd oefenen</a:t>
            </a:r>
          </a:p>
          <a:p>
            <a:r>
              <a:rPr lang="nl-BE" dirty="0" smtClean="0"/>
              <a:t>oef. 1 en 2: rechthoeksmodel voor vermenigvuldigen</a:t>
            </a:r>
          </a:p>
          <a:p>
            <a:r>
              <a:rPr lang="nl-BE" dirty="0" smtClean="0"/>
              <a:t>oef. 3: band tussen getallen en algebra</a:t>
            </a:r>
          </a:p>
          <a:p>
            <a:r>
              <a:rPr lang="nl-BE" dirty="0" smtClean="0"/>
              <a:t>oef. 4 en 5: inzicht in structuur van een uitdrukking</a:t>
            </a:r>
          </a:p>
          <a:p>
            <a:r>
              <a:rPr lang="nl-BE" dirty="0" smtClean="0"/>
              <a:t>oef. 5: omkeeroefeningen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5" y="802116"/>
            <a:ext cx="4184451" cy="60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2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220518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Omkeervragen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Slimme rijtjes</a:t>
            </a:r>
          </a:p>
          <a:p>
            <a:pPr marL="900113" lvl="1" indent="-442913"/>
            <a:r>
              <a:rPr lang="nl-BE" sz="2600" dirty="0" smtClean="0"/>
              <a:t>	niet de ‘opgaven’ in de kadertjes, wel de vraagjes hierover onder de kadertjes!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Verrassende resultaten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014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Formules, regels, …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3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Bij welke van de onderstaande berekeningen…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</a:t>
                </a:r>
                <a:r>
                  <a:rPr lang="nl-BE" u="sng" dirty="0" smtClean="0"/>
                  <a:t>mag</a:t>
                </a:r>
                <a:r>
                  <a:rPr lang="nl-BE" dirty="0" smtClean="0"/>
                  <a:t> je de haakjes wegwerken?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vind je het </a:t>
                </a:r>
                <a:r>
                  <a:rPr lang="nl-BE" u="sng" dirty="0" smtClean="0"/>
                  <a:t>nuttig</a:t>
                </a:r>
                <a:r>
                  <a:rPr lang="nl-BE" dirty="0" smtClean="0"/>
                  <a:t> om de haakjes weg te werken?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5−11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8⋅(55−49)</m:t>
                      </m:r>
                    </m:oMath>
                  </m:oMathPara>
                </a14:m>
                <a:endParaRPr lang="nl-BE" dirty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8⋅(90−1)</m:t>
                      </m:r>
                    </m:oMath>
                  </m:oMathPara>
                </a14:m>
                <a:endParaRPr lang="nl-BE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Haakjes wegwerken is soms nuttig, maar soms ook niet.</a:t>
            </a:r>
          </a:p>
          <a:p>
            <a:endParaRPr lang="nl-BE" dirty="0" smtClean="0"/>
          </a:p>
          <a:p>
            <a:r>
              <a:rPr lang="nl-BE" dirty="0" smtClean="0"/>
              <a:t>moet een optie zijn</a:t>
            </a:r>
          </a:p>
          <a:p>
            <a:endParaRPr lang="nl-BE" dirty="0" smtClean="0"/>
          </a:p>
          <a:p>
            <a:r>
              <a:rPr lang="nl-BE" dirty="0" smtClean="0"/>
              <a:t>mag geen automatisme worden</a:t>
            </a:r>
          </a:p>
          <a:p>
            <a:endParaRPr lang="nl-BE" dirty="0" smtClean="0"/>
          </a:p>
          <a:p>
            <a:r>
              <a:rPr lang="nl-BE" dirty="0" smtClean="0"/>
              <a:t>breng dit aan met voorbeelden waaruit de nuttigheidswaarde blijkt</a:t>
            </a:r>
          </a:p>
          <a:p>
            <a:endParaRPr lang="nl-BE" dirty="0" smtClean="0"/>
          </a:p>
          <a:p>
            <a:r>
              <a:rPr lang="nl-BE" dirty="0" smtClean="0"/>
              <a:t>oefen dit in in situaties waarin het nuttig 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7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andere voorbeelden van rekenregels die soms wel, soms niet nuttig zijn?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Geldt ook voor:</a:t>
                </a:r>
              </a:p>
              <a:p>
                <a:r>
                  <a:rPr lang="nl-BE" dirty="0" smtClean="0"/>
                  <a:t>associatieve eigenschap</a:t>
                </a:r>
              </a:p>
              <a:p>
                <a:pPr marL="6840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88+25=88+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12+13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88+12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+13=…</m:t>
                      </m:r>
                    </m:oMath>
                  </m:oMathPara>
                </a14:m>
                <a:endParaRPr lang="nl-BE" dirty="0" smtClean="0"/>
              </a:p>
              <a:p>
                <a:r>
                  <a:rPr lang="nl-BE" dirty="0" smtClean="0"/>
                  <a:t>ontbinden in factoren</a:t>
                </a:r>
              </a:p>
              <a:p>
                <a:r>
                  <a:rPr lang="nl-BE" dirty="0" smtClean="0"/>
                  <a:t>…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Optellen van breuken?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=?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dirty="0"/>
                  <a:t>G</a:t>
                </a:r>
                <a:r>
                  <a:rPr lang="nl-BE" b="0" dirty="0" smtClean="0"/>
                  <a:t>ebruikte je de formule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niet de </a:t>
                </a:r>
                <a:r>
                  <a:rPr lang="nl-BE" u="sng" dirty="0"/>
                  <a:t>formule</a:t>
                </a:r>
                <a:r>
                  <a:rPr lang="nl-BE" dirty="0"/>
                  <a:t> maar een </a:t>
                </a:r>
                <a:r>
                  <a:rPr lang="nl-BE" u="sng" dirty="0" smtClean="0"/>
                  <a:t>algoritme</a:t>
                </a:r>
                <a:endParaRPr lang="nl-BE" dirty="0"/>
              </a:p>
              <a:p>
                <a:endParaRPr lang="nl-BE" dirty="0" smtClean="0"/>
              </a:p>
              <a:p>
                <a:r>
                  <a:rPr lang="nl-BE" dirty="0" smtClean="0"/>
                  <a:t>Is deze formule nuttig?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Spaarzaam zijn met formules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nog voorbeelden?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nulpunt 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BE" dirty="0" smtClean="0"/>
                  <a:t> is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nl-BE" dirty="0" smtClean="0"/>
              </a:p>
              <a:p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BE" dirty="0" smtClean="0"/>
                  <a:t>-</a:t>
                </a:r>
                <a:r>
                  <a:rPr lang="nl-BE" dirty="0" err="1" smtClean="0"/>
                  <a:t>coö</a:t>
                </a:r>
                <a:r>
                  <a:rPr lang="nl-BE" dirty="0" smtClean="0"/>
                  <a:t> van de top van een parabool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versus werkwijze: bereken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en functiewaarde</a:t>
                </a:r>
              </a:p>
              <a:p>
                <a:pPr lvl="1"/>
                <a:r>
                  <a:rPr lang="nl-BE" dirty="0" smtClean="0"/>
                  <a:t>beter werkwijze aanleren i.p.v. formule, want</a:t>
                </a:r>
              </a:p>
              <a:p>
                <a:pPr lvl="2"/>
                <a:r>
                  <a:rPr lang="nl-BE" dirty="0" smtClean="0"/>
                  <a:t>werkwijze steunt louter op inzicht</a:t>
                </a:r>
              </a:p>
              <a:p>
                <a:pPr lvl="2"/>
                <a:r>
                  <a:rPr lang="nl-BE" dirty="0" smtClean="0"/>
                  <a:t>formule wordt na verloop van tijd vergeten</a:t>
                </a:r>
              </a:p>
              <a:p>
                <a:pPr lvl="1"/>
                <a:r>
                  <a:rPr lang="nl-BE" dirty="0" smtClean="0"/>
                  <a:t>formule voor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van de top wel nuttig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41" t="-14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7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zijn jullie?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student?</a:t>
            </a:r>
          </a:p>
          <a:p>
            <a:endParaRPr lang="nl-BE" dirty="0"/>
          </a:p>
          <a:p>
            <a:r>
              <a:rPr lang="nl-BE" dirty="0" err="1" smtClean="0"/>
              <a:t>gra</a:t>
            </a:r>
            <a:r>
              <a:rPr lang="nl-BE" dirty="0" smtClean="0"/>
              <a:t>(a)d(en) waarin je lesgeeft?</a:t>
            </a:r>
          </a:p>
          <a:p>
            <a:pPr lvl="1"/>
            <a:r>
              <a:rPr lang="nl-BE" dirty="0" smtClean="0"/>
              <a:t>(derde) // tweede // eerste</a:t>
            </a:r>
          </a:p>
          <a:p>
            <a:endParaRPr lang="nl-BE" dirty="0" smtClean="0"/>
          </a:p>
          <a:p>
            <a:r>
              <a:rPr lang="nl-BE" dirty="0" smtClean="0"/>
              <a:t>basisdiploma</a:t>
            </a:r>
            <a:r>
              <a:rPr lang="nl-BE" dirty="0"/>
              <a:t>?</a:t>
            </a:r>
          </a:p>
          <a:p>
            <a:pPr lvl="1"/>
            <a:r>
              <a:rPr lang="nl-BE" dirty="0" smtClean="0"/>
              <a:t>bachelor onderwijs: wiskunde // andere</a:t>
            </a:r>
          </a:p>
          <a:p>
            <a:pPr lvl="1"/>
            <a:r>
              <a:rPr lang="nl-BE" dirty="0" smtClean="0"/>
              <a:t>master/licentiaat: wiskunde // andere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ervaring </a:t>
            </a:r>
            <a:r>
              <a:rPr lang="nl-BE" dirty="0"/>
              <a:t>als wiskundeleraar?</a:t>
            </a:r>
          </a:p>
          <a:p>
            <a:pPr lvl="1"/>
            <a:r>
              <a:rPr lang="nl-BE" dirty="0"/>
              <a:t>&lt; 5 </a:t>
            </a:r>
            <a:r>
              <a:rPr lang="nl-BE" dirty="0" smtClean="0"/>
              <a:t>jaar // </a:t>
            </a:r>
            <a:r>
              <a:rPr lang="nl-BE" dirty="0" smtClean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5 jaar, &lt; 10 </a:t>
            </a:r>
            <a:r>
              <a:rPr lang="nl-BE" dirty="0" smtClean="0"/>
              <a:t>jaar // </a:t>
            </a:r>
            <a:r>
              <a:rPr lang="nl-BE" dirty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10 </a:t>
            </a:r>
            <a:r>
              <a:rPr lang="nl-BE" dirty="0" smtClean="0"/>
              <a:t>jaar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Ken je nog voorbeelden?</a:t>
            </a:r>
          </a:p>
          <a:p>
            <a:r>
              <a:rPr lang="nl-BE" dirty="0" smtClean="0"/>
              <a:t>tabellen met tekenverloop van een algemene tweedegraadsfunctie</a:t>
            </a:r>
          </a:p>
          <a:p>
            <a:pPr lvl="1"/>
            <a:r>
              <a:rPr lang="nl-BE" dirty="0" smtClean="0"/>
              <a:t>laat leerlingen de 6 types grafieken onthouden…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 en het tekenverloop (en nog veel meer) daaruit afleiden…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47" y="3068960"/>
            <a:ext cx="4256307" cy="26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0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nl-BE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r>
                  <a:rPr lang="nl-BE" dirty="0"/>
                  <a:t>in mijn vroegere job in het hoger onderwijs: veel studenten</a:t>
                </a:r>
              </a:p>
              <a:p>
                <a:pPr lvl="1"/>
                <a:r>
                  <a:rPr lang="nl-BE" dirty="0"/>
                  <a:t>wisten dat ze een formule geleerd hadden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BE" dirty="0"/>
              </a:p>
              <a:p>
                <a:pPr lvl="1"/>
                <a:r>
                  <a:rPr lang="nl-BE" dirty="0"/>
                  <a:t>stelden vast dat ze ze vergeten waren</a:t>
                </a:r>
              </a:p>
              <a:p>
                <a:pPr lvl="1"/>
                <a:r>
                  <a:rPr lang="nl-BE" dirty="0"/>
                  <a:t>en voelden zich machteloos…</a:t>
                </a:r>
                <a:endParaRPr lang="en-US" dirty="0"/>
              </a:p>
              <a:p>
                <a:endParaRPr lang="nl-BE" dirty="0" smtClean="0"/>
              </a:p>
              <a:p>
                <a:r>
                  <a:rPr lang="nl-BE" dirty="0" smtClean="0"/>
                  <a:t>Wat is belangrijker?</a:t>
                </a:r>
              </a:p>
              <a:p>
                <a:pPr lvl="1"/>
                <a:r>
                  <a:rPr lang="nl-BE" dirty="0" smtClean="0"/>
                  <a:t>formule kennen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nl-BE" dirty="0" smtClean="0"/>
                  <a:t>weten wat een 3-de macht is?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8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abstract terug kunnen gaan naar concreet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inzichtelijk aanbrengen: van concreet naar abstract</a:t>
            </a:r>
          </a:p>
          <a:p>
            <a:r>
              <a:rPr lang="nl-BE" dirty="0" smtClean="0"/>
              <a:t>bij oefenen: verband abstract - concreet levendig houden (zie werktekst 1)</a:t>
            </a:r>
          </a:p>
          <a:p>
            <a:r>
              <a:rPr lang="nl-BE" dirty="0"/>
              <a:t>bij twijfel: van abstract terug kunnen gaan naar </a:t>
            </a:r>
            <a:r>
              <a:rPr lang="nl-BE" dirty="0" smtClean="0"/>
              <a:t>concreet</a:t>
            </a:r>
          </a:p>
          <a:p>
            <a:endParaRPr lang="nl-BE" dirty="0" smtClean="0"/>
          </a:p>
          <a:p>
            <a:r>
              <a:rPr lang="nl-BE" dirty="0" smtClean="0"/>
              <a:t>verschillende vormen</a:t>
            </a:r>
          </a:p>
          <a:p>
            <a:pPr lvl="1"/>
            <a:r>
              <a:rPr lang="nl-BE" dirty="0" smtClean="0"/>
              <a:t>zien</a:t>
            </a:r>
          </a:p>
          <a:p>
            <a:pPr lvl="1"/>
            <a:r>
              <a:rPr lang="nl-BE" dirty="0" smtClean="0"/>
              <a:t>sprekende voorbeelden</a:t>
            </a:r>
          </a:p>
          <a:p>
            <a:pPr lvl="1"/>
            <a:r>
              <a:rPr lang="nl-BE" dirty="0" smtClean="0"/>
              <a:t>narekenen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2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zien 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bij het aanbrengen</a:t>
            </a:r>
          </a:p>
          <a:p>
            <a:r>
              <a:rPr lang="nl-BE" dirty="0" smtClean="0"/>
              <a:t>bij het oefenen</a:t>
            </a:r>
          </a:p>
          <a:p>
            <a:r>
              <a:rPr lang="nl-BE" dirty="0" smtClean="0"/>
              <a:t>bij twijfel</a:t>
            </a:r>
          </a:p>
          <a:p>
            <a:r>
              <a:rPr lang="nl-BE" dirty="0" smtClean="0"/>
              <a:t>op een poster in de klas?</a:t>
            </a:r>
          </a:p>
          <a:p>
            <a:r>
              <a:rPr lang="nl-BE" dirty="0" smtClean="0"/>
              <a:t>op het formularium?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1.bp.blogspot.com/-3_P6TfH-3g8/TVwrP_4FqKI/AAAAAAAADU0/_nWTXQxG-_k/s1600/%25CE%25BF%25CE%25BF%25CE%25BF%25CE%25BF%25CE%25BF%25CE%25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05" y="1196755"/>
            <a:ext cx="6518391" cy="32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5" name="Afbeelding 4" descr="figuur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928992" cy="4968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52705" r="55942" b="9609"/>
          <a:stretch/>
        </p:blipFill>
        <p:spPr bwMode="auto">
          <a:xfrm>
            <a:off x="5076056" y="2390412"/>
            <a:ext cx="3318299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52641" r="54820" b="9673"/>
          <a:stretch/>
        </p:blipFill>
        <p:spPr bwMode="auto">
          <a:xfrm>
            <a:off x="395536" y="2390412"/>
            <a:ext cx="3497585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nl-BE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Sprekende voorbeelden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nl-BE" dirty="0" smtClean="0"/>
                  <a:t> 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 een prototypisch voorbeeld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</m:oMath>
                </a14:m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limLow>
                              <m:limLow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smtClean="0"/>
                  <a:t>bij het aanbrengen</a:t>
                </a:r>
              </a:p>
              <a:p>
                <a:r>
                  <a:rPr lang="nl-BE" dirty="0" smtClean="0"/>
                  <a:t>ernaar teruggrijpen bij twijfel</a:t>
                </a:r>
              </a:p>
              <a:p>
                <a:r>
                  <a:rPr lang="nl-BE" dirty="0" smtClean="0"/>
                  <a:t>opnemen in formularium?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3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narekenen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steunen op de betekenis</a:t>
                </a:r>
              </a:p>
              <a:p>
                <a:pPr lvl="1"/>
                <a:r>
                  <a:rPr lang="nl-BE" b="0" dirty="0" smtClean="0"/>
                  <a:t>met leerlingen die formules vergeten zijn: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b="0" dirty="0" smtClean="0"/>
                  <a:t>getallenvoorbeelden invullen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3+4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BE" b="0" dirty="0" smtClean="0"/>
              </a:p>
              <a:p>
                <a:pPr lvl="1"/>
                <a:r>
                  <a:rPr lang="nl-BE" b="0" dirty="0" smtClean="0"/>
                  <a:t>getallenvoorbeeld is vaak voldoende om de </a:t>
                </a:r>
                <a:r>
                  <a:rPr lang="nl-BE" b="0" u="sng" dirty="0" smtClean="0"/>
                  <a:t>in</a:t>
                </a:r>
                <a:r>
                  <a:rPr lang="nl-BE" b="0" dirty="0" smtClean="0"/>
                  <a:t>correctheid van een vermeende formule aan te tonen</a:t>
                </a:r>
              </a:p>
              <a:p>
                <a:pPr lvl="1"/>
                <a:r>
                  <a:rPr lang="nl-BE" dirty="0" smtClean="0"/>
                  <a:t>… maar getallenvoorbeeld is niet voldoende om de correctheid van een formule aan te tonen</a:t>
                </a:r>
                <a:endParaRPr lang="nl-BE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2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Proces versus object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nl-BE" dirty="0" smtClean="0"/>
                  <a:t>wiskundige uitdrukkingen hebben</a:t>
                </a:r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(in het begin) een </a:t>
                </a:r>
                <a:r>
                  <a:rPr lang="nl-BE" u="sng" dirty="0" smtClean="0"/>
                  <a:t>proces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d.w.z. ze roepen op tot actie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13+14=…</m:t>
                    </m:r>
                  </m:oMath>
                </a14:m>
                <a:endParaRPr lang="nl-BE" b="0" dirty="0" smtClean="0"/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als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nl-BE" dirty="0" smtClean="0"/>
                  <a:t>, is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(later meer en meer, ook) een </a:t>
                </a:r>
                <a:r>
                  <a:rPr lang="nl-BE" u="sng" dirty="0" smtClean="0"/>
                  <a:t>object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bovenstaande functie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BE" dirty="0" smtClean="0"/>
                  <a:t> is een tweedegraadsfunctie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resultaat van een berekening met letters 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zijn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	</a:t>
                </a:r>
                <a:endParaRPr lang="nl-BE" dirty="0" smtClean="0"/>
              </a:p>
              <a:p>
                <a:pPr marL="360000" lvl="1" indent="-360000">
                  <a:lnSpc>
                    <a:spcPct val="110000"/>
                  </a:lnSpc>
                  <a:buFontTx/>
                  <a:buChar char="•"/>
                </a:pPr>
                <a:r>
                  <a:rPr lang="nl-BE" dirty="0" smtClean="0"/>
                  <a:t>leerlingen hebben het vaak moeilijk met dat objectkarakter en blijven de drang voelen om verder uit te werken (‘</a:t>
                </a:r>
                <a:r>
                  <a:rPr lang="nl-BE" dirty="0" err="1" smtClean="0"/>
                  <a:t>lack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closure</a:t>
                </a:r>
                <a:r>
                  <a:rPr lang="nl-BE" dirty="0" smtClean="0"/>
                  <a:t>’), bv.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41" t="-1410" b="-4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3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Oplossingen van een vergelijking zien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Tweedegraadsvergelijkingen oplossen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0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Wie</a:t>
            </a:r>
            <a:r>
              <a:rPr lang="en-GB" altLang="en-US" dirty="0" smtClean="0"/>
              <a:t> ben </a:t>
            </a:r>
            <a:r>
              <a:rPr lang="en-GB" altLang="en-US" dirty="0" err="1" smtClean="0"/>
              <a:t>ik</a:t>
            </a:r>
            <a:r>
              <a:rPr lang="en-GB" altLang="en-US" dirty="0" smtClean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9" name="Picture 2" descr="logo_UA_U_k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2">
            <a:hlinkClick r:id="rId7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Vergelijkingen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5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Los komen van standaardoplossingen (plan B)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Hoe los je de volgende eerstegraadsongelijkheden op?</a:t>
                </a:r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&gt;5−2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&lt;3+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ALTIJD termen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naar het linkerlid brengen en de constanten naar het rechterlid</a:t>
                </a:r>
              </a:p>
              <a:p>
                <a:pPr marL="0" indent="0">
                  <a:buNone/>
                </a:pPr>
                <a:r>
                  <a:rPr lang="nl-BE" dirty="0" smtClean="0"/>
                  <a:t>OF flexibel gebruik maken van verschillende methoden?</a:t>
                </a:r>
              </a:p>
              <a:p>
                <a:r>
                  <a:rPr lang="nl-BE" dirty="0" smtClean="0"/>
                  <a:t>vaste methode kan zekerheid bieden</a:t>
                </a:r>
              </a:p>
              <a:p>
                <a:r>
                  <a:rPr lang="nl-BE" dirty="0" smtClean="0"/>
                  <a:t>vaste methode kan inefficiënt zijn of leiden tot meer rekenfouten</a:t>
                </a:r>
              </a:p>
              <a:p>
                <a:r>
                  <a:rPr lang="nl-BE" dirty="0" smtClean="0"/>
                  <a:t>afweging maken!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Hoe los je de volgende tweedegraadsvergelijkingen op?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+11=9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24" t="-18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7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te snel en niet teveel verkorten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beter … dan overbrengingsregels die de betekenis verdoezelen van wat je doet 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van beide leden … aftrekken </a:t>
            </a:r>
            <a:endParaRPr lang="nl-BE" dirty="0" smtClean="0"/>
          </a:p>
          <a:p>
            <a:pPr lvl="1">
              <a:lnSpc>
                <a:spcPct val="120000"/>
              </a:lnSpc>
            </a:pPr>
            <a:r>
              <a:rPr lang="nl-BE" dirty="0" smtClean="0"/>
              <a:t>beide leden van een vergelijking delen door …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… macht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logaritme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op beide leden de exponentiële functie toepassen</a:t>
            </a:r>
          </a:p>
          <a:p>
            <a:pPr lvl="1"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r>
              <a:rPr lang="nl-BE" dirty="0" smtClean="0"/>
              <a:t>beter </a:t>
            </a:r>
            <a:r>
              <a:rPr lang="nl-BE" dirty="0" err="1" smtClean="0"/>
              <a:t>rijherleiden</a:t>
            </a:r>
            <a:r>
              <a:rPr lang="nl-BE" dirty="0" smtClean="0"/>
              <a:t> van stelsels dan spilmethode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52" y="3711213"/>
            <a:ext cx="3364496" cy="19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vraagstukjes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208 vertegenwoordigers van de verschillende Belgische gewesten waren aanwezig op een congres over euthanasie. Er waren 3 keer zoveel Vlamingen als Brusselaars, en 16 Walen minder dan Vlamingen. Hoeveel vertegenwoordigers had elk gewest op het congres?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Een lagere school telt 345 leerlingen. Op de schoolsportdag konden ze kiezen tussen in-line skaten, zwemmen en een fietstocht. Er kozen twee keer zoveel leerlingen voor in-line skaten dan voor de fietstocht, en er kozen 30 leerlingen minder om te gaan zwemmen dan voor in-line skaten. Als je nu weet dat er 120 leerlingen gingen zwemmen, hoeveel gingen er dan mee in-line skaten, en hoeveel kozen voor de fietstocht?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5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vraagstukjes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Een lagere school telt 345 leerlingen. Op de schoolsportdag konden ze kiezen tussen in-line skaten, zwemmen en een fietstocht. Er kozen twee keer zoveel leerlingen voor in-line skaten dan voor de fietstocht, en er kozen 30 leerlingen minder om te gaan zwemmen dan voor in-line skaten. Als je nu weet dat er 120 leerlingen gingen zwemmen, hoeveel gingen er dan mee in-line skaten, en hoeveel kozen voor de fietstocht?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5" y="3079252"/>
            <a:ext cx="4267569" cy="3734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826077"/>
            <a:ext cx="3667444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Zijn variabelen en vergelijkingen nuttig?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basisonderwijs: ‘rekenkundige oplossingsmethoden’, bv. terugrekenen</a:t>
            </a:r>
          </a:p>
          <a:p>
            <a:r>
              <a:rPr lang="nl-BE" dirty="0" smtClean="0"/>
              <a:t>secundair onderwijs: algebraïsche oplossingsmethoden</a:t>
            </a:r>
          </a:p>
          <a:p>
            <a:r>
              <a:rPr lang="nl-BE" dirty="0" smtClean="0"/>
              <a:t>overgang kan beter</a:t>
            </a:r>
          </a:p>
          <a:p>
            <a:pPr lvl="1"/>
            <a:r>
              <a:rPr lang="nl-BE" dirty="0" smtClean="0"/>
              <a:t>voor sommige vraagstukken zijn rekenkundige methoden prima</a:t>
            </a:r>
          </a:p>
          <a:p>
            <a:pPr lvl="1"/>
            <a:r>
              <a:rPr lang="nl-BE" dirty="0" smtClean="0"/>
              <a:t>voor andere vraagstukken is algebra beter (sneller, routine i.p.v. inventiviteit, …)</a:t>
            </a:r>
          </a:p>
          <a:p>
            <a:pPr lvl="1"/>
            <a:r>
              <a:rPr lang="nl-BE" dirty="0" smtClean="0"/>
              <a:t>wees flexibel</a:t>
            </a:r>
          </a:p>
          <a:p>
            <a:pPr lvl="1"/>
            <a:r>
              <a:rPr lang="nl-BE" dirty="0" smtClean="0"/>
              <a:t>waardeer rekenkundige methoden…</a:t>
            </a:r>
          </a:p>
          <a:p>
            <a:pPr lvl="1"/>
            <a:r>
              <a:rPr lang="nl-BE" dirty="0" smtClean="0"/>
              <a:t>… maar laat de voordelen van algebra zien: zoek problemen waar algebra echt nuttig is en laat leerlingen hierover nadenken, zie bv. werktekst in syllabus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2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Zijn variabelen en vergelijkingen nuttig?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is a stage in the curriculum when the introduction of algebra may make simple things hard, but not teaching algebra will soon render it impossible to make hard things simple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Tall</a:t>
            </a:r>
            <a:r>
              <a:rPr lang="en-US" dirty="0"/>
              <a:t>, D., Thomas, M. (1991). Encouraging versatile thinking in algebra using the computer. Educational Studies in Mathematics 22, 125–147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simple things hard</a:t>
            </a:r>
          </a:p>
          <a:p>
            <a:pPr marL="666900" lvl="1" indent="-342900"/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serieuze</a:t>
            </a:r>
            <a:r>
              <a:rPr lang="en-US" dirty="0" smtClean="0"/>
              <a:t> </a:t>
            </a:r>
            <a:r>
              <a:rPr lang="en-US" dirty="0" err="1" smtClean="0"/>
              <a:t>drempel</a:t>
            </a:r>
            <a:r>
              <a:rPr lang="en-US" dirty="0" smtClean="0"/>
              <a:t> die </a:t>
            </a:r>
            <a:r>
              <a:rPr lang="en-US" dirty="0" err="1" smtClean="0"/>
              <a:t>overschreden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hard </a:t>
            </a:r>
            <a:r>
              <a:rPr lang="nl-BE" dirty="0" err="1" smtClean="0"/>
              <a:t>things</a:t>
            </a:r>
            <a:r>
              <a:rPr lang="nl-BE" dirty="0" smtClean="0"/>
              <a:t> </a:t>
            </a:r>
            <a:r>
              <a:rPr lang="nl-BE" dirty="0" err="1" smtClean="0"/>
              <a:t>simple</a:t>
            </a:r>
            <a:endParaRPr lang="nl-BE" dirty="0" smtClean="0"/>
          </a:p>
          <a:p>
            <a:pPr marL="666900" lvl="1" indent="-342900"/>
            <a:r>
              <a:rPr lang="nl-BE" dirty="0" smtClean="0"/>
              <a:t>algebra maakt veel mogelijk voor wie het begrijpt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2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Globaal kijken naar uitdrukkingen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1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Bepaal het domein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nl-BE" dirty="0" smtClean="0"/>
                  <a:t>.</a:t>
                </a:r>
              </a:p>
              <a:p>
                <a:pPr lvl="1"/>
                <a:r>
                  <a:rPr lang="nl-BE" dirty="0" smtClean="0"/>
                  <a:t>Ken je courante fouten?</a:t>
                </a:r>
              </a:p>
              <a:p>
                <a:pPr lvl="1"/>
                <a:r>
                  <a:rPr lang="nl-BE" dirty="0" smtClean="0"/>
                  <a:t>inzicht nodig in de manier waarop deze uitdrukking opgebouwd is</a:t>
                </a:r>
              </a:p>
              <a:p>
                <a:pPr lvl="2"/>
                <a:r>
                  <a:rPr lang="nl-BE" dirty="0" smtClean="0"/>
                  <a:t>eerst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aftrekken van 2 (dat geeft een tussenresultaat)</a:t>
                </a:r>
              </a:p>
              <a:p>
                <a:pPr lvl="2"/>
                <a:r>
                  <a:rPr lang="nl-BE" dirty="0" smtClean="0"/>
                  <a:t>daarna wortel trekken</a:t>
                </a:r>
              </a:p>
              <a:p>
                <a:pPr lvl="2"/>
                <a:r>
                  <a:rPr lang="nl-BE" dirty="0" smtClean="0"/>
                  <a:t>het tussenresultaat moet positief zijn (want daaruit moet je de wortel kunnen trekken)</a:t>
                </a:r>
              </a:p>
              <a:p>
                <a:pPr lvl="1"/>
                <a:r>
                  <a:rPr lang="nl-BE" dirty="0" smtClean="0"/>
                  <a:t>pijlenschema: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ra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zie applet Algebra pijlen op </a:t>
                </a:r>
                <a:r>
                  <a:rPr lang="nl-BE" dirty="0" smtClean="0">
                    <a:hlinkClick r:id="rId3"/>
                  </a:rPr>
                  <a:t>www.wisweb.nl</a:t>
                </a:r>
                <a:r>
                  <a:rPr lang="nl-BE" dirty="0" smtClean="0"/>
                  <a:t> (let op: je moet zelf opgaven maken)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837" t="-7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2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nl-BE" dirty="0" smtClean="0"/>
                  <a:t>Hoe ontstaat de grafiek van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 smtClean="0"/>
                  <a:t>  uit die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Hoe ontstaat de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BE" dirty="0" smtClean="0"/>
                  <a:t> uit die van 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Ook hier helpt het inzicht dat je opbouwt met de applet Algebra pijlen!</a:t>
                </a: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 r="-37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2447" cy="556737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gebaseerd op artikel in Uitwiskeling 29/1 (winter 2013) = syllabus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mede-auteur: Regi Op de Beeck (lerares) + grondig besproken met de hele redactie van Uitwiskeling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artikel schatplichtig aan vele bronnen, maar o.a. aan Paul Drijvers en Martin Kindt (medewerkers Freudenthal Instituut)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6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3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Waarom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Maak een pijlenketting!</a:t>
                </a:r>
              </a:p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groupCh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2⋅</m:t>
                      </m:r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nl-BE" dirty="0"/>
              </a:p>
              <a:p>
                <a:endParaRPr lang="nl-BE" dirty="0"/>
              </a:p>
              <a:p>
                <a:r>
                  <a:rPr lang="nl-BE" dirty="0" smtClean="0"/>
                  <a:t>Exponentiële en logaritmische functie worden </a:t>
                </a:r>
                <a:r>
                  <a:rPr lang="nl-BE" u="sng" dirty="0" smtClean="0"/>
                  <a:t>niet onmiddellijk na elkaar</a:t>
                </a:r>
                <a:r>
                  <a:rPr lang="nl-BE" dirty="0" smtClean="0"/>
                  <a:t> toegepast.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0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4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nl-BE" dirty="0" smtClean="0"/>
                  <a:t>Herschrijf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ln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(100∙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argument van de logaritme is een product</a:t>
                </a:r>
              </a:p>
              <a:p>
                <a:pPr lvl="1"/>
                <a:r>
                  <a:rPr lang="nl-BE" dirty="0" smtClean="0"/>
                  <a:t>onderdruk nog even de aandachtstrekker ‘macht’</a:t>
                </a:r>
              </a:p>
              <a:p>
                <a:pPr lvl="1"/>
                <a:r>
                  <a:rPr lang="nl-BE" dirty="0" smtClean="0"/>
                  <a:t>gebruik kadertjes om deze ideeën te ondersteunen</a:t>
                </a:r>
              </a:p>
              <a:p>
                <a:pPr lvl="1"/>
                <a:r>
                  <a:rPr lang="nl-BE" dirty="0" smtClean="0"/>
                  <a:t>pas nadat je de regel voor de logaritme van een product toegepast hebt, wordt de macht in de tweede factor belangrijk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Laat leerlingen uitdrukkingen benoemen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is een verschil</a:t>
                </a:r>
              </a:p>
              <a:p>
                <a:pPr lvl="1"/>
                <a:r>
                  <a:rPr lang="nl-BE" dirty="0" smtClean="0"/>
                  <a:t>ontbinden in factoren: een som omzetten in een product</a:t>
                </a:r>
              </a:p>
              <a:p>
                <a:pPr lvl="1"/>
                <a:r>
                  <a:rPr lang="nl-BE" dirty="0" smtClean="0"/>
                  <a:t>…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zie applet Algebra expressies op www.wisweb.nl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1" t="-823" b="-8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51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 bwMode="auto">
          <a:xfrm>
            <a:off x="2339752" y="1196752"/>
            <a:ext cx="64807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3131840" y="1196752"/>
            <a:ext cx="79208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Algebra expressies op www.wisweb.nl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35B2-DDAF-47E4-8D83-C606CE61E8BE}" type="slidenum">
              <a:rPr lang="nl-NL" smtClean="0"/>
              <a:pPr>
                <a:defRPr/>
              </a:pPr>
              <a:t>52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 bwMode="auto">
          <a:xfrm>
            <a:off x="359532" y="1068899"/>
            <a:ext cx="8424936" cy="5744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Slot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w</a:t>
            </a:r>
            <a:r>
              <a:rPr lang="nl-BE" dirty="0" smtClean="0"/>
              <a:t>e kunnen niet alle problemen zelf oplossen,</a:t>
            </a:r>
          </a:p>
          <a:p>
            <a:r>
              <a:rPr lang="nl-BE" dirty="0" smtClean="0"/>
              <a:t>wel ons steentje bijdragen</a:t>
            </a:r>
          </a:p>
          <a:p>
            <a:r>
              <a:rPr lang="nl-BE" dirty="0" smtClean="0"/>
              <a:t>door in te zetten op het combineren van basisvaardigheden met het werken aan algebraïsch inzicht.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Een menu met veel kleine gerechtjes</a:t>
            </a:r>
          </a:p>
          <a:p>
            <a:pPr lvl="1"/>
            <a:r>
              <a:rPr lang="nl-BE" dirty="0"/>
              <a:t>Variatie in de </a:t>
            </a:r>
            <a:r>
              <a:rPr lang="nl-BE" dirty="0" smtClean="0"/>
              <a:t>vraagstelling, Omkeervragen, Slimme rijtjes, Kunnen </a:t>
            </a:r>
            <a:r>
              <a:rPr lang="nl-BE" dirty="0"/>
              <a:t>weerstaan aan </a:t>
            </a:r>
            <a:r>
              <a:rPr lang="nl-BE" dirty="0" smtClean="0"/>
              <a:t>aandachtstrekkers, Uitdrukkingen </a:t>
            </a:r>
            <a:r>
              <a:rPr lang="nl-BE" dirty="0"/>
              <a:t>als een object kunnen </a:t>
            </a:r>
            <a:r>
              <a:rPr lang="nl-BE" dirty="0" smtClean="0"/>
              <a:t>zien, Rekenregels </a:t>
            </a:r>
            <a:r>
              <a:rPr lang="nl-BE" dirty="0"/>
              <a:t>moeten functioneel </a:t>
            </a:r>
            <a:r>
              <a:rPr lang="nl-BE" dirty="0" smtClean="0"/>
              <a:t>zijn, Spaarzaam </a:t>
            </a:r>
            <a:r>
              <a:rPr lang="nl-BE" dirty="0"/>
              <a:t>zijn met </a:t>
            </a:r>
            <a:r>
              <a:rPr lang="nl-BE" dirty="0" smtClean="0"/>
              <a:t>formules, Van </a:t>
            </a:r>
            <a:r>
              <a:rPr lang="nl-BE" dirty="0"/>
              <a:t>abstract terug naar </a:t>
            </a:r>
            <a:r>
              <a:rPr lang="nl-BE" dirty="0" smtClean="0"/>
              <a:t>concreet, Globaal </a:t>
            </a:r>
            <a:r>
              <a:rPr lang="nl-BE" dirty="0"/>
              <a:t>kijken naar </a:t>
            </a:r>
            <a:r>
              <a:rPr lang="nl-BE" dirty="0" smtClean="0"/>
              <a:t>uitdrukkingen, Algebra </a:t>
            </a:r>
            <a:r>
              <a:rPr lang="nl-BE" dirty="0"/>
              <a:t>inzetten om patronen te </a:t>
            </a:r>
            <a:r>
              <a:rPr lang="nl-BE" dirty="0" smtClean="0"/>
              <a:t>beschrijven, Vergelijkingen </a:t>
            </a:r>
            <a:r>
              <a:rPr lang="nl-BE" dirty="0"/>
              <a:t>interpreteren met </a:t>
            </a:r>
            <a:r>
              <a:rPr lang="nl-BE" dirty="0" smtClean="0"/>
              <a:t>grafieken, Loskomen </a:t>
            </a:r>
            <a:r>
              <a:rPr lang="nl-BE" dirty="0"/>
              <a:t>van </a:t>
            </a:r>
            <a:r>
              <a:rPr lang="nl-BE" dirty="0" smtClean="0"/>
              <a:t>standaard-oplossingsmethoden, </a:t>
            </a:r>
            <a:r>
              <a:rPr lang="nl-BE" dirty="0"/>
              <a:t>Niet te snel en niet teveel verkorten, </a:t>
            </a:r>
            <a:endParaRPr lang="nl-BE" dirty="0" smtClean="0"/>
          </a:p>
          <a:p>
            <a:pPr lvl="1"/>
            <a:r>
              <a:rPr lang="nl-BE" dirty="0" smtClean="0"/>
              <a:t>En ook nog: </a:t>
            </a:r>
            <a:r>
              <a:rPr lang="nl-BE" dirty="0"/>
              <a:t>Algebra maakt moeilijke zaken </a:t>
            </a:r>
            <a:r>
              <a:rPr lang="nl-BE" dirty="0" smtClean="0"/>
              <a:t>eenvoudig, Niet </a:t>
            </a:r>
            <a:r>
              <a:rPr lang="nl-BE" dirty="0"/>
              <a:t>alleen successen maar ook </a:t>
            </a:r>
            <a:r>
              <a:rPr lang="nl-BE" dirty="0" smtClean="0"/>
              <a:t>mislukkingen, Geregeld oefenen, Ook bij andere onderwerpen algebra oefenen, …</a:t>
            </a:r>
          </a:p>
          <a:p>
            <a:pPr lvl="2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en-US" dirty="0">
              <a:hlinkClick r:id="rId2" action="ppaction://hlinkpres?slideindex=3&amp;slidetitle=PowerPoint Presentati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Weer nuttige algebra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uitdrukking beschrijft een patroon (ook hiervan zijn er zeker nog voorbeelden bij Martin te vinden)</a:t>
            </a:r>
          </a:p>
          <a:p>
            <a:endParaRPr lang="nl-BE" dirty="0"/>
          </a:p>
          <a:p>
            <a:r>
              <a:rPr lang="nl-BE" dirty="0" smtClean="0"/>
              <a:t>4 is eerder voor de derde graad, ook interpreteren met groeifactoren (-20% en dan +25% neutraliseert)</a:t>
            </a:r>
          </a:p>
          <a:p>
            <a:endParaRPr lang="nl-BE" dirty="0"/>
          </a:p>
          <a:p>
            <a:r>
              <a:rPr lang="nl-BE" dirty="0" smtClean="0"/>
              <a:t>hier zeker ook de applet gebruiken met de patronen voor de eerste graad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8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2 (waarin al een aantal hints zitten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Los op:</a:t>
                </a:r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i="1" dirty="0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dirty="0" smtClean="0"/>
                  <a:t> (basisvaardigheden versus algebraïsch inzicht)</a:t>
                </a:r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dirty="0" smtClean="0"/>
                  <a:t> (</a:t>
                </a:r>
                <a:r>
                  <a:rPr lang="nl-BE" dirty="0" err="1" smtClean="0"/>
                  <a:t>lack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closure</a:t>
                </a:r>
                <a:r>
                  <a:rPr lang="nl-BE" dirty="0" smtClean="0"/>
                  <a:t>, algebraïsche uitdrukking als een object zien (zoals een getal) i.p.v. als een proces,, recept)</a:t>
                </a:r>
              </a:p>
              <a:p>
                <a:r>
                  <a:rPr lang="nl-BE" dirty="0" smtClean="0"/>
                  <a:t>een vergelijking met bordjes (de structuur van een algebraïsche uitdrukking kunnen zien)</a:t>
                </a:r>
              </a:p>
              <a:p>
                <a:r>
                  <a:rPr lang="nl-BE" dirty="0" smtClean="0"/>
                  <a:t>iets doen met het </a:t>
                </a:r>
                <a:r>
                  <a:rPr lang="nl-BE" dirty="0" err="1" smtClean="0"/>
                  <a:t>commuteren</a:t>
                </a:r>
                <a:r>
                  <a:rPr lang="nl-BE" dirty="0" smtClean="0"/>
                  <a:t> van eerstegraadsfuncties? (evolueren van proces naar object)</a:t>
                </a:r>
              </a:p>
              <a:p>
                <a:r>
                  <a:rPr lang="nl-BE" dirty="0" smtClean="0"/>
                  <a:t>… is een som, … is een ? (een product met machten erin, </a:t>
                </a:r>
                <a:r>
                  <a:rPr lang="nl-BE" dirty="0" err="1" smtClean="0"/>
                  <a:t>visual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salience</a:t>
                </a:r>
                <a:r>
                  <a:rPr lang="nl-BE" dirty="0" smtClean="0"/>
                  <a:t>, )</a:t>
                </a:r>
              </a:p>
              <a:p>
                <a:r>
                  <a:rPr lang="nl-BE" dirty="0" smtClean="0"/>
                  <a:t>optimale vorm waarin je een uitdrukking opschrijft, hangt af van wat je ermee wil doen: vergelijking oplossen, tekenonderzoek maken, integraal berekenen, afgeleide berekenen</a:t>
                </a:r>
              </a:p>
              <a:p>
                <a:r>
                  <a:rPr lang="nl-BE" dirty="0" smtClean="0"/>
                  <a:t>gelijkheidsteken heeft een nieuwe betekenis</a:t>
                </a:r>
              </a:p>
              <a:p>
                <a:endParaRPr lang="nl-BE" dirty="0" smtClean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97" t="-2115" r="-2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Globaal kijken naar uitdrukkingen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eerste en vierde bolletje: hier bv. verwijzen naar algebra pijlen</a:t>
            </a:r>
          </a:p>
          <a:p>
            <a:r>
              <a:rPr lang="nl-BE" dirty="0" smtClean="0"/>
              <a:t>hier beginnen met de voorbeelden geven van vergelijkingen en afgeleiden en integralen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9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Syllabus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nu: 3 werkteksten</a:t>
            </a:r>
          </a:p>
          <a:p>
            <a:endParaRPr lang="nl-BE" dirty="0"/>
          </a:p>
          <a:p>
            <a:r>
              <a:rPr lang="nl-BE" dirty="0" smtClean="0"/>
              <a:t>slides: op mijn website aan de KU  Leuven</a:t>
            </a:r>
          </a:p>
          <a:p>
            <a:pPr lvl="1"/>
            <a:r>
              <a:rPr lang="nl-BE" dirty="0" smtClean="0"/>
              <a:t>gebruik wie-is-wie op website KU Leuven</a:t>
            </a:r>
          </a:p>
          <a:p>
            <a:endParaRPr lang="nl-BE" dirty="0"/>
          </a:p>
          <a:p>
            <a:r>
              <a:rPr lang="nl-BE" dirty="0" smtClean="0"/>
              <a:t>tekst uit Uitwiskeling: op de website Eekhoutcentrum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9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 </a:t>
            </a:r>
            <a:r>
              <a:rPr lang="en-US" sz="3200" dirty="0" err="1" smtClean="0"/>
              <a:t>kunt</a:t>
            </a:r>
            <a:r>
              <a:rPr lang="en-US" sz="3200" dirty="0" smtClean="0"/>
              <a:t> </a:t>
            </a:r>
            <a:r>
              <a:rPr lang="en-US" sz="3200" dirty="0" err="1" smtClean="0"/>
              <a:t>alvast</a:t>
            </a:r>
            <a:r>
              <a:rPr lang="en-US" sz="3200" dirty="0" smtClean="0"/>
              <a:t> </a:t>
            </a:r>
            <a:r>
              <a:rPr lang="en-US" sz="3200" dirty="0" err="1" smtClean="0"/>
              <a:t>beginnen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3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Aanleiding voor deze nascholing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0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 (2011)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778" y="4725144"/>
            <a:ext cx="8963718" cy="1656184"/>
          </a:xfrm>
        </p:spPr>
        <p:txBody>
          <a:bodyPr/>
          <a:lstStyle/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resultaten voor algebra niet goed genoeg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6298"/>
            <a:ext cx="9073008" cy="29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419872" y="2276872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19872" y="2780928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41007_KU_Leuven" id="{16143344-362B-4CDC-8C34-78F9C388593B}" vid="{D0380E31-9FA4-4F5F-99A1-3DE66D68AFC1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6480</TotalTime>
  <Words>1782</Words>
  <Application>Microsoft Office PowerPoint</Application>
  <PresentationFormat>On-screen Show (4:3)</PresentationFormat>
  <Paragraphs>473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Cambria Math</vt:lpstr>
      <vt:lpstr>Symbol</vt:lpstr>
      <vt:lpstr>Times New Roman</vt:lpstr>
      <vt:lpstr>Wingdings</vt:lpstr>
      <vt:lpstr>2009-corporate_kuleuven_liggend-versie2007-9sept</vt:lpstr>
      <vt:lpstr>Algebra oefenen met inzicht</vt:lpstr>
      <vt:lpstr>Kennismaking</vt:lpstr>
      <vt:lpstr>Wie zijn jullie?</vt:lpstr>
      <vt:lpstr>Wie ben ik?</vt:lpstr>
      <vt:lpstr>PowerPoint Presentation</vt:lpstr>
      <vt:lpstr>Syllabus</vt:lpstr>
      <vt:lpstr>Werktekst 1</vt:lpstr>
      <vt:lpstr>Aanleiding voor deze nascholing</vt:lpstr>
      <vt:lpstr>Peiling wiskunde 2de graad aso (2011)</vt:lpstr>
      <vt:lpstr>Twee  voorbeeldvragen</vt:lpstr>
      <vt:lpstr>Peiling eerste graad A-stroom</vt:lpstr>
      <vt:lpstr>Resultaten voor algebra niet goed genoeg</vt:lpstr>
      <vt:lpstr>Oplossingen?</vt:lpstr>
      <vt:lpstr>Vijf vraagjes</vt:lpstr>
      <vt:lpstr>Zoek x</vt:lpstr>
      <vt:lpstr>5. Wat verkies je?</vt:lpstr>
      <vt:lpstr>Wat werkt niet?</vt:lpstr>
      <vt:lpstr>Wat werkt niet?</vt:lpstr>
      <vt:lpstr>Vaardigheden + inzicht!</vt:lpstr>
      <vt:lpstr>Vaardigheden + inzicht!</vt:lpstr>
      <vt:lpstr>Wat kunnen we je bieden?</vt:lpstr>
      <vt:lpstr>Wat we je al geboden hebben</vt:lpstr>
      <vt:lpstr>Werktekst 2 </vt:lpstr>
      <vt:lpstr>Formules, regels, …</vt:lpstr>
      <vt:lpstr>Rekenregels die nuttig zijn</vt:lpstr>
      <vt:lpstr>Rekenregels die nuttig zijn</vt:lpstr>
      <vt:lpstr>Rekenregels die nuttig zijn</vt:lpstr>
      <vt:lpstr>Optellen van breuken?</vt:lpstr>
      <vt:lpstr>Nuttig? Spaarzaam zijn met formules</vt:lpstr>
      <vt:lpstr>Nuttig? Spaarzaam zijn met formules</vt:lpstr>
      <vt:lpstr>Nuttig? Spaarzaam zijn met formules</vt:lpstr>
      <vt:lpstr>Van abstract terug kunnen gaan naar concreet</vt:lpstr>
      <vt:lpstr>Formules zien </vt:lpstr>
      <vt:lpstr>Formules zien </vt:lpstr>
      <vt:lpstr>Formules zien </vt:lpstr>
      <vt:lpstr>Sprekende voorbeelden</vt:lpstr>
      <vt:lpstr>Formules narekenen</vt:lpstr>
      <vt:lpstr>Proces versus object</vt:lpstr>
      <vt:lpstr>Werktekst 3</vt:lpstr>
      <vt:lpstr>Vergelijkingen</vt:lpstr>
      <vt:lpstr>Los komen van standaardoplossingen (plan B)</vt:lpstr>
      <vt:lpstr>Niet te snel en niet teveel verkorten</vt:lpstr>
      <vt:lpstr>Twee vraagstukjes</vt:lpstr>
      <vt:lpstr>Twee vraagstukjes</vt:lpstr>
      <vt:lpstr>Zijn variabelen en vergelijkingen nuttig?</vt:lpstr>
      <vt:lpstr>Zijn variabelen en vergelijkingen nuttig?</vt:lpstr>
      <vt:lpstr>Globaal kijken naar uitdrukkingen</vt:lpstr>
      <vt:lpstr>Voorbeeld 1</vt:lpstr>
      <vt:lpstr>Voorbeeld 2</vt:lpstr>
      <vt:lpstr>Voorbeeld 3</vt:lpstr>
      <vt:lpstr>Voorbeeld 4</vt:lpstr>
      <vt:lpstr>Algebra expressies op www.wisweb.nl</vt:lpstr>
      <vt:lpstr>Slot</vt:lpstr>
      <vt:lpstr>Bedankt voor uw aandacht!</vt:lpstr>
      <vt:lpstr>Weer nuttige algebra</vt:lpstr>
      <vt:lpstr>Werkmoment 2 (waarin al een aantal hints zitten</vt:lpstr>
      <vt:lpstr>Globaal kijken naar uitdrukkingen</vt:lpstr>
    </vt:vector>
  </TitlesOfParts>
  <Company>KUL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Deprez, Johan</cp:lastModifiedBy>
  <cp:revision>1399</cp:revision>
  <dcterms:created xsi:type="dcterms:W3CDTF">2009-09-09T12:26:47Z</dcterms:created>
  <dcterms:modified xsi:type="dcterms:W3CDTF">2015-11-28T16:48:29Z</dcterms:modified>
</cp:coreProperties>
</file>