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6" r:id="rId2"/>
    <p:sldId id="343" r:id="rId3"/>
    <p:sldId id="430" r:id="rId4"/>
    <p:sldId id="259" r:id="rId5"/>
    <p:sldId id="260" r:id="rId6"/>
    <p:sldId id="261" r:id="rId7"/>
    <p:sldId id="262" r:id="rId8"/>
    <p:sldId id="263" r:id="rId9"/>
    <p:sldId id="403" r:id="rId10"/>
    <p:sldId id="265" r:id="rId11"/>
    <p:sldId id="266" r:id="rId12"/>
    <p:sldId id="267" r:id="rId13"/>
    <p:sldId id="268" r:id="rId14"/>
    <p:sldId id="269" r:id="rId15"/>
    <p:sldId id="270" r:id="rId16"/>
    <p:sldId id="405" r:id="rId17"/>
    <p:sldId id="418" r:id="rId18"/>
    <p:sldId id="424" r:id="rId19"/>
    <p:sldId id="429" r:id="rId20"/>
    <p:sldId id="410" r:id="rId21"/>
    <p:sldId id="411" r:id="rId22"/>
    <p:sldId id="412" r:id="rId23"/>
    <p:sldId id="413" r:id="rId24"/>
    <p:sldId id="414" r:id="rId25"/>
    <p:sldId id="415" r:id="rId26"/>
    <p:sldId id="406" r:id="rId27"/>
    <p:sldId id="407" r:id="rId28"/>
    <p:sldId id="264" r:id="rId29"/>
    <p:sldId id="271" r:id="rId30"/>
    <p:sldId id="272" r:id="rId31"/>
    <p:sldId id="274" r:id="rId32"/>
    <p:sldId id="275" r:id="rId33"/>
    <p:sldId id="376" r:id="rId34"/>
    <p:sldId id="377" r:id="rId35"/>
    <p:sldId id="378" r:id="rId36"/>
    <p:sldId id="379" r:id="rId37"/>
    <p:sldId id="380" r:id="rId38"/>
    <p:sldId id="385" r:id="rId39"/>
    <p:sldId id="383" r:id="rId40"/>
    <p:sldId id="384" r:id="rId41"/>
    <p:sldId id="386" r:id="rId42"/>
    <p:sldId id="387" r:id="rId43"/>
    <p:sldId id="345" r:id="rId44"/>
    <p:sldId id="346" r:id="rId45"/>
    <p:sldId id="347" r:id="rId46"/>
    <p:sldId id="348" r:id="rId47"/>
    <p:sldId id="349" r:id="rId48"/>
    <p:sldId id="350" r:id="rId49"/>
    <p:sldId id="434" r:id="rId50"/>
    <p:sldId id="351" r:id="rId51"/>
    <p:sldId id="433" r:id="rId52"/>
    <p:sldId id="435" r:id="rId53"/>
    <p:sldId id="437" r:id="rId54"/>
    <p:sldId id="352" r:id="rId55"/>
    <p:sldId id="353" r:id="rId56"/>
    <p:sldId id="354" r:id="rId57"/>
    <p:sldId id="388" r:id="rId58"/>
    <p:sldId id="390" r:id="rId59"/>
    <p:sldId id="392" r:id="rId60"/>
    <p:sldId id="393" r:id="rId61"/>
    <p:sldId id="394" r:id="rId62"/>
    <p:sldId id="395" r:id="rId63"/>
    <p:sldId id="396" r:id="rId64"/>
    <p:sldId id="389" r:id="rId65"/>
    <p:sldId id="397" r:id="rId66"/>
    <p:sldId id="399" r:id="rId67"/>
    <p:sldId id="400" r:id="rId68"/>
    <p:sldId id="401" r:id="rId69"/>
    <p:sldId id="402" r:id="rId70"/>
    <p:sldId id="355" r:id="rId71"/>
    <p:sldId id="356" r:id="rId72"/>
    <p:sldId id="357" r:id="rId73"/>
    <p:sldId id="358" r:id="rId74"/>
    <p:sldId id="359" r:id="rId75"/>
    <p:sldId id="360" r:id="rId76"/>
    <p:sldId id="431" r:id="rId77"/>
    <p:sldId id="438" r:id="rId78"/>
    <p:sldId id="362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40" r:id="rId92"/>
    <p:sldId id="341" r:id="rId93"/>
    <p:sldId id="342" r:id="rId94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Deprez" initials="JD" lastIdx="11" clrIdx="0"/>
  <p:cmAuthor id="1" name="Deprez, Johan" initials="DJ" lastIdx="6" clrIdx="1">
    <p:extLst/>
  </p:cmAuthor>
  <p:cmAuthor id="2" name="Johan" initials="JD" lastIdx="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52"/>
    <a:srgbClr val="6DF1FF"/>
    <a:srgbClr val="036E8A"/>
    <a:srgbClr val="00AEEF"/>
    <a:srgbClr val="158CAF"/>
    <a:srgbClr val="993300"/>
    <a:srgbClr val="005E77"/>
    <a:srgbClr val="E68247"/>
    <a:srgbClr val="EE2B7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5" autoAdjust="0"/>
    <p:restoredTop sz="92380" autoAdjust="0"/>
  </p:normalViewPr>
  <p:slideViewPr>
    <p:cSldViewPr>
      <p:cViewPr varScale="1">
        <p:scale>
          <a:sx n="102" d="100"/>
          <a:sy n="102" d="100"/>
        </p:scale>
        <p:origin x="714" y="102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3030" y="-11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0033002\Documents\Dani&#235;l\projecten\WisSO3_alg\Rapportering\Copy%20of%20figuren%20broch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aso basisvorming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Sheet6!$A$2:$A$6</c:f>
              <c:strCache>
                <c:ptCount val="5"/>
                <c:pt idx="0">
                  <c:v>master wiskunde</c:v>
                </c:pt>
                <c:pt idx="1">
                  <c:v>master in een verwant domein</c:v>
                </c:pt>
                <c:pt idx="2">
                  <c:v>master in een opleiding met een sterke wiskundige component</c:v>
                </c:pt>
                <c:pt idx="3">
                  <c:v>master in een opleiding waarin wiskunde een hulpwetenschap is</c:v>
                </c:pt>
                <c:pt idx="4">
                  <c:v>andere</c:v>
                </c:pt>
              </c:strCache>
            </c:strRef>
          </c:cat>
          <c:val>
            <c:numRef>
              <c:f>Sheet6!$B$2:$B$6</c:f>
              <c:numCache>
                <c:formatCode>0%</c:formatCode>
                <c:ptCount val="5"/>
                <c:pt idx="0">
                  <c:v>0.53097345132743368</c:v>
                </c:pt>
                <c:pt idx="1">
                  <c:v>9.7345132743362844E-2</c:v>
                </c:pt>
                <c:pt idx="2">
                  <c:v>0.15044247787610626</c:v>
                </c:pt>
                <c:pt idx="3">
                  <c:v>0.20353982300884957</c:v>
                </c:pt>
                <c:pt idx="4">
                  <c:v>3.5398230088495582E-2</c:v>
                </c:pt>
              </c:numCache>
            </c:numRef>
          </c:val>
        </c:ser>
        <c:ser>
          <c:idx val="1"/>
          <c:order val="1"/>
          <c:tx>
            <c:strRef>
              <c:f>Sheet6!$C$1</c:f>
              <c:strCache>
                <c:ptCount val="1"/>
                <c:pt idx="0">
                  <c:v>aso pool wiskunde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Sheet6!$A$2:$A$6</c:f>
              <c:strCache>
                <c:ptCount val="5"/>
                <c:pt idx="0">
                  <c:v>master wiskunde</c:v>
                </c:pt>
                <c:pt idx="1">
                  <c:v>master in een verwant domein</c:v>
                </c:pt>
                <c:pt idx="2">
                  <c:v>master in een opleiding met een sterke wiskundige component</c:v>
                </c:pt>
                <c:pt idx="3">
                  <c:v>master in een opleiding waarin wiskunde een hulpwetenschap is</c:v>
                </c:pt>
                <c:pt idx="4">
                  <c:v>andere</c:v>
                </c:pt>
              </c:strCache>
            </c:strRef>
          </c:cat>
          <c:val>
            <c:numRef>
              <c:f>Sheet6!$C$2:$C$6</c:f>
              <c:numCache>
                <c:formatCode>0%</c:formatCode>
                <c:ptCount val="5"/>
                <c:pt idx="0">
                  <c:v>0.78787878787878785</c:v>
                </c:pt>
                <c:pt idx="1">
                  <c:v>0.16161616161616163</c:v>
                </c:pt>
                <c:pt idx="2">
                  <c:v>1.0101010101010104E-2</c:v>
                </c:pt>
                <c:pt idx="3">
                  <c:v>5.0505050505050497E-2</c:v>
                </c:pt>
                <c:pt idx="4">
                  <c:v>3.0303030303030307E-2</c:v>
                </c:pt>
              </c:numCache>
            </c:numRef>
          </c:val>
        </c:ser>
        <c:ser>
          <c:idx val="2"/>
          <c:order val="2"/>
          <c:tx>
            <c:strRef>
              <c:f>Sheet6!$D$1</c:f>
              <c:strCache>
                <c:ptCount val="1"/>
                <c:pt idx="0">
                  <c:v>kso en tso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Sheet6!$A$2:$A$6</c:f>
              <c:strCache>
                <c:ptCount val="5"/>
                <c:pt idx="0">
                  <c:v>master wiskunde</c:v>
                </c:pt>
                <c:pt idx="1">
                  <c:v>master in een verwant domein</c:v>
                </c:pt>
                <c:pt idx="2">
                  <c:v>master in een opleiding met een sterke wiskundige component</c:v>
                </c:pt>
                <c:pt idx="3">
                  <c:v>master in een opleiding waarin wiskunde een hulpwetenschap is</c:v>
                </c:pt>
                <c:pt idx="4">
                  <c:v>andere</c:v>
                </c:pt>
              </c:strCache>
            </c:strRef>
          </c:cat>
          <c:val>
            <c:numRef>
              <c:f>Sheet6!$D$2:$D$6</c:f>
              <c:numCache>
                <c:formatCode>0%</c:formatCode>
                <c:ptCount val="5"/>
                <c:pt idx="0">
                  <c:v>0.32584269662921361</c:v>
                </c:pt>
                <c:pt idx="1">
                  <c:v>0.11235955056179774</c:v>
                </c:pt>
                <c:pt idx="2">
                  <c:v>7.8651685393258425E-2</c:v>
                </c:pt>
                <c:pt idx="3">
                  <c:v>0.41573033707865176</c:v>
                </c:pt>
                <c:pt idx="4">
                  <c:v>8.98876404494382E-2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979296"/>
        <c:axId val="339924080"/>
      </c:barChart>
      <c:catAx>
        <c:axId val="19997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39924080"/>
        <c:crosses val="autoZero"/>
        <c:auto val="1"/>
        <c:lblAlgn val="ctr"/>
        <c:lblOffset val="100"/>
        <c:noMultiLvlLbl val="0"/>
      </c:catAx>
      <c:valAx>
        <c:axId val="33992408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997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B93D3-C50F-46F6-B585-85E7FACF377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445B17E5-4E93-4255-8060-18CAF6D91BD0}">
      <dgm:prSet phldrT="[Tekst]" custT="1"/>
      <dgm:spPr/>
      <dgm:t>
        <a:bodyPr/>
        <a:lstStyle/>
        <a:p>
          <a:r>
            <a:rPr lang="nl-BE" sz="2400" dirty="0" smtClean="0">
              <a:solidFill>
                <a:srgbClr val="182B52"/>
              </a:solidFill>
            </a:rPr>
            <a:t>prestatie</a:t>
          </a:r>
          <a:endParaRPr lang="nl-BE" sz="2400" dirty="0">
            <a:solidFill>
              <a:srgbClr val="182B52"/>
            </a:solidFill>
          </a:endParaRPr>
        </a:p>
      </dgm:t>
    </dgm:pt>
    <dgm:pt modelId="{1A8B2383-DED9-4877-8707-324E3C23D0C8}" type="parTrans" cxnId="{5449070C-DE89-4BF7-82F0-9106533FC190}">
      <dgm:prSet/>
      <dgm:spPr/>
      <dgm:t>
        <a:bodyPr/>
        <a:lstStyle/>
        <a:p>
          <a:endParaRPr lang="nl-BE"/>
        </a:p>
      </dgm:t>
    </dgm:pt>
    <dgm:pt modelId="{1A88EB64-44FA-40EA-80E7-EA96F667D502}" type="sibTrans" cxnId="{5449070C-DE89-4BF7-82F0-9106533FC190}">
      <dgm:prSet/>
      <dgm:spPr>
        <a:solidFill>
          <a:srgbClr val="182B52"/>
        </a:solidFill>
      </dgm:spPr>
      <dgm:t>
        <a:bodyPr/>
        <a:lstStyle/>
        <a:p>
          <a:endParaRPr lang="nl-BE"/>
        </a:p>
      </dgm:t>
    </dgm:pt>
    <dgm:pt modelId="{EE44E83D-C54A-4825-90AF-3E8944184D8A}">
      <dgm:prSet phldrT="[Tekst]" custT="1"/>
      <dgm:spPr/>
      <dgm:t>
        <a:bodyPr/>
        <a:lstStyle/>
        <a:p>
          <a:r>
            <a:rPr lang="nl-BE" sz="2400" dirty="0" smtClean="0">
              <a:solidFill>
                <a:srgbClr val="182B52"/>
              </a:solidFill>
            </a:rPr>
            <a:t>motivatie</a:t>
          </a:r>
          <a:endParaRPr lang="nl-BE" sz="2400" dirty="0">
            <a:solidFill>
              <a:srgbClr val="182B52"/>
            </a:solidFill>
          </a:endParaRPr>
        </a:p>
      </dgm:t>
    </dgm:pt>
    <dgm:pt modelId="{47AB9A2E-DC74-4430-9227-036B1FBB0FE3}" type="parTrans" cxnId="{E0B3F24D-53A3-44FB-83A3-F0AF28C47CA1}">
      <dgm:prSet/>
      <dgm:spPr/>
      <dgm:t>
        <a:bodyPr/>
        <a:lstStyle/>
        <a:p>
          <a:endParaRPr lang="nl-BE"/>
        </a:p>
      </dgm:t>
    </dgm:pt>
    <dgm:pt modelId="{A46F1732-44CE-4D6E-90BD-01EF38C7BC72}" type="sibTrans" cxnId="{E0B3F24D-53A3-44FB-83A3-F0AF28C47CA1}">
      <dgm:prSet/>
      <dgm:spPr>
        <a:solidFill>
          <a:srgbClr val="182B52"/>
        </a:solidFill>
      </dgm:spPr>
      <dgm:t>
        <a:bodyPr/>
        <a:lstStyle/>
        <a:p>
          <a:endParaRPr lang="nl-BE"/>
        </a:p>
      </dgm:t>
    </dgm:pt>
    <dgm:pt modelId="{D7561906-899F-4EF2-8115-F4AF096CF475}">
      <dgm:prSet phldrT="[Tekst]" custT="1"/>
      <dgm:spPr/>
      <dgm:t>
        <a:bodyPr/>
        <a:lstStyle/>
        <a:p>
          <a:r>
            <a:rPr lang="nl-BE" sz="2400" dirty="0" smtClean="0">
              <a:solidFill>
                <a:srgbClr val="182B52"/>
              </a:solidFill>
            </a:rPr>
            <a:t>inschatting eigen kunnen</a:t>
          </a:r>
          <a:endParaRPr lang="nl-BE" sz="2400" dirty="0">
            <a:solidFill>
              <a:srgbClr val="182B52"/>
            </a:solidFill>
          </a:endParaRPr>
        </a:p>
      </dgm:t>
    </dgm:pt>
    <dgm:pt modelId="{0D96BE79-74D4-4C90-8CAD-173B453A6A7A}" type="parTrans" cxnId="{6227A65E-62BB-4068-AB5E-0F23E3E93953}">
      <dgm:prSet/>
      <dgm:spPr/>
      <dgm:t>
        <a:bodyPr/>
        <a:lstStyle/>
        <a:p>
          <a:endParaRPr lang="nl-BE"/>
        </a:p>
      </dgm:t>
    </dgm:pt>
    <dgm:pt modelId="{F93632DE-FCB2-499E-A68F-312EC0C9B5B9}" type="sibTrans" cxnId="{6227A65E-62BB-4068-AB5E-0F23E3E93953}">
      <dgm:prSet/>
      <dgm:spPr>
        <a:solidFill>
          <a:srgbClr val="182B52"/>
        </a:solidFill>
      </dgm:spPr>
      <dgm:t>
        <a:bodyPr/>
        <a:lstStyle/>
        <a:p>
          <a:endParaRPr lang="nl-BE"/>
        </a:p>
      </dgm:t>
    </dgm:pt>
    <dgm:pt modelId="{BE2DED9F-86A2-417B-8AC0-125A78757F49}" type="pres">
      <dgm:prSet presAssocID="{2EDB93D3-C50F-46F6-B585-85E7FACF37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259D1F3-F70E-4991-9840-472147BFA03C}" type="pres">
      <dgm:prSet presAssocID="{445B17E5-4E93-4255-8060-18CAF6D91BD0}" presName="node" presStyleLbl="node1" presStyleIdx="0" presStyleCnt="3" custScaleY="64901" custRadScaleRad="7309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B5CEE9C-1C5C-4884-8880-2A6D30957B68}" type="pres">
      <dgm:prSet presAssocID="{1A88EB64-44FA-40EA-80E7-EA96F667D502}" presName="sibTrans" presStyleLbl="sibTrans2D1" presStyleIdx="0" presStyleCnt="3"/>
      <dgm:spPr/>
      <dgm:t>
        <a:bodyPr/>
        <a:lstStyle/>
        <a:p>
          <a:endParaRPr lang="nl-BE"/>
        </a:p>
      </dgm:t>
    </dgm:pt>
    <dgm:pt modelId="{98A956D8-5BA4-4EE3-B710-0BC38AC7DADE}" type="pres">
      <dgm:prSet presAssocID="{1A88EB64-44FA-40EA-80E7-EA96F667D502}" presName="connectorText" presStyleLbl="sibTrans2D1" presStyleIdx="0" presStyleCnt="3"/>
      <dgm:spPr/>
      <dgm:t>
        <a:bodyPr/>
        <a:lstStyle/>
        <a:p>
          <a:endParaRPr lang="nl-BE"/>
        </a:p>
      </dgm:t>
    </dgm:pt>
    <dgm:pt modelId="{8E595B6E-816F-4CF9-A53E-4AD144BC87F6}" type="pres">
      <dgm:prSet presAssocID="{EE44E83D-C54A-4825-90AF-3E8944184D8A}" presName="node" presStyleLbl="node1" presStyleIdx="1" presStyleCnt="3" custScaleX="118939" custRadScaleRad="131806" custRadScaleInc="-1444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D06F90E-F59F-453A-B49B-335F6187A1B7}" type="pres">
      <dgm:prSet presAssocID="{A46F1732-44CE-4D6E-90BD-01EF38C7BC72}" presName="sibTrans" presStyleLbl="sibTrans2D1" presStyleIdx="1" presStyleCnt="3"/>
      <dgm:spPr/>
      <dgm:t>
        <a:bodyPr/>
        <a:lstStyle/>
        <a:p>
          <a:endParaRPr lang="nl-BE"/>
        </a:p>
      </dgm:t>
    </dgm:pt>
    <dgm:pt modelId="{0152F3F4-613B-4D30-8865-C28AF7579724}" type="pres">
      <dgm:prSet presAssocID="{A46F1732-44CE-4D6E-90BD-01EF38C7BC72}" presName="connectorText" presStyleLbl="sibTrans2D1" presStyleIdx="1" presStyleCnt="3"/>
      <dgm:spPr/>
      <dgm:t>
        <a:bodyPr/>
        <a:lstStyle/>
        <a:p>
          <a:endParaRPr lang="nl-BE"/>
        </a:p>
      </dgm:t>
    </dgm:pt>
    <dgm:pt modelId="{568D0630-AA51-46CD-B1F5-9401D4B80644}" type="pres">
      <dgm:prSet presAssocID="{D7561906-899F-4EF2-8115-F4AF096CF475}" presName="node" presStyleLbl="node1" presStyleIdx="2" presStyleCnt="3" custScaleX="134601" custRadScaleRad="131136" custRadScaleInc="1264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E98D705-42EF-47C2-ADC0-6CC9AB8C0E8E}" type="pres">
      <dgm:prSet presAssocID="{F93632DE-FCB2-499E-A68F-312EC0C9B5B9}" presName="sibTrans" presStyleLbl="sibTrans2D1" presStyleIdx="2" presStyleCnt="3"/>
      <dgm:spPr/>
      <dgm:t>
        <a:bodyPr/>
        <a:lstStyle/>
        <a:p>
          <a:endParaRPr lang="nl-BE"/>
        </a:p>
      </dgm:t>
    </dgm:pt>
    <dgm:pt modelId="{76747FB4-9CAA-44F4-B251-F33F69A60824}" type="pres">
      <dgm:prSet presAssocID="{F93632DE-FCB2-499E-A68F-312EC0C9B5B9}" presName="connectorText" presStyleLbl="sibTrans2D1" presStyleIdx="2" presStyleCnt="3"/>
      <dgm:spPr/>
      <dgm:t>
        <a:bodyPr/>
        <a:lstStyle/>
        <a:p>
          <a:endParaRPr lang="nl-BE"/>
        </a:p>
      </dgm:t>
    </dgm:pt>
  </dgm:ptLst>
  <dgm:cxnLst>
    <dgm:cxn modelId="{80D4F646-0CEF-46CC-89DD-AD465A3381BB}" type="presOf" srcId="{EE44E83D-C54A-4825-90AF-3E8944184D8A}" destId="{8E595B6E-816F-4CF9-A53E-4AD144BC87F6}" srcOrd="0" destOrd="0" presId="urn:microsoft.com/office/officeart/2005/8/layout/cycle2"/>
    <dgm:cxn modelId="{5449070C-DE89-4BF7-82F0-9106533FC190}" srcId="{2EDB93D3-C50F-46F6-B585-85E7FACF377B}" destId="{445B17E5-4E93-4255-8060-18CAF6D91BD0}" srcOrd="0" destOrd="0" parTransId="{1A8B2383-DED9-4877-8707-324E3C23D0C8}" sibTransId="{1A88EB64-44FA-40EA-80E7-EA96F667D502}"/>
    <dgm:cxn modelId="{0DDFEAA5-B8BA-4E2A-B5C3-81F76213BDBE}" type="presOf" srcId="{A46F1732-44CE-4D6E-90BD-01EF38C7BC72}" destId="{0152F3F4-613B-4D30-8865-C28AF7579724}" srcOrd="1" destOrd="0" presId="urn:microsoft.com/office/officeart/2005/8/layout/cycle2"/>
    <dgm:cxn modelId="{542DAEA9-1984-4E2E-97BC-B3642D22DC8C}" type="presOf" srcId="{D7561906-899F-4EF2-8115-F4AF096CF475}" destId="{568D0630-AA51-46CD-B1F5-9401D4B80644}" srcOrd="0" destOrd="0" presId="urn:microsoft.com/office/officeart/2005/8/layout/cycle2"/>
    <dgm:cxn modelId="{5140FAB4-1017-4A94-AFB9-F2D7658D2E55}" type="presOf" srcId="{1A88EB64-44FA-40EA-80E7-EA96F667D502}" destId="{6B5CEE9C-1C5C-4884-8880-2A6D30957B68}" srcOrd="0" destOrd="0" presId="urn:microsoft.com/office/officeart/2005/8/layout/cycle2"/>
    <dgm:cxn modelId="{AD07937A-0504-4055-9476-B52374818EB6}" type="presOf" srcId="{1A88EB64-44FA-40EA-80E7-EA96F667D502}" destId="{98A956D8-5BA4-4EE3-B710-0BC38AC7DADE}" srcOrd="1" destOrd="0" presId="urn:microsoft.com/office/officeart/2005/8/layout/cycle2"/>
    <dgm:cxn modelId="{E0B3F24D-53A3-44FB-83A3-F0AF28C47CA1}" srcId="{2EDB93D3-C50F-46F6-B585-85E7FACF377B}" destId="{EE44E83D-C54A-4825-90AF-3E8944184D8A}" srcOrd="1" destOrd="0" parTransId="{47AB9A2E-DC74-4430-9227-036B1FBB0FE3}" sibTransId="{A46F1732-44CE-4D6E-90BD-01EF38C7BC72}"/>
    <dgm:cxn modelId="{DF68494B-56D8-4F0D-BD17-6450B70D24C5}" type="presOf" srcId="{F93632DE-FCB2-499E-A68F-312EC0C9B5B9}" destId="{4E98D705-42EF-47C2-ADC0-6CC9AB8C0E8E}" srcOrd="0" destOrd="0" presId="urn:microsoft.com/office/officeart/2005/8/layout/cycle2"/>
    <dgm:cxn modelId="{82323AFE-EC73-4F15-9ACA-65E5BC4D3EAD}" type="presOf" srcId="{F93632DE-FCB2-499E-A68F-312EC0C9B5B9}" destId="{76747FB4-9CAA-44F4-B251-F33F69A60824}" srcOrd="1" destOrd="0" presId="urn:microsoft.com/office/officeart/2005/8/layout/cycle2"/>
    <dgm:cxn modelId="{DC881FC2-4EBC-4A98-9529-70AE621EB9B7}" type="presOf" srcId="{A46F1732-44CE-4D6E-90BD-01EF38C7BC72}" destId="{AD06F90E-F59F-453A-B49B-335F6187A1B7}" srcOrd="0" destOrd="0" presId="urn:microsoft.com/office/officeart/2005/8/layout/cycle2"/>
    <dgm:cxn modelId="{ED64E5B7-16A7-4D64-B88A-2F047CF39598}" type="presOf" srcId="{2EDB93D3-C50F-46F6-B585-85E7FACF377B}" destId="{BE2DED9F-86A2-417B-8AC0-125A78757F49}" srcOrd="0" destOrd="0" presId="urn:microsoft.com/office/officeart/2005/8/layout/cycle2"/>
    <dgm:cxn modelId="{6227A65E-62BB-4068-AB5E-0F23E3E93953}" srcId="{2EDB93D3-C50F-46F6-B585-85E7FACF377B}" destId="{D7561906-899F-4EF2-8115-F4AF096CF475}" srcOrd="2" destOrd="0" parTransId="{0D96BE79-74D4-4C90-8CAD-173B453A6A7A}" sibTransId="{F93632DE-FCB2-499E-A68F-312EC0C9B5B9}"/>
    <dgm:cxn modelId="{E8B42484-0D85-414F-BF9A-DD21F019A192}" type="presOf" srcId="{445B17E5-4E93-4255-8060-18CAF6D91BD0}" destId="{E259D1F3-F70E-4991-9840-472147BFA03C}" srcOrd="0" destOrd="0" presId="urn:microsoft.com/office/officeart/2005/8/layout/cycle2"/>
    <dgm:cxn modelId="{34B36979-A950-4F21-8200-D19061B32C8D}" type="presParOf" srcId="{BE2DED9F-86A2-417B-8AC0-125A78757F49}" destId="{E259D1F3-F70E-4991-9840-472147BFA03C}" srcOrd="0" destOrd="0" presId="urn:microsoft.com/office/officeart/2005/8/layout/cycle2"/>
    <dgm:cxn modelId="{5D46A0B6-9F63-4A28-899C-86FC7CB17021}" type="presParOf" srcId="{BE2DED9F-86A2-417B-8AC0-125A78757F49}" destId="{6B5CEE9C-1C5C-4884-8880-2A6D30957B68}" srcOrd="1" destOrd="0" presId="urn:microsoft.com/office/officeart/2005/8/layout/cycle2"/>
    <dgm:cxn modelId="{48EB5932-FDEB-479D-B199-1038263ACF81}" type="presParOf" srcId="{6B5CEE9C-1C5C-4884-8880-2A6D30957B68}" destId="{98A956D8-5BA4-4EE3-B710-0BC38AC7DADE}" srcOrd="0" destOrd="0" presId="urn:microsoft.com/office/officeart/2005/8/layout/cycle2"/>
    <dgm:cxn modelId="{3EB2965A-24FE-4261-8244-0DB0945AA575}" type="presParOf" srcId="{BE2DED9F-86A2-417B-8AC0-125A78757F49}" destId="{8E595B6E-816F-4CF9-A53E-4AD144BC87F6}" srcOrd="2" destOrd="0" presId="urn:microsoft.com/office/officeart/2005/8/layout/cycle2"/>
    <dgm:cxn modelId="{D15F420A-6D39-408E-9ED5-CDA49685834A}" type="presParOf" srcId="{BE2DED9F-86A2-417B-8AC0-125A78757F49}" destId="{AD06F90E-F59F-453A-B49B-335F6187A1B7}" srcOrd="3" destOrd="0" presId="urn:microsoft.com/office/officeart/2005/8/layout/cycle2"/>
    <dgm:cxn modelId="{A526F3B0-7E4B-4821-9E04-4DA93E9A658A}" type="presParOf" srcId="{AD06F90E-F59F-453A-B49B-335F6187A1B7}" destId="{0152F3F4-613B-4D30-8865-C28AF7579724}" srcOrd="0" destOrd="0" presId="urn:microsoft.com/office/officeart/2005/8/layout/cycle2"/>
    <dgm:cxn modelId="{08963ACF-03B0-4289-AC39-51074E8FB8EF}" type="presParOf" srcId="{BE2DED9F-86A2-417B-8AC0-125A78757F49}" destId="{568D0630-AA51-46CD-B1F5-9401D4B80644}" srcOrd="4" destOrd="0" presId="urn:microsoft.com/office/officeart/2005/8/layout/cycle2"/>
    <dgm:cxn modelId="{F1E155BC-9B76-41E8-A35C-0D8A47723261}" type="presParOf" srcId="{BE2DED9F-86A2-417B-8AC0-125A78757F49}" destId="{4E98D705-42EF-47C2-ADC0-6CC9AB8C0E8E}" srcOrd="5" destOrd="0" presId="urn:microsoft.com/office/officeart/2005/8/layout/cycle2"/>
    <dgm:cxn modelId="{1A46C63C-E169-465E-AE59-23C496965CAB}" type="presParOf" srcId="{4E98D705-42EF-47C2-ADC0-6CC9AB8C0E8E}" destId="{76747FB4-9CAA-44F4-B251-F33F69A6082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3F353E-0D76-4ED0-9B12-2403D46F51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9745EB-E21A-463B-87C4-0AEA21A60A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3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54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34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29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8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148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69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7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2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91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CAE8A-A2CE-4EE7-9900-583AC2CEA8B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2" r:id="rId2"/>
    <p:sldLayoutId id="2147484083" r:id="rId3"/>
    <p:sldLayoutId id="2147484084" r:id="rId4"/>
    <p:sldLayoutId id="2147484086" r:id="rId5"/>
    <p:sldLayoutId id="2147484100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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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1.jpeg"/><Relationship Id="rId4" Type="http://schemas.openxmlformats.org/officeDocument/2006/relationships/hyperlink" Target="131123_JD_DVW_praktisch.pptx#-1,3,PowerPoint Presentation" TargetMode="External"/><Relationship Id="rId9" Type="http://schemas.openxmlformats.org/officeDocument/2006/relationships/hyperlink" Target="http://www.ua.ac.be/johan.depre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hyperlink" Target="131123_JD_DVW_praktisch.pptx#-1,3,PowerPoint Presentation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pw.kuleuven.be/home/onderzoek/peilingsonderzoek" TargetMode="External"/><Relationship Id="rId2" Type="http://schemas.openxmlformats.org/officeDocument/2006/relationships/hyperlink" Target="http://www.ond.vlaanderen.be/curriculum/peilingen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toetsenvoorscholen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4000" y="1582936"/>
            <a:ext cx="7452000" cy="2278112"/>
          </a:xfrm>
        </p:spPr>
        <p:txBody>
          <a:bodyPr/>
          <a:lstStyle/>
          <a:p>
            <a:r>
              <a:rPr lang="nl-BE" sz="3600" dirty="0"/>
              <a:t>Beheersen de leerlingen uit de 3de graad aso-kso-tso de eindtermen en specifieke eindtermen wiskunde? Resultaten van de peiling van mei 2014.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Johan Deprez – Dirk Janssens</a:t>
            </a:r>
          </a:p>
          <a:p>
            <a:r>
              <a:rPr lang="nl-BE" dirty="0" smtClean="0"/>
              <a:t>Dag van de wiskunde, Kortrijk, 14/11/15</a:t>
            </a:r>
          </a:p>
          <a:p>
            <a:r>
              <a:rPr lang="nl-BE" dirty="0" smtClean="0"/>
              <a:t>slides: KU Leuven website JD (via wie-is-wie)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12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eerste graad A-stroom</a:t>
            </a:r>
            <a:endParaRPr lang="en-US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326405"/>
            <a:ext cx="584835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87218"/>
            <a:ext cx="784225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93069"/>
            <a:ext cx="9009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Rekenen met veeltermen</a:t>
            </a:r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65238"/>
            <a:ext cx="85693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7" y="1265238"/>
            <a:ext cx="85693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Rekenen met veeltermen</a:t>
            </a:r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7713"/>
            <a:ext cx="8940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Peilingen basisonderwijs</a:t>
            </a:r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208683"/>
            <a:ext cx="6842125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2</a:t>
            </a:r>
            <a:r>
              <a:rPr lang="nl-BE" baseline="30000" dirty="0" smtClean="0"/>
              <a:t>de</a:t>
            </a:r>
            <a:r>
              <a:rPr lang="nl-BE" dirty="0" smtClean="0"/>
              <a:t> graad aso</a:t>
            </a:r>
            <a:endParaRPr lang="en-US" dirty="0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geen peiling in tso/kso</a:t>
            </a:r>
          </a:p>
          <a:p>
            <a:r>
              <a:rPr lang="nl-BE" dirty="0" smtClean="0"/>
              <a:t>één set eindtermen voor alle leerlingen aso</a:t>
            </a:r>
          </a:p>
        </p:txBody>
      </p:sp>
    </p:spTree>
    <p:extLst>
      <p:ext uri="{BB962C8B-B14F-4D97-AF65-F5344CB8AC3E}">
        <p14:creationId xmlns:p14="http://schemas.microsoft.com/office/powerpoint/2010/main" val="41917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93663"/>
            <a:ext cx="6064250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441575"/>
            <a:ext cx="8990012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3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9688"/>
            <a:ext cx="4714875" cy="677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08675"/>
            <a:ext cx="624998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Wie</a:t>
            </a:r>
            <a:r>
              <a:rPr lang="en-GB" altLang="en-US" dirty="0" smtClean="0"/>
              <a:t> ben </a:t>
            </a:r>
            <a:r>
              <a:rPr lang="en-GB" altLang="en-US" dirty="0" err="1" smtClean="0"/>
              <a:t>ik</a:t>
            </a:r>
            <a:r>
              <a:rPr lang="en-GB" altLang="en-US" dirty="0" smtClean="0"/>
              <a:t> (JD)?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KU Leuven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(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verleden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in het </a:t>
            </a:r>
            <a:r>
              <a:rPr lang="en-GB" altLang="en-US" dirty="0" err="1" smtClean="0"/>
              <a:t>economisch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onderwijs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hogeschool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universiteit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Universiteit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Antwerpen</a:t>
            </a:r>
            <a:r>
              <a:rPr lang="en-GB" altLang="en-US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60791"/>
            <a:ext cx="2779483" cy="991623"/>
          </a:xfrm>
          <a:prstGeom prst="rect">
            <a:avLst/>
          </a:prstGeom>
        </p:spPr>
      </p:pic>
      <p:pic>
        <p:nvPicPr>
          <p:cNvPr id="10" name="Afbeelding 2">
            <a:hlinkClick r:id="rId4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7809"/>
            <a:ext cx="1296675" cy="1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7" y="2242227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52" y="2568274"/>
            <a:ext cx="3279212" cy="776656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0" y="6096676"/>
            <a:ext cx="2442122" cy="530212"/>
          </a:xfrm>
          <a:prstGeom prst="rect">
            <a:avLst/>
          </a:prstGeom>
        </p:spPr>
      </p:pic>
      <p:pic>
        <p:nvPicPr>
          <p:cNvPr id="9" name="Picture 2" descr="logo_UA_U_k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2" y="6115340"/>
            <a:ext cx="593892" cy="4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</a:t>
            </a:r>
            <a:r>
              <a:rPr lang="nl-BE" dirty="0" smtClean="0"/>
              <a:t>esultaten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goede resultaten voor …</a:t>
            </a:r>
          </a:p>
          <a:p>
            <a:pPr lvl="1"/>
            <a:r>
              <a:rPr lang="nl-BE" smtClean="0"/>
              <a:t>statistiek: 76% van de leerlingen behalen de eindtermen</a:t>
            </a:r>
          </a:p>
          <a:p>
            <a:pPr lvl="1"/>
            <a:r>
              <a:rPr lang="nl-BE" smtClean="0"/>
              <a:t>reële functies: 75%</a:t>
            </a:r>
          </a:p>
          <a:p>
            <a:r>
              <a:rPr lang="nl-BE" smtClean="0"/>
              <a:t>veeleer matige resultaten voor …</a:t>
            </a:r>
          </a:p>
          <a:p>
            <a:pPr lvl="1"/>
            <a:r>
              <a:rPr lang="nl-BE" smtClean="0"/>
              <a:t>problemen oplossen met algebra en functies: 64%</a:t>
            </a:r>
          </a:p>
          <a:p>
            <a:pPr lvl="1"/>
            <a:r>
              <a:rPr lang="nl-BE" smtClean="0"/>
              <a:t>vlakke meetkunde: 63%</a:t>
            </a:r>
          </a:p>
          <a:p>
            <a:pPr lvl="1"/>
            <a:r>
              <a:rPr lang="nl-BE" smtClean="0"/>
              <a:t>driehoeksmeting: 58%</a:t>
            </a:r>
          </a:p>
          <a:p>
            <a:pPr lvl="1"/>
            <a:r>
              <a:rPr lang="nl-BE" smtClean="0"/>
              <a:t>ruimtemeetkunde: 56%</a:t>
            </a:r>
          </a:p>
          <a:p>
            <a:r>
              <a:rPr lang="nl-BE" smtClean="0"/>
              <a:t>slechte resultaten voor …</a:t>
            </a:r>
          </a:p>
          <a:p>
            <a:pPr lvl="1"/>
            <a:r>
              <a:rPr lang="nl-BE" smtClean="0"/>
              <a:t>getallenleer/algebra: 51%</a:t>
            </a:r>
          </a:p>
          <a:p>
            <a:pPr lvl="1"/>
            <a:r>
              <a:rPr lang="nl-BE" smtClean="0"/>
              <a:t>functies van de 1ste en 2de graad: 42%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2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globale resultaten zijn redelijk: niet goed, maar ook niet uitgesproken slecht …</a:t>
            </a:r>
          </a:p>
          <a:p>
            <a:endParaRPr lang="nl-BE" dirty="0" smtClean="0"/>
          </a:p>
          <a:p>
            <a:r>
              <a:rPr lang="nl-BE" dirty="0" smtClean="0"/>
              <a:t>… maar dit gemiddelde verbergt grote verschillen</a:t>
            </a:r>
          </a:p>
          <a:p>
            <a:pPr lvl="1"/>
            <a:r>
              <a:rPr lang="nl-BE" dirty="0" smtClean="0"/>
              <a:t>voor Klassieke Talen en Wetenschappen zijn de resultaten eerder goed (zij het met een aantal aandachtspunten)</a:t>
            </a:r>
          </a:p>
          <a:p>
            <a:pPr lvl="1"/>
            <a:r>
              <a:rPr lang="nl-BE" dirty="0" smtClean="0"/>
              <a:t>voor Humane Wetenschappen (en wellicht voor 4u-richtingen in het algemeen) zijn de resultaten ronduit alarmerend</a:t>
            </a:r>
          </a:p>
          <a:p>
            <a:pPr lvl="1"/>
            <a:endParaRPr lang="nl-BE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4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PAV in 3</a:t>
            </a:r>
            <a:r>
              <a:rPr lang="nl-BE" baseline="30000" dirty="0" smtClean="0"/>
              <a:t>de</a:t>
            </a:r>
            <a:r>
              <a:rPr lang="nl-BE" dirty="0" smtClean="0"/>
              <a:t> graad bso – 2013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3"/>
            <a:ext cx="6912768" cy="41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PAV in 3</a:t>
            </a:r>
            <a:r>
              <a:rPr lang="nl-BE" baseline="30000" dirty="0" smtClean="0"/>
              <a:t>de</a:t>
            </a:r>
            <a:r>
              <a:rPr lang="nl-BE" dirty="0" smtClean="0"/>
              <a:t> graad bso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09" y="1772816"/>
            <a:ext cx="7655383" cy="42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Voorbeeldopgaven rekenvaardigheid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96975"/>
            <a:ext cx="8963025" cy="5184775"/>
          </a:xfrm>
        </p:spPr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22301" b="2685"/>
          <a:stretch/>
        </p:blipFill>
        <p:spPr>
          <a:xfrm>
            <a:off x="105350" y="1052736"/>
            <a:ext cx="8933301" cy="19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0" y="3310233"/>
            <a:ext cx="8931146" cy="1990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9592" y="4077072"/>
            <a:ext cx="3184408" cy="2885969"/>
          </a:xfrm>
          <a:prstGeom prst="rect">
            <a:avLst/>
          </a:prstGeom>
        </p:spPr>
      </p:pic>
      <p:sp>
        <p:nvSpPr>
          <p:cNvPr id="9" name="Rechthoekige toelichting 7"/>
          <p:cNvSpPr/>
          <p:nvPr/>
        </p:nvSpPr>
        <p:spPr bwMode="auto">
          <a:xfrm>
            <a:off x="6983100" y="2423224"/>
            <a:ext cx="2001051" cy="503590"/>
          </a:xfrm>
          <a:prstGeom prst="wedgeRectCallout">
            <a:avLst>
              <a:gd name="adj1" fmla="val 5386"/>
              <a:gd name="adj2" fmla="val -24875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3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nl-BE" sz="2800" dirty="0" smtClean="0">
                <a:solidFill>
                  <a:srgbClr val="182B52"/>
                </a:solidFill>
                <a:latin typeface="Arial" charset="0"/>
              </a:rPr>
              <a:t>80% correct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  <p:sp>
        <p:nvSpPr>
          <p:cNvPr id="10" name="Rechthoekige toelichting 7"/>
          <p:cNvSpPr/>
          <p:nvPr/>
        </p:nvSpPr>
        <p:spPr bwMode="auto">
          <a:xfrm>
            <a:off x="5016329" y="5418683"/>
            <a:ext cx="2001051" cy="503590"/>
          </a:xfrm>
          <a:prstGeom prst="wedgeRectCallout">
            <a:avLst>
              <a:gd name="adj1" fmla="val 5386"/>
              <a:gd name="adj2" fmla="val -24875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3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nl-BE" sz="2800" dirty="0" smtClean="0">
                <a:solidFill>
                  <a:srgbClr val="182B52"/>
                </a:solidFill>
                <a:latin typeface="Arial" charset="0"/>
              </a:rPr>
              <a:t>35% correct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Voorbeeldopgave IVV (deels wiskunde!)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498" y="764704"/>
            <a:ext cx="6281005" cy="6060888"/>
          </a:xfrm>
          <a:prstGeom prst="rect">
            <a:avLst/>
          </a:prstGeom>
        </p:spPr>
      </p:pic>
      <p:sp>
        <p:nvSpPr>
          <p:cNvPr id="5" name="Rechthoekige toelichting 7"/>
          <p:cNvSpPr/>
          <p:nvPr/>
        </p:nvSpPr>
        <p:spPr bwMode="auto">
          <a:xfrm>
            <a:off x="7070950" y="5013176"/>
            <a:ext cx="2001051" cy="503590"/>
          </a:xfrm>
          <a:prstGeom prst="wedgeRectCallout">
            <a:avLst>
              <a:gd name="adj1" fmla="val 5386"/>
              <a:gd name="adj2" fmla="val -24875"/>
            </a:avLst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036E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nl-BE" sz="2800" dirty="0" smtClean="0">
                <a:solidFill>
                  <a:srgbClr val="182B52"/>
                </a:solidFill>
                <a:latin typeface="Arial" charset="0"/>
              </a:rPr>
              <a:t>78% correct</a:t>
            </a:r>
            <a:endParaRPr kumimoji="0" lang="nl-BE" sz="28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Internationale vergelijkende onderzoeken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72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70508"/>
          <a:stretch/>
        </p:blipFill>
        <p:spPr bwMode="auto">
          <a:xfrm>
            <a:off x="327527" y="1772816"/>
            <a:ext cx="84889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Internationale onderzoeken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PISA</a:t>
            </a:r>
          </a:p>
          <a:p>
            <a:pPr lvl="1"/>
            <a:r>
              <a:rPr lang="nl-BE" dirty="0" smtClean="0"/>
              <a:t>OESO (+ andere landen)</a:t>
            </a:r>
          </a:p>
          <a:p>
            <a:pPr lvl="1"/>
            <a:r>
              <a:rPr lang="nl-BE" dirty="0" smtClean="0"/>
              <a:t>15-jarigen</a:t>
            </a:r>
          </a:p>
          <a:p>
            <a:pPr lvl="1"/>
            <a:r>
              <a:rPr lang="nl-BE" dirty="0" smtClean="0"/>
              <a:t>leesvaardigheid – wiskundige geletterdheid – wetenschappelijke geletterdheid</a:t>
            </a:r>
          </a:p>
          <a:p>
            <a:pPr lvl="1"/>
            <a:r>
              <a:rPr lang="nl-BE" dirty="0" smtClean="0"/>
              <a:t>2000 – 2003 – 2006 – 2009 – 2012</a:t>
            </a:r>
          </a:p>
          <a:p>
            <a:r>
              <a:rPr lang="nl-BE" dirty="0" smtClean="0"/>
              <a:t>(TIMSS)</a:t>
            </a:r>
          </a:p>
          <a:p>
            <a:pPr lvl="1"/>
            <a:r>
              <a:rPr lang="nl-BE" dirty="0" smtClean="0"/>
              <a:t>(4de jaar bo +) 2de jaar </a:t>
            </a:r>
            <a:r>
              <a:rPr lang="nl-BE" dirty="0" err="1" smtClean="0"/>
              <a:t>so</a:t>
            </a:r>
            <a:endParaRPr lang="nl-BE" dirty="0" smtClean="0"/>
          </a:p>
          <a:p>
            <a:pPr lvl="1"/>
            <a:r>
              <a:rPr lang="nl-BE" dirty="0" smtClean="0"/>
              <a:t>gericht op grootste gemene deler van de curricula</a:t>
            </a:r>
          </a:p>
          <a:p>
            <a:pPr lvl="1"/>
            <a:r>
              <a:rPr lang="nl-BE" dirty="0" smtClean="0"/>
              <a:t>1995 – 1999 – 2003</a:t>
            </a:r>
          </a:p>
          <a:p>
            <a:r>
              <a:rPr lang="nl-BE" dirty="0" smtClean="0"/>
              <a:t>(TIMSS Advanced)</a:t>
            </a:r>
          </a:p>
          <a:p>
            <a:pPr lvl="1"/>
            <a:r>
              <a:rPr lang="nl-BE" dirty="0" smtClean="0"/>
              <a:t>eind </a:t>
            </a:r>
            <a:r>
              <a:rPr lang="nl-BE" dirty="0" err="1" smtClean="0"/>
              <a:t>so</a:t>
            </a:r>
            <a:endParaRPr lang="nl-BE" dirty="0" smtClean="0"/>
          </a:p>
          <a:p>
            <a:pPr lvl="1"/>
            <a:r>
              <a:rPr lang="nl-BE" dirty="0" smtClean="0"/>
              <a:t>gericht op de wiskundig sterke leerlingen</a:t>
            </a:r>
          </a:p>
          <a:p>
            <a:pPr lvl="1"/>
            <a:r>
              <a:rPr lang="nl-BE" dirty="0" smtClean="0"/>
              <a:t>nog niet deelgenomen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 2003</a:t>
            </a:r>
            <a:endParaRPr lang="en-US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736"/>
            <a:ext cx="4554538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8936"/>
            <a:ext cx="41052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437" name="Straight Connector 2"/>
          <p:cNvCxnSpPr>
            <a:cxnSpLocks noChangeShapeType="1"/>
          </p:cNvCxnSpPr>
          <p:nvPr/>
        </p:nvCxnSpPr>
        <p:spPr bwMode="auto">
          <a:xfrm>
            <a:off x="1376363" y="2537049"/>
            <a:ext cx="24749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Straight Connector 7"/>
          <p:cNvCxnSpPr>
            <a:cxnSpLocks noChangeShapeType="1"/>
          </p:cNvCxnSpPr>
          <p:nvPr/>
        </p:nvCxnSpPr>
        <p:spPr bwMode="auto">
          <a:xfrm>
            <a:off x="1879600" y="3056161"/>
            <a:ext cx="29257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Connector 9"/>
          <p:cNvCxnSpPr>
            <a:cxnSpLocks noChangeShapeType="1"/>
          </p:cNvCxnSpPr>
          <p:nvPr/>
        </p:nvCxnSpPr>
        <p:spPr bwMode="auto">
          <a:xfrm>
            <a:off x="468313" y="3545111"/>
            <a:ext cx="1411287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0" name="Straight Connector 11"/>
          <p:cNvCxnSpPr>
            <a:cxnSpLocks noChangeShapeType="1"/>
          </p:cNvCxnSpPr>
          <p:nvPr/>
        </p:nvCxnSpPr>
        <p:spPr bwMode="auto">
          <a:xfrm>
            <a:off x="3954463" y="3976911"/>
            <a:ext cx="78581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Straight Connector 13"/>
          <p:cNvCxnSpPr>
            <a:cxnSpLocks noChangeShapeType="1"/>
          </p:cNvCxnSpPr>
          <p:nvPr/>
        </p:nvCxnSpPr>
        <p:spPr bwMode="auto">
          <a:xfrm>
            <a:off x="468313" y="4481736"/>
            <a:ext cx="42719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Straight Connector 15"/>
          <p:cNvCxnSpPr>
            <a:cxnSpLocks noChangeShapeType="1"/>
          </p:cNvCxnSpPr>
          <p:nvPr/>
        </p:nvCxnSpPr>
        <p:spPr bwMode="auto">
          <a:xfrm>
            <a:off x="468313" y="4984974"/>
            <a:ext cx="57467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2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Wie</a:t>
            </a:r>
            <a:r>
              <a:rPr lang="en-GB" altLang="en-US" dirty="0" smtClean="0"/>
              <a:t> ben </a:t>
            </a:r>
            <a:r>
              <a:rPr lang="en-GB" altLang="en-US" dirty="0" err="1" smtClean="0"/>
              <a:t>ik</a:t>
            </a:r>
            <a:r>
              <a:rPr lang="en-GB" altLang="en-US" dirty="0" smtClean="0"/>
              <a:t> (DJ)?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Emeritus </a:t>
            </a:r>
            <a:r>
              <a:rPr lang="en-GB" altLang="en-US" dirty="0" err="1" smtClean="0"/>
              <a:t>hoogleraar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departement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endParaRPr lang="en-GB" altLang="en-US" dirty="0" smtClean="0"/>
          </a:p>
          <a:p>
            <a:pPr>
              <a:buNone/>
            </a:pPr>
            <a:r>
              <a:rPr lang="en-GB" altLang="en-US" dirty="0" smtClean="0"/>
              <a:t> KU Leuven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(en </a:t>
            </a:r>
            <a:r>
              <a:rPr lang="en-GB" altLang="en-US" dirty="0" err="1" smtClean="0"/>
              <a:t>een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verleden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als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Verantwoordelijke</a:t>
            </a:r>
            <a:r>
              <a:rPr lang="en-GB" altLang="en-US" dirty="0" smtClean="0"/>
              <a:t> van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“</a:t>
            </a:r>
            <a:r>
              <a:rPr lang="en-GB" altLang="en-US" dirty="0" err="1" smtClean="0"/>
              <a:t>Wiskundige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Methoden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biomedische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Wetenschappen</a:t>
            </a:r>
            <a:r>
              <a:rPr lang="en-GB" altLang="en-US" dirty="0" smtClean="0"/>
              <a:t>” 1e bachelor </a:t>
            </a:r>
            <a:r>
              <a:rPr lang="en-GB" altLang="en-US" dirty="0" err="1" smtClean="0"/>
              <a:t>opleidingen</a:t>
            </a:r>
            <a:r>
              <a:rPr lang="en-GB" altLang="en-US" dirty="0" smtClean="0"/>
              <a:t>  </a:t>
            </a:r>
            <a:r>
              <a:rPr lang="en-GB" altLang="en-US" dirty="0" err="1" smtClean="0"/>
              <a:t>Biomedische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Wetenschappen</a:t>
            </a:r>
            <a:r>
              <a:rPr lang="en-GB" altLang="en-US" dirty="0" smtClean="0"/>
              <a:t> en </a:t>
            </a:r>
            <a:r>
              <a:rPr lang="en-GB" altLang="en-US" dirty="0" err="1" smtClean="0"/>
              <a:t>Biologie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“Algebra” en “</a:t>
            </a:r>
            <a:r>
              <a:rPr lang="en-GB" altLang="en-US" dirty="0" err="1" smtClean="0"/>
              <a:t>Analytische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Meetkunde</a:t>
            </a:r>
            <a:r>
              <a:rPr lang="en-GB" altLang="en-US" dirty="0" smtClean="0"/>
              <a:t>” in het </a:t>
            </a:r>
            <a:r>
              <a:rPr lang="en-GB" altLang="en-US" dirty="0" err="1" smtClean="0"/>
              <a:t>Voorbereidend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Instituut</a:t>
            </a:r>
            <a:r>
              <a:rPr lang="en-GB" altLang="en-US" dirty="0" smtClean="0"/>
              <a:t> Fac. </a:t>
            </a:r>
            <a:r>
              <a:rPr lang="en-GB" altLang="en-US" dirty="0" err="1" smtClean="0"/>
              <a:t>Ingenieurswetenschappen</a:t>
            </a:r>
            <a:r>
              <a:rPr lang="en-GB" altLang="en-US" dirty="0" smtClean="0"/>
              <a:t> )</a:t>
            </a:r>
          </a:p>
          <a:p>
            <a:endParaRPr lang="en-GB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79483" cy="991623"/>
          </a:xfrm>
          <a:prstGeom prst="rect">
            <a:avLst/>
          </a:prstGeom>
        </p:spPr>
      </p:pic>
      <p:pic>
        <p:nvPicPr>
          <p:cNvPr id="10" name="Afbeelding 2">
            <a:hlinkClick r:id="rId4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25" y="1772816"/>
            <a:ext cx="1296675" cy="1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mtClean="0"/>
          </a:p>
          <a:p>
            <a:r>
              <a:rPr lang="nl-BE" smtClean="0"/>
              <a:t>onderzoekt wiskundige geletterdheid</a:t>
            </a:r>
          </a:p>
          <a:p>
            <a:r>
              <a:rPr lang="nl-BE" smtClean="0"/>
              <a:t>vertrekt vanuit een visie op wat wiskundeonderwijs hoort te zijn, niet vanuit de bestaande curricula van de deelnemende landen</a:t>
            </a:r>
            <a:endParaRPr lang="en-US" dirty="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46922"/>
            <a:ext cx="910907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</a:t>
            </a:r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1" y="856942"/>
            <a:ext cx="8598659" cy="600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PISA 2012      versus      PISA 2003</a:t>
            </a: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7801"/>
            <a:ext cx="3023890" cy="39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/>
          <a:srcRect t="-2" b="56002"/>
          <a:stretch/>
        </p:blipFill>
        <p:spPr>
          <a:xfrm>
            <a:off x="23624" y="909376"/>
            <a:ext cx="5988536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3</a:t>
            </a:r>
            <a:r>
              <a:rPr lang="nl-BE" baseline="30000" dirty="0" smtClean="0"/>
              <a:t>de</a:t>
            </a:r>
            <a:r>
              <a:rPr lang="nl-BE" dirty="0" smtClean="0"/>
              <a:t> graad 2014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Drie ‘deelpeilingen’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kso/tso: (basis)eindtermen (voor alle leerlingen)</a:t>
            </a:r>
          </a:p>
          <a:p>
            <a:endParaRPr lang="nl-BE" dirty="0" smtClean="0"/>
          </a:p>
          <a:p>
            <a:r>
              <a:rPr lang="nl-BE" dirty="0" smtClean="0"/>
              <a:t>aso – basis: (basis)eindtermen (voor alle leerlingen) bij</a:t>
            </a:r>
          </a:p>
          <a:p>
            <a:pPr lvl="1"/>
            <a:r>
              <a:rPr lang="nl-BE" dirty="0" smtClean="0"/>
              <a:t>aso zonder pool wiskunde en wetenschappen</a:t>
            </a:r>
          </a:p>
          <a:p>
            <a:pPr lvl="1"/>
            <a:r>
              <a:rPr lang="nl-BE" dirty="0" smtClean="0"/>
              <a:t>aso zonder pool wiskunde, maar met pool wetenschappen</a:t>
            </a:r>
          </a:p>
          <a:p>
            <a:pPr lvl="1"/>
            <a:r>
              <a:rPr lang="nl-BE" dirty="0" smtClean="0"/>
              <a:t>aso met pool wiskunde</a:t>
            </a:r>
          </a:p>
          <a:p>
            <a:endParaRPr lang="nl-BE" dirty="0" smtClean="0"/>
          </a:p>
          <a:p>
            <a:r>
              <a:rPr lang="nl-BE" dirty="0" smtClean="0"/>
              <a:t>aso – specifieke eindtermen: supplementaire eindtermen alleen voor leerlingen met pool wiskunde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7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grote lijnen van een peilingsproject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0" y="1364915"/>
            <a:ext cx="9008381" cy="47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Maken van de toetsen</a:t>
            </a:r>
            <a:endParaRPr lang="en-US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4 full-time toetsontwikkelaars + … (wiskundeleraren) gedurende één jaar</a:t>
            </a:r>
          </a:p>
          <a:p>
            <a:r>
              <a:rPr lang="nl-BE" dirty="0" smtClean="0"/>
              <a:t>clusteren van eindtermen tot domeinen/schalen</a:t>
            </a:r>
          </a:p>
          <a:p>
            <a:r>
              <a:rPr lang="nl-BE" dirty="0" smtClean="0"/>
              <a:t>maken van een toetsmatrijs met domeinen en verwerkingsniveaus</a:t>
            </a:r>
          </a:p>
          <a:p>
            <a:r>
              <a:rPr lang="nl-BE" dirty="0" smtClean="0"/>
              <a:t>maken van 650 opgaven met verbetersleutel (toets + paralleltoets)</a:t>
            </a:r>
          </a:p>
          <a:p>
            <a:r>
              <a:rPr lang="nl-BE" dirty="0" smtClean="0"/>
              <a:t>vooral (maar niet uitsluitend) meerkeuzevragen en gesloten vragen</a:t>
            </a:r>
          </a:p>
          <a:p>
            <a:r>
              <a:rPr lang="nl-BE" dirty="0" smtClean="0"/>
              <a:t>feedback door een interne stuurgroep</a:t>
            </a:r>
          </a:p>
          <a:p>
            <a:r>
              <a:rPr lang="nl-BE" dirty="0" smtClean="0"/>
              <a:t>feedback door externe experten</a:t>
            </a:r>
          </a:p>
          <a:p>
            <a:r>
              <a:rPr lang="nl-BE" dirty="0" smtClean="0"/>
              <a:t>proefafname bij leerlingen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8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Domeinen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tso/kso (– basis)</a:t>
            </a:r>
          </a:p>
          <a:p>
            <a:pPr lvl="1"/>
            <a:r>
              <a:rPr lang="nl-BE" dirty="0" smtClean="0"/>
              <a:t>functies met tabellen en grafieken / functies met algebra / statistiek</a:t>
            </a:r>
          </a:p>
          <a:p>
            <a:endParaRPr lang="nl-BE" dirty="0" smtClean="0"/>
          </a:p>
          <a:p>
            <a:r>
              <a:rPr lang="nl-BE" dirty="0" smtClean="0"/>
              <a:t>aso – basis</a:t>
            </a:r>
          </a:p>
          <a:p>
            <a:pPr lvl="1"/>
            <a:r>
              <a:rPr lang="nl-BE" dirty="0"/>
              <a:t>reële </a:t>
            </a:r>
            <a:r>
              <a:rPr lang="nl-BE" dirty="0" smtClean="0"/>
              <a:t>functies / exponentiële functies / goniometrische functies / afgeleiden / problemen </a:t>
            </a:r>
            <a:r>
              <a:rPr lang="nl-BE" dirty="0"/>
              <a:t>oplossen met functies en </a:t>
            </a:r>
            <a:r>
              <a:rPr lang="nl-BE" dirty="0" smtClean="0"/>
              <a:t>afgeleiden / statistiek</a:t>
            </a:r>
          </a:p>
          <a:p>
            <a:endParaRPr lang="nl-BE" dirty="0" smtClean="0"/>
          </a:p>
          <a:p>
            <a:r>
              <a:rPr lang="nl-BE" dirty="0" smtClean="0"/>
              <a:t>aso – SET</a:t>
            </a:r>
          </a:p>
          <a:p>
            <a:pPr lvl="1"/>
            <a:r>
              <a:rPr lang="nl-BE" dirty="0" smtClean="0"/>
              <a:t>algebra / analyse / ruimtemeetkunde / statistiek</a:t>
            </a:r>
            <a:r>
              <a:rPr lang="nl-BE" dirty="0"/>
              <a:t>, kansrekening en discrete wiskunde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08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steekproeven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899" y="1166463"/>
            <a:ext cx="8166203" cy="5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Opstellen van de meetschaal</a:t>
            </a:r>
            <a:endParaRPr lang="en-US" dirty="0" smtClean="0"/>
          </a:p>
        </p:txBody>
      </p:sp>
      <p:sp>
        <p:nvSpPr>
          <p:cNvPr id="26626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na de afname van de kalibratietoets bij leerlingen wordt de moeilijkheidsgraad van elke opgave bepaald</a:t>
            </a:r>
          </a:p>
          <a:p>
            <a:endParaRPr lang="nl-BE" dirty="0" smtClean="0"/>
          </a:p>
          <a:p>
            <a:r>
              <a:rPr lang="nl-BE" dirty="0" smtClean="0"/>
              <a:t>groep van externe experten bepaalt na de afname van de toets (maar zonder resultaten te kennen) waar de lat gelegd wordt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969125" y="1269007"/>
            <a:ext cx="0" cy="50403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921500" y="13531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921500" y="15833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921500" y="293429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921500" y="369470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921500" y="38820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921500" y="40979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921500" y="43122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921500" y="4931370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921500" y="582195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921500" y="61664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919913" y="3280370"/>
            <a:ext cx="96837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086350" y="3501032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kennismaking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leraar derde graad aso 3-5u?</a:t>
            </a:r>
          </a:p>
          <a:p>
            <a:r>
              <a:rPr lang="nl-BE" dirty="0" smtClean="0"/>
              <a:t>leraar derde graad aso 6-8u?</a:t>
            </a:r>
          </a:p>
          <a:p>
            <a:r>
              <a:rPr lang="nl-BE" dirty="0" smtClean="0"/>
              <a:t>leraar derde graad tso/kso 2u?</a:t>
            </a:r>
          </a:p>
          <a:p>
            <a:r>
              <a:rPr lang="nl-BE" dirty="0" smtClean="0"/>
              <a:t>leraar derde graad tso/kso 3-5u?</a:t>
            </a:r>
          </a:p>
          <a:p>
            <a:r>
              <a:rPr lang="nl-BE" dirty="0" smtClean="0"/>
              <a:t>leraar derde graad tso/kso 6-8u</a:t>
            </a:r>
          </a:p>
          <a:p>
            <a:r>
              <a:rPr lang="nl-BE" dirty="0" err="1" smtClean="0"/>
              <a:t>vakverantwoordelijke</a:t>
            </a:r>
            <a:r>
              <a:rPr lang="nl-BE" dirty="0" smtClean="0"/>
              <a:t>?</a:t>
            </a:r>
          </a:p>
          <a:p>
            <a:r>
              <a:rPr lang="nl-BE" smtClean="0"/>
              <a:t>andere functie?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wiskundige?</a:t>
            </a:r>
          </a:p>
          <a:p>
            <a:r>
              <a:rPr lang="nl-BE" dirty="0" smtClean="0"/>
              <a:t>andere achtergrond?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1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smtClean="0"/>
              <a:t>Opstellen van de meetschaal</a:t>
            </a:r>
            <a:endParaRPr lang="en-US" smtClean="0"/>
          </a:p>
        </p:txBody>
      </p:sp>
      <p:sp>
        <p:nvSpPr>
          <p:cNvPr id="27650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‘lat’ verdeelt opgaven en leerlingen in twee groepen</a:t>
            </a:r>
          </a:p>
          <a:p>
            <a:pPr lvl="1"/>
            <a:r>
              <a:rPr lang="nl-BE" smtClean="0"/>
              <a:t>basisopgave: valt binnen het beheersen van de ET uit de schaal</a:t>
            </a:r>
          </a:p>
          <a:p>
            <a:pPr lvl="1"/>
            <a:r>
              <a:rPr lang="nl-BE" smtClean="0"/>
              <a:t>bijkomende opgave: vereist meer dan beheersing ET uit de schaal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leerlingen behaalden de ET uit de schaal wel/niet</a:t>
            </a:r>
            <a:endParaRPr lang="en-US" smtClean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6969125" y="4717628"/>
            <a:ext cx="21732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basisopgaven</a:t>
            </a: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6969125" y="1844253"/>
            <a:ext cx="21732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bijkomende opgaven</a:t>
            </a: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7667" name="Content Placeholder 1"/>
          <p:cNvSpPr txBox="1">
            <a:spLocks/>
          </p:cNvSpPr>
          <p:nvPr/>
        </p:nvSpPr>
        <p:spPr bwMode="auto">
          <a:xfrm>
            <a:off x="4630738" y="1844253"/>
            <a:ext cx="21732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>
                <a:solidFill>
                  <a:srgbClr val="003D62"/>
                </a:solidFill>
                <a:latin typeface="Verdana" pitchFamily="34" charset="0"/>
              </a:rPr>
              <a:t>behalen eindtermen</a:t>
            </a:r>
            <a:endParaRPr lang="en-US" sz="2000" baseline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7668" name="Content Placeholder 1"/>
          <p:cNvSpPr txBox="1">
            <a:spLocks/>
          </p:cNvSpPr>
          <p:nvPr/>
        </p:nvSpPr>
        <p:spPr bwMode="auto">
          <a:xfrm>
            <a:off x="4630738" y="4550940"/>
            <a:ext cx="21732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>
                <a:solidFill>
                  <a:srgbClr val="003D62"/>
                </a:solidFill>
                <a:latin typeface="Verdana" pitchFamily="34" charset="0"/>
              </a:rPr>
              <a:t>behalen eindtermen niet</a:t>
            </a:r>
            <a:endParaRPr lang="en-US" sz="2000" baseline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6969125" y="1269007"/>
            <a:ext cx="0" cy="50403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921500" y="13531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921500" y="15833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921500" y="293429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921500" y="369470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921500" y="38820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921500" y="40979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921500" y="43122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6921500" y="4931370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6921500" y="582195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6921500" y="61664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919913" y="3280370"/>
            <a:ext cx="96837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5086350" y="3501032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667" grpId="0"/>
      <p:bldP spid="276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Toetsafname</a:t>
            </a:r>
            <a:endParaRPr lang="en-US" smtClean="0"/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peiling </a:t>
            </a:r>
            <a:r>
              <a:rPr lang="nl-BE" dirty="0" smtClean="0">
                <a:sym typeface="Symbol" pitchFamily="18" charset="2"/>
              </a:rPr>
              <a:t> examen</a:t>
            </a:r>
            <a:endParaRPr lang="nl-BE" dirty="0" smtClean="0"/>
          </a:p>
          <a:p>
            <a:pPr lvl="1"/>
            <a:r>
              <a:rPr lang="nl-BE" dirty="0" smtClean="0"/>
              <a:t>afname op het einde van de graad</a:t>
            </a:r>
          </a:p>
          <a:p>
            <a:pPr lvl="1"/>
            <a:r>
              <a:rPr lang="nl-BE" dirty="0" smtClean="0"/>
              <a:t>over alle eindtermen van die graad</a:t>
            </a:r>
          </a:p>
          <a:p>
            <a:pPr lvl="1"/>
            <a:r>
              <a:rPr lang="nl-BE" dirty="0" smtClean="0"/>
              <a:t>leerlingen bereiden zich niet voor</a:t>
            </a:r>
          </a:p>
          <a:p>
            <a:r>
              <a:rPr lang="nl-BE" dirty="0" smtClean="0"/>
              <a:t>‘formularium’ bijgeleverd</a:t>
            </a:r>
            <a:endParaRPr lang="en-US" dirty="0" smtClean="0"/>
          </a:p>
          <a:p>
            <a:r>
              <a:rPr lang="nl-BE" dirty="0" smtClean="0"/>
              <a:t>gebruikelijke ICT toegelaten (niet voor alles)</a:t>
            </a:r>
          </a:p>
          <a:p>
            <a:endParaRPr lang="nl-BE" dirty="0" smtClean="0"/>
          </a:p>
          <a:p>
            <a:r>
              <a:rPr lang="nl-BE" dirty="0" smtClean="0"/>
              <a:t>2 </a:t>
            </a:r>
            <a:r>
              <a:rPr lang="nl-BE" dirty="0" err="1" smtClean="0"/>
              <a:t>toetsblokken</a:t>
            </a:r>
            <a:r>
              <a:rPr lang="nl-BE" dirty="0" smtClean="0"/>
              <a:t> van 2 lesuren</a:t>
            </a:r>
          </a:p>
          <a:p>
            <a:r>
              <a:rPr lang="nl-BE" dirty="0" smtClean="0"/>
              <a:t>2 of 3 domeinen getoetst per school</a:t>
            </a:r>
          </a:p>
        </p:txBody>
      </p:sp>
    </p:spTree>
    <p:extLst>
      <p:ext uri="{BB962C8B-B14F-4D97-AF65-F5344CB8AC3E}">
        <p14:creationId xmlns:p14="http://schemas.microsoft.com/office/powerpoint/2010/main" val="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Vragenlijsten</a:t>
            </a:r>
            <a:endParaRPr lang="en-US" smtClean="0"/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leerlingen</a:t>
            </a:r>
          </a:p>
          <a:p>
            <a:r>
              <a:rPr lang="nl-BE" smtClean="0"/>
              <a:t>ouders</a:t>
            </a:r>
          </a:p>
          <a:p>
            <a:r>
              <a:rPr lang="nl-BE" smtClean="0"/>
              <a:t>leerkracht wiskunde</a:t>
            </a:r>
          </a:p>
          <a:p>
            <a:endParaRPr lang="nl-BE" smtClean="0"/>
          </a:p>
          <a:p>
            <a:r>
              <a:rPr lang="nl-BE" smtClean="0"/>
              <a:t>kenmerken van leerlingen: geslacht, schoolse achterstand, leerstoornissen, …</a:t>
            </a:r>
          </a:p>
          <a:p>
            <a:r>
              <a:rPr lang="nl-BE" smtClean="0"/>
              <a:t>kenmerken van leerkrachten: diploma, ervaring, nascholing, …</a:t>
            </a:r>
          </a:p>
          <a:p>
            <a:r>
              <a:rPr lang="nl-BE" smtClean="0"/>
              <a:t>opvattingen over wiskundeonderwijs, motivatie, belang van de verschillende domeinen, ICT-gebruik, …</a:t>
            </a:r>
          </a:p>
          <a:p>
            <a:r>
              <a:rPr lang="nl-BE" smtClean="0"/>
              <a:t>eindtermen die nog niet behandeld zijn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76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Voorbeeldopgaven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1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aso basis, afgeleiden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opgave onder de cesuur</a:t>
            </a:r>
          </a:p>
          <a:p>
            <a:r>
              <a:rPr lang="nl-BE" b="1" dirty="0" smtClean="0"/>
              <a:t>A: 74%</a:t>
            </a:r>
            <a:r>
              <a:rPr lang="nl-BE" dirty="0" smtClean="0"/>
              <a:t>, B:2%, C: 18%, D: 4%</a:t>
            </a:r>
          </a:p>
          <a:p>
            <a:r>
              <a:rPr lang="nl-BE" dirty="0" smtClean="0"/>
              <a:t>P25-leerling beheerst deze opgave, P10-leerling niet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97" y="2725885"/>
            <a:ext cx="6915750" cy="17832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98" y="4327136"/>
            <a:ext cx="4383785" cy="24862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6083" y="4328644"/>
            <a:ext cx="4378070" cy="2469094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 bwMode="auto">
          <a:xfrm>
            <a:off x="1691680" y="1185497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4" name="Rectangle 1"/>
          <p:cNvSpPr/>
          <p:nvPr/>
        </p:nvSpPr>
        <p:spPr bwMode="auto">
          <a:xfrm>
            <a:off x="441524" y="1657313"/>
            <a:ext cx="4850556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basis, statistiek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onder de cesuur</a:t>
            </a:r>
          </a:p>
          <a:p>
            <a:r>
              <a:rPr lang="nl-BE" b="1" dirty="0" smtClean="0"/>
              <a:t>A: 70%</a:t>
            </a:r>
            <a:r>
              <a:rPr lang="nl-BE" dirty="0" smtClean="0"/>
              <a:t>, B: 18%, C: 3%, D: 7%</a:t>
            </a:r>
          </a:p>
          <a:p>
            <a:r>
              <a:rPr lang="nl-BE" dirty="0" smtClean="0"/>
              <a:t>P25-leerling beheerst deze opgave, P10-leerling niet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87" y="2720756"/>
            <a:ext cx="9034109" cy="3732580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 bwMode="auto">
          <a:xfrm>
            <a:off x="395536" y="1185497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1" name="Rectangle 1"/>
          <p:cNvSpPr/>
          <p:nvPr/>
        </p:nvSpPr>
        <p:spPr bwMode="auto">
          <a:xfrm>
            <a:off x="441524" y="1657313"/>
            <a:ext cx="4850556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basis, goniometrische functies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01" y="1124744"/>
            <a:ext cx="4606689" cy="12459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50" y="2420888"/>
            <a:ext cx="4458087" cy="5601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73" y="3140968"/>
            <a:ext cx="6251988" cy="302433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401" y="6299872"/>
            <a:ext cx="6104150" cy="4115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184" y="5013176"/>
            <a:ext cx="1543184" cy="1794666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12160" y="1196752"/>
            <a:ext cx="3024336" cy="5184576"/>
          </a:xfrm>
        </p:spPr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A: 22%, B: 16%, C: 10%, </a:t>
            </a:r>
            <a:r>
              <a:rPr lang="nl-BE" b="1" dirty="0" smtClean="0"/>
              <a:t>D: 49%</a:t>
            </a:r>
          </a:p>
          <a:p>
            <a:r>
              <a:rPr lang="nl-BE" dirty="0" smtClean="0"/>
              <a:t>P75-leerling beheerst deze opgave, P50-leerling niet       </a:t>
            </a:r>
            <a:endParaRPr lang="nl-BE" dirty="0"/>
          </a:p>
        </p:txBody>
      </p:sp>
      <p:sp>
        <p:nvSpPr>
          <p:cNvPr id="9" name="Rectangle 1"/>
          <p:cNvSpPr/>
          <p:nvPr/>
        </p:nvSpPr>
        <p:spPr bwMode="auto">
          <a:xfrm>
            <a:off x="6373624" y="3048757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7671859" y="3888887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7639147" y="1148016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4" name="Rectangle 1"/>
          <p:cNvSpPr/>
          <p:nvPr/>
        </p:nvSpPr>
        <p:spPr bwMode="auto">
          <a:xfrm>
            <a:off x="6341184" y="2112490"/>
            <a:ext cx="2695312" cy="86851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algebra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cesuur; correct: 66%, P25-leerling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461981" cy="30116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75986"/>
            <a:ext cx="8461981" cy="2109398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 bwMode="auto">
          <a:xfrm>
            <a:off x="1691680" y="1156019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5724128" y="1138240"/>
            <a:ext cx="787574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6660232" y="1217991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analyse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10%, </a:t>
            </a:r>
            <a:r>
              <a:rPr lang="nl-BE" b="1" dirty="0" smtClean="0"/>
              <a:t>B: 47%</a:t>
            </a:r>
            <a:r>
              <a:rPr lang="nl-BE" dirty="0" smtClean="0"/>
              <a:t>, C: 20%, D: 18%</a:t>
            </a:r>
          </a:p>
          <a:p>
            <a:r>
              <a:rPr lang="nl-BE" dirty="0" smtClean="0"/>
              <a:t>P75-leerling beheerst deze opgave, P50-leerling niet</a:t>
            </a:r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969777"/>
            <a:ext cx="2392888" cy="1143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570" y="2773334"/>
            <a:ext cx="3231160" cy="3535986"/>
          </a:xfrm>
          <a:prstGeom prst="rect">
            <a:avLst/>
          </a:prstGeom>
        </p:spPr>
      </p:pic>
      <p:sp>
        <p:nvSpPr>
          <p:cNvPr id="6" name="Rectangle 1"/>
          <p:cNvSpPr/>
          <p:nvPr/>
        </p:nvSpPr>
        <p:spPr bwMode="auto">
          <a:xfrm>
            <a:off x="1663988" y="1196752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1657313"/>
            <a:ext cx="5426620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1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ruimtemeetkunde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68400" indent="-1168400">
              <a:buNone/>
            </a:pPr>
            <a:r>
              <a:rPr lang="nl-BE" dirty="0" smtClean="0"/>
              <a:t>ET 13: De </a:t>
            </a:r>
            <a:r>
              <a:rPr lang="nl-BE" dirty="0"/>
              <a:t>leerlingen kunnen rechten en vlakken door vergelijkingen voorstellen en hun onderlinge </a:t>
            </a:r>
            <a:r>
              <a:rPr lang="nl-BE" dirty="0" smtClean="0"/>
              <a:t>ligging </a:t>
            </a:r>
            <a:r>
              <a:rPr lang="nl-BE" dirty="0"/>
              <a:t>bespreken.</a:t>
            </a:r>
          </a:p>
          <a:p>
            <a:pPr marL="1168400" indent="-1168400">
              <a:buNone/>
            </a:pPr>
            <a:endParaRPr lang="nl-BE" dirty="0" smtClean="0"/>
          </a:p>
          <a:p>
            <a:pPr marL="1168400" indent="-1168400">
              <a:buNone/>
            </a:pPr>
            <a:r>
              <a:rPr lang="nl-BE" dirty="0" smtClean="0"/>
              <a:t>ET 14: </a:t>
            </a:r>
            <a:r>
              <a:rPr lang="nl-BE" dirty="0"/>
              <a:t>De leerlingen kunnen afstanden tussen punten, rechten en vlakken berekenen.</a:t>
            </a:r>
          </a:p>
          <a:p>
            <a:pPr marL="1168400" indent="-1168400">
              <a:buNone/>
            </a:pPr>
            <a:endParaRPr lang="nl-BE" dirty="0" smtClean="0"/>
          </a:p>
          <a:p>
            <a:pPr marL="1168400" indent="-1168400">
              <a:buNone/>
            </a:pPr>
            <a:r>
              <a:rPr lang="nl-BE" dirty="0" smtClean="0"/>
              <a:t>ET 15: </a:t>
            </a:r>
            <a:r>
              <a:rPr lang="nl-BE" dirty="0"/>
              <a:t>De leerlingen kunnen meetkundige problemen met diverse hulpmiddelen voorstellen en </a:t>
            </a:r>
            <a:r>
              <a:rPr lang="nl-BE" dirty="0" smtClean="0"/>
              <a:t>oplossen</a:t>
            </a:r>
            <a:r>
              <a:rPr lang="nl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38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Situering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ruimtemeetkunde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Afstand is </a:t>
            </a:r>
            <a:r>
              <a:rPr lang="nl-BE" b="1" dirty="0" smtClean="0"/>
              <a:t>correct</a:t>
            </a:r>
            <a:r>
              <a:rPr lang="nl-BE" dirty="0" smtClean="0"/>
              <a:t> bij </a:t>
            </a:r>
            <a:r>
              <a:rPr lang="nl-BE" b="1" dirty="0" smtClean="0"/>
              <a:t>86%</a:t>
            </a:r>
            <a:r>
              <a:rPr lang="nl-BE" dirty="0" smtClean="0"/>
              <a:t> leerlingen</a:t>
            </a:r>
          </a:p>
          <a:p>
            <a:r>
              <a:rPr lang="nl-BE" dirty="0" smtClean="0"/>
              <a:t>P25-leerling beheerst deze opgave. </a:t>
            </a:r>
            <a:endParaRPr lang="nl-BE" dirty="0"/>
          </a:p>
        </p:txBody>
      </p:sp>
      <p:sp>
        <p:nvSpPr>
          <p:cNvPr id="8" name="Rectangle 1"/>
          <p:cNvSpPr/>
          <p:nvPr/>
        </p:nvSpPr>
        <p:spPr bwMode="auto">
          <a:xfrm>
            <a:off x="441524" y="1628800"/>
            <a:ext cx="5786660" cy="53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2204864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9205"/>
            <a:ext cx="6624736" cy="42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/>
          <p:nvPr/>
        </p:nvSpPr>
        <p:spPr bwMode="auto">
          <a:xfrm>
            <a:off x="1763688" y="1124744"/>
            <a:ext cx="1008112" cy="53256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ruimtemeetkunde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Coördinaten zijn </a:t>
            </a:r>
            <a:r>
              <a:rPr lang="nl-BE" b="1" dirty="0" smtClean="0"/>
              <a:t>correct</a:t>
            </a:r>
            <a:r>
              <a:rPr lang="nl-BE" dirty="0" smtClean="0"/>
              <a:t> bij </a:t>
            </a:r>
            <a:r>
              <a:rPr lang="nl-BE" b="1" dirty="0" smtClean="0"/>
              <a:t>50%</a:t>
            </a:r>
            <a:r>
              <a:rPr lang="nl-BE" dirty="0" smtClean="0"/>
              <a:t> leerlingen</a:t>
            </a:r>
          </a:p>
          <a:p>
            <a:r>
              <a:rPr lang="nl-BE" dirty="0" smtClean="0"/>
              <a:t>P75-leerling beheerst deze opgave. </a:t>
            </a:r>
            <a:endParaRPr lang="nl-BE" dirty="0"/>
          </a:p>
        </p:txBody>
      </p:sp>
      <p:sp>
        <p:nvSpPr>
          <p:cNvPr id="8" name="Rectangle 1"/>
          <p:cNvSpPr/>
          <p:nvPr/>
        </p:nvSpPr>
        <p:spPr bwMode="auto">
          <a:xfrm>
            <a:off x="441524" y="1602856"/>
            <a:ext cx="6866780" cy="53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2204864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1"/>
          <p:cNvSpPr/>
          <p:nvPr/>
        </p:nvSpPr>
        <p:spPr bwMode="auto">
          <a:xfrm>
            <a:off x="1763688" y="1096231"/>
            <a:ext cx="1008112" cy="53256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 New Roman" pitchFamily="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07302"/>
            <a:ext cx="8962331" cy="238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Statistiek, kansrekening en discrete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7%,B: 12%, C: 11%, </a:t>
            </a:r>
            <a:r>
              <a:rPr lang="nl-BE" b="1" dirty="0" smtClean="0"/>
              <a:t>D: 69%</a:t>
            </a:r>
          </a:p>
          <a:p>
            <a:r>
              <a:rPr lang="nl-BE" dirty="0" smtClean="0"/>
              <a:t>P25-leerling beheerst deze opgave, P10-niet. </a:t>
            </a:r>
            <a:endParaRPr lang="nl-BE" dirty="0"/>
          </a:p>
        </p:txBody>
      </p:sp>
      <p:sp>
        <p:nvSpPr>
          <p:cNvPr id="8" name="Rectangle 1"/>
          <p:cNvSpPr/>
          <p:nvPr/>
        </p:nvSpPr>
        <p:spPr bwMode="auto">
          <a:xfrm>
            <a:off x="441524" y="1628800"/>
            <a:ext cx="6866780" cy="53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2204864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1"/>
          <p:cNvSpPr/>
          <p:nvPr/>
        </p:nvSpPr>
        <p:spPr bwMode="auto">
          <a:xfrm>
            <a:off x="1763688" y="1196752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 New Roman" pitchFamily="1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891268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/>
          <p:nvPr/>
        </p:nvSpPr>
        <p:spPr bwMode="auto">
          <a:xfrm>
            <a:off x="6156176" y="2204864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Statistiek, kansrekening en discrete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Correct  (kans 0,187) : </a:t>
            </a:r>
            <a:r>
              <a:rPr lang="nl-BE" b="1" dirty="0" smtClean="0"/>
              <a:t>60%</a:t>
            </a:r>
          </a:p>
          <a:p>
            <a:r>
              <a:rPr lang="nl-BE" dirty="0" smtClean="0"/>
              <a:t>P50-leerling beheerst deze opgave, P25-niet. </a:t>
            </a:r>
            <a:endParaRPr lang="nl-BE" dirty="0"/>
          </a:p>
        </p:txBody>
      </p:sp>
      <p:sp>
        <p:nvSpPr>
          <p:cNvPr id="8" name="Rectangle 1"/>
          <p:cNvSpPr/>
          <p:nvPr/>
        </p:nvSpPr>
        <p:spPr bwMode="auto">
          <a:xfrm>
            <a:off x="441524" y="1628800"/>
            <a:ext cx="6866780" cy="530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2204864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5" name="Rectangle 1"/>
          <p:cNvSpPr/>
          <p:nvPr/>
        </p:nvSpPr>
        <p:spPr bwMode="auto">
          <a:xfrm>
            <a:off x="1763688" y="1124744"/>
            <a:ext cx="100811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6156176" y="2204864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9" y="2780928"/>
            <a:ext cx="91650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8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, statistiek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7%, B: 4%, C: 24%, </a:t>
            </a:r>
            <a:r>
              <a:rPr lang="nl-BE" b="1" dirty="0" smtClean="0"/>
              <a:t>D: 63%</a:t>
            </a:r>
          </a:p>
          <a:p>
            <a:r>
              <a:rPr lang="nl-BE" dirty="0" smtClean="0"/>
              <a:t>P25-leerling beheerst deze opgave, P10-leerling niet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72" y="2631157"/>
            <a:ext cx="8681456" cy="4182219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 bwMode="auto">
          <a:xfrm>
            <a:off x="1691680" y="1164637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41524" y="1657313"/>
            <a:ext cx="4850556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0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, functies met tabellen en grafieken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18%, B: 14%, C: 9%, </a:t>
            </a:r>
            <a:r>
              <a:rPr lang="nl-BE" b="1" dirty="0" smtClean="0"/>
              <a:t>D: 56%</a:t>
            </a:r>
          </a:p>
          <a:p>
            <a:r>
              <a:rPr lang="nl-BE" dirty="0" smtClean="0"/>
              <a:t>P50-leerling beheerst deze opgave, P25-leerling niet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1" y="2652818"/>
            <a:ext cx="8892531" cy="3562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3" y="3081102"/>
            <a:ext cx="5258256" cy="32311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80" y="6357288"/>
            <a:ext cx="5816088" cy="38408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364972"/>
            <a:ext cx="1577477" cy="2663421"/>
          </a:xfrm>
          <a:prstGeom prst="rect">
            <a:avLst/>
          </a:prstGeom>
        </p:spPr>
      </p:pic>
      <p:sp>
        <p:nvSpPr>
          <p:cNvPr id="10" name="Rectangle 1"/>
          <p:cNvSpPr/>
          <p:nvPr/>
        </p:nvSpPr>
        <p:spPr bwMode="auto">
          <a:xfrm>
            <a:off x="1692999" y="1168260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1" name="Rectangle 1"/>
          <p:cNvSpPr/>
          <p:nvPr/>
        </p:nvSpPr>
        <p:spPr bwMode="auto">
          <a:xfrm>
            <a:off x="441524" y="1657313"/>
            <a:ext cx="5138588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2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13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, functies met algebra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A: 14%, B: 36%, C: 3%, </a:t>
            </a:r>
            <a:r>
              <a:rPr lang="nl-BE" b="1" dirty="0" smtClean="0"/>
              <a:t>D: 34%</a:t>
            </a:r>
          </a:p>
          <a:p>
            <a:r>
              <a:rPr lang="nl-BE" dirty="0" smtClean="0"/>
              <a:t>P90-leerling beheerst deze opgave, P75-leerling niet</a:t>
            </a:r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3" y="2827687"/>
            <a:ext cx="8892530" cy="3841673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 bwMode="auto">
          <a:xfrm>
            <a:off x="1691680" y="1204276"/>
            <a:ext cx="1008112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6" name="Rectangle 1"/>
          <p:cNvSpPr/>
          <p:nvPr/>
        </p:nvSpPr>
        <p:spPr bwMode="auto">
          <a:xfrm>
            <a:off x="441524" y="1657313"/>
            <a:ext cx="5138588" cy="49954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8" name="Rectangle 1"/>
          <p:cNvSpPr/>
          <p:nvPr/>
        </p:nvSpPr>
        <p:spPr bwMode="auto">
          <a:xfrm>
            <a:off x="441524" y="2187313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9" name="Rectangle 1"/>
          <p:cNvSpPr/>
          <p:nvPr/>
        </p:nvSpPr>
        <p:spPr bwMode="auto">
          <a:xfrm>
            <a:off x="6163642" y="2156858"/>
            <a:ext cx="674092" cy="37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2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tso-kso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87" y="1700808"/>
            <a:ext cx="9042626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-3" b="57274"/>
          <a:stretch/>
        </p:blipFill>
        <p:spPr>
          <a:xfrm>
            <a:off x="71939" y="1254186"/>
            <a:ext cx="8997216" cy="55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67544" y="4293096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6309320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7544" y="5085184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peilingen</a:t>
            </a:r>
            <a:endParaRPr lang="en-US" smtClean="0"/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Vlaamse overheid voerde eindtermen in</a:t>
            </a:r>
          </a:p>
          <a:p>
            <a:pPr lvl="1"/>
            <a:r>
              <a:rPr lang="nl-BE" dirty="0" smtClean="0"/>
              <a:t>minimumdoelen die door alle leerlingen van … behaald moeten worden voor vak …</a:t>
            </a:r>
          </a:p>
          <a:p>
            <a:pPr lvl="1"/>
            <a:r>
              <a:rPr lang="nl-BE" dirty="0" smtClean="0"/>
              <a:t>moeten </a:t>
            </a:r>
            <a:r>
              <a:rPr lang="nl-BE" smtClean="0"/>
              <a:t>opgenomen zijn in </a:t>
            </a:r>
            <a:r>
              <a:rPr lang="nl-BE" dirty="0" smtClean="0"/>
              <a:t>de leerplannen</a:t>
            </a:r>
            <a:endParaRPr lang="en-US" dirty="0" smtClean="0"/>
          </a:p>
          <a:p>
            <a:pPr lvl="1"/>
            <a:r>
              <a:rPr lang="nl-BE" dirty="0" smtClean="0"/>
              <a:t>goedgekeurd door het Vlaamse Parlement</a:t>
            </a:r>
          </a:p>
          <a:p>
            <a:endParaRPr lang="nl-BE" dirty="0" smtClean="0"/>
          </a:p>
          <a:p>
            <a:r>
              <a:rPr lang="nl-BE" dirty="0" smtClean="0"/>
              <a:t>peilingstoetsen onderzoeken of de leerlingen de eindtermen behalen</a:t>
            </a:r>
          </a:p>
          <a:p>
            <a:pPr lvl="1"/>
            <a:r>
              <a:rPr lang="nl-B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44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40988" b="28768"/>
          <a:stretch/>
        </p:blipFill>
        <p:spPr>
          <a:xfrm>
            <a:off x="71939" y="2484000"/>
            <a:ext cx="8997216" cy="39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-3" b="82246"/>
          <a:stretch/>
        </p:blipFill>
        <p:spPr>
          <a:xfrm>
            <a:off x="71939" y="1254186"/>
            <a:ext cx="8997216" cy="230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67544" y="5482546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Samenhang met leerlingkenmerken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-5" b="31636"/>
          <a:stretch/>
        </p:blipFill>
        <p:spPr>
          <a:xfrm>
            <a:off x="72000" y="1125376"/>
            <a:ext cx="8892153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Samenhang met leerlingkenmerken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69173" b="99"/>
          <a:stretch/>
        </p:blipFill>
        <p:spPr>
          <a:xfrm>
            <a:off x="72000" y="2700000"/>
            <a:ext cx="8892153" cy="255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1" b="79226"/>
          <a:stretch/>
        </p:blipFill>
        <p:spPr>
          <a:xfrm>
            <a:off x="72000" y="1052736"/>
            <a:ext cx="8892153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Samenhang met schoolloopbaan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1418224"/>
            <a:ext cx="8892488" cy="39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91" y="1935968"/>
            <a:ext cx="9041619" cy="4157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- basisvorming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8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b="27050"/>
          <a:stretch/>
        </p:blipFill>
        <p:spPr>
          <a:xfrm>
            <a:off x="433618" y="1079501"/>
            <a:ext cx="82767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1488" b="2519"/>
          <a:stretch/>
        </p:blipFill>
        <p:spPr>
          <a:xfrm>
            <a:off x="433618" y="2952000"/>
            <a:ext cx="8276764" cy="205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-5" b="74017"/>
          <a:stretch/>
        </p:blipFill>
        <p:spPr>
          <a:xfrm>
            <a:off x="433618" y="1079501"/>
            <a:ext cx="827676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– specifieke eindtermen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51" y="1251325"/>
            <a:ext cx="8968899" cy="52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88" y="1871588"/>
            <a:ext cx="8898624" cy="38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Verschillen volgens aantal uur wiskunde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66227" b="440"/>
          <a:stretch/>
        </p:blipFill>
        <p:spPr>
          <a:xfrm>
            <a:off x="89752" y="3833840"/>
            <a:ext cx="8964496" cy="29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5324" b="46890"/>
          <a:stretch/>
        </p:blipFill>
        <p:spPr>
          <a:xfrm>
            <a:off x="89752" y="908720"/>
            <a:ext cx="8964496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3528" y="5482546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528" y="6381328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peilingen</a:t>
            </a:r>
            <a:endParaRPr lang="en-US" smtClean="0"/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Vlaamse overheid voerde eindtermen in</a:t>
            </a:r>
          </a:p>
          <a:p>
            <a:pPr lvl="1"/>
            <a:r>
              <a:rPr lang="nl-BE" dirty="0" smtClean="0"/>
              <a:t>…</a:t>
            </a:r>
          </a:p>
          <a:p>
            <a:endParaRPr lang="nl-BE" dirty="0" smtClean="0"/>
          </a:p>
          <a:p>
            <a:r>
              <a:rPr lang="nl-BE" dirty="0" smtClean="0"/>
              <a:t>peilingstoetsen onderzoeken of de leerlingen de eindtermen behalen</a:t>
            </a:r>
          </a:p>
          <a:p>
            <a:pPr lvl="1"/>
            <a:r>
              <a:rPr lang="nl-BE" dirty="0" smtClean="0"/>
              <a:t>sinds 2002</a:t>
            </a:r>
          </a:p>
          <a:p>
            <a:pPr lvl="1"/>
            <a:r>
              <a:rPr lang="nl-BE" dirty="0" smtClean="0"/>
              <a:t>in opdracht van de Vlaamse overheid</a:t>
            </a:r>
          </a:p>
          <a:p>
            <a:pPr lvl="2"/>
            <a:r>
              <a:rPr lang="nl-BE" dirty="0" smtClean="0">
                <a:hlinkClick r:id="rId2"/>
              </a:rPr>
              <a:t>http://www.ond.vlaanderen.be/curriculum/peilingen/</a:t>
            </a:r>
            <a:endParaRPr lang="nl-BE" dirty="0" smtClean="0"/>
          </a:p>
          <a:p>
            <a:pPr lvl="1"/>
            <a:r>
              <a:rPr lang="nl-BE" dirty="0" smtClean="0"/>
              <a:t>uitgevoerd door de KU Leuven</a:t>
            </a:r>
          </a:p>
          <a:p>
            <a:pPr lvl="2"/>
            <a:r>
              <a:rPr lang="nl-BE" dirty="0" smtClean="0">
                <a:hlinkClick r:id="rId3"/>
              </a:rPr>
              <a:t>http://ppw.kuleuven.be/home/onderzoek/peilingsonderzoek</a:t>
            </a:r>
            <a:endParaRPr lang="nl-BE" dirty="0" smtClean="0"/>
          </a:p>
          <a:p>
            <a:pPr lvl="1"/>
            <a:r>
              <a:rPr lang="nl-BE" dirty="0" smtClean="0"/>
              <a:t>gespecialiseerd team dat voor alle peilingen instaat</a:t>
            </a:r>
          </a:p>
          <a:p>
            <a:pPr lvl="1"/>
            <a:r>
              <a:rPr lang="nl-BE" dirty="0" smtClean="0"/>
              <a:t>aangevuld met wisselende specialisten per vak</a:t>
            </a:r>
          </a:p>
        </p:txBody>
      </p:sp>
    </p:spTree>
    <p:extLst>
      <p:ext uri="{BB962C8B-B14F-4D97-AF65-F5344CB8AC3E}">
        <p14:creationId xmlns:p14="http://schemas.microsoft.com/office/powerpoint/2010/main" val="27527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58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kso/tso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minimumpakket wiskunde (ong. 40% van </a:t>
            </a:r>
            <a:r>
              <a:rPr lang="nl-BE" dirty="0" err="1" smtClean="0"/>
              <a:t>tkso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2 wekelijkse lestijden wiskunde</a:t>
            </a:r>
          </a:p>
          <a:p>
            <a:pPr lvl="1"/>
            <a:r>
              <a:rPr lang="nl-BE" dirty="0" smtClean="0"/>
              <a:t>zeer kleine minderheid beheerst de eindtermen</a:t>
            </a:r>
          </a:p>
          <a:p>
            <a:pPr lvl="1"/>
            <a:r>
              <a:rPr lang="nl-BE" dirty="0" smtClean="0"/>
              <a:t>enkele studierichtingen met iets beter resultaat</a:t>
            </a:r>
          </a:p>
          <a:p>
            <a:endParaRPr lang="nl-BE" dirty="0" smtClean="0"/>
          </a:p>
          <a:p>
            <a:r>
              <a:rPr lang="nl-BE" dirty="0" smtClean="0"/>
              <a:t>middengroep (ong. 50% van </a:t>
            </a:r>
            <a:r>
              <a:rPr lang="nl-BE" dirty="0" err="1" smtClean="0"/>
              <a:t>tkso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3 à 5 wekelijkse lestijden wiskunde</a:t>
            </a:r>
          </a:p>
          <a:p>
            <a:pPr lvl="1"/>
            <a:r>
              <a:rPr lang="nl-BE" dirty="0" smtClean="0"/>
              <a:t>ong. 50% van </a:t>
            </a:r>
            <a:r>
              <a:rPr lang="nl-BE" dirty="0" err="1" smtClean="0"/>
              <a:t>tkso</a:t>
            </a:r>
            <a:r>
              <a:rPr lang="nl-BE" dirty="0" smtClean="0"/>
              <a:t>-leerlingen</a:t>
            </a:r>
          </a:p>
          <a:p>
            <a:pPr lvl="1"/>
            <a:r>
              <a:rPr lang="nl-BE" dirty="0" smtClean="0"/>
              <a:t>eerder matig resultaat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groep met veel wiskunde (ong. 10% van </a:t>
            </a:r>
            <a:r>
              <a:rPr lang="nl-BE" dirty="0" err="1" smtClean="0"/>
              <a:t>tkso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6 à 8 wekelijkse lestijden wiskunde</a:t>
            </a:r>
          </a:p>
          <a:p>
            <a:pPr lvl="1"/>
            <a:r>
              <a:rPr lang="nl-BE" dirty="0" smtClean="0"/>
              <a:t>goede tot zeer goede resultaten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162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aso basisvorming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geen pool wiskunde noch wetenschappen (ong. 40%)</a:t>
            </a:r>
          </a:p>
          <a:p>
            <a:pPr lvl="1"/>
            <a:r>
              <a:rPr lang="nl-BE" dirty="0" smtClean="0"/>
              <a:t>kleine minderheid beheerst de eindtermen</a:t>
            </a:r>
          </a:p>
          <a:p>
            <a:pPr lvl="1"/>
            <a:r>
              <a:rPr lang="nl-BE" dirty="0" smtClean="0"/>
              <a:t>uitzondering: exponentiële functies</a:t>
            </a:r>
          </a:p>
          <a:p>
            <a:pPr lvl="1"/>
            <a:r>
              <a:rPr lang="nl-BE" dirty="0" smtClean="0"/>
              <a:t>enkele studierichtingen met iets beter resultaat</a:t>
            </a:r>
          </a:p>
          <a:p>
            <a:r>
              <a:rPr lang="nl-BE" dirty="0" smtClean="0"/>
              <a:t>pool wetenschappen zonder wiskunde (ong. 20%)</a:t>
            </a:r>
          </a:p>
          <a:p>
            <a:pPr lvl="1"/>
            <a:r>
              <a:rPr lang="nl-BE" dirty="0" smtClean="0"/>
              <a:t>eerder matig resultaat</a:t>
            </a:r>
          </a:p>
          <a:p>
            <a:pPr lvl="1"/>
            <a:r>
              <a:rPr lang="nl-BE" dirty="0" smtClean="0"/>
              <a:t>uitzondering: exponentiële functies</a:t>
            </a:r>
          </a:p>
          <a:p>
            <a:r>
              <a:rPr lang="nl-BE" dirty="0" smtClean="0"/>
              <a:t>pool wiskunde (ong. 40%)</a:t>
            </a:r>
          </a:p>
          <a:p>
            <a:pPr lvl="1"/>
            <a:r>
              <a:rPr lang="nl-BE" dirty="0" smtClean="0"/>
              <a:t>goed tot zeer goed</a:t>
            </a:r>
          </a:p>
          <a:p>
            <a:pPr lvl="1"/>
            <a:r>
              <a:rPr lang="nl-BE" dirty="0" smtClean="0"/>
              <a:t>8u beter dan 6u</a:t>
            </a:r>
          </a:p>
          <a:p>
            <a:pPr lvl="1"/>
            <a:r>
              <a:rPr lang="nl-BE" dirty="0"/>
              <a:t>statistiek in sommige studierichtingen iets minder </a:t>
            </a:r>
            <a:r>
              <a:rPr lang="nl-BE" dirty="0" smtClean="0"/>
              <a:t>goed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01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aso specifieke eindtermen in 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supplementair bovenop eindtermen basisvorming</a:t>
            </a:r>
          </a:p>
          <a:p>
            <a:r>
              <a:rPr lang="nl-BE" dirty="0" smtClean="0"/>
              <a:t>(eindtermen basis: goed </a:t>
            </a:r>
            <a:r>
              <a:rPr lang="nl-BE" dirty="0"/>
              <a:t>tot zeer </a:t>
            </a:r>
            <a:r>
              <a:rPr lang="nl-BE" dirty="0" smtClean="0"/>
              <a:t>goed)</a:t>
            </a:r>
            <a:endParaRPr lang="nl-BE" dirty="0"/>
          </a:p>
          <a:p>
            <a:r>
              <a:rPr lang="nl-BE" dirty="0" smtClean="0"/>
              <a:t>minderheid beheerst de specifieke eindtermen</a:t>
            </a:r>
          </a:p>
          <a:p>
            <a:r>
              <a:rPr lang="nl-BE" dirty="0" smtClean="0"/>
              <a:t>8u iets beter dan 6u</a:t>
            </a:r>
          </a:p>
          <a:p>
            <a:endParaRPr lang="nl-BE" dirty="0"/>
          </a:p>
          <a:p>
            <a:r>
              <a:rPr lang="nl-BE" dirty="0" smtClean="0"/>
              <a:t>geen specifieke eindtermen </a:t>
            </a:r>
            <a:r>
              <a:rPr lang="nl-BE" dirty="0" err="1" smtClean="0"/>
              <a:t>tkso</a:t>
            </a:r>
            <a:endParaRPr lang="nl-BE" dirty="0" smtClean="0"/>
          </a:p>
          <a:p>
            <a:r>
              <a:rPr lang="nl-BE" dirty="0" smtClean="0"/>
              <a:t>wel vergelijkbare groep leerlingen</a:t>
            </a:r>
          </a:p>
          <a:p>
            <a:r>
              <a:rPr lang="nl-BE" dirty="0" smtClean="0"/>
              <a:t>vergelijkbare resultaten?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31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Reliëf in de resultaten: samenvatting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662012" y="1539240"/>
          <a:ext cx="781997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061"/>
                <a:gridCol w="1551305"/>
                <a:gridCol w="1551305"/>
                <a:gridCol w="1551305"/>
              </a:tblGrid>
              <a:tr h="370840">
                <a:tc>
                  <a:txBody>
                    <a:bodyPr/>
                    <a:lstStyle/>
                    <a:p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err="1" smtClean="0">
                          <a:solidFill>
                            <a:schemeClr val="tx1"/>
                          </a:solidFill>
                        </a:rPr>
                        <a:t>tkso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aso basis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aso SET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minimumpakket wiskunde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  </a:t>
                      </a:r>
                      <a:r>
                        <a:rPr lang="nl-BE" sz="2800" b="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nl-BE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 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n.v.t.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pakket wiskunde tussenin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/+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/+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n.v.t.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maximumpakket wiskunde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al 6"/>
          <p:cNvSpPr/>
          <p:nvPr/>
        </p:nvSpPr>
        <p:spPr bwMode="auto">
          <a:xfrm>
            <a:off x="3851920" y="2636912"/>
            <a:ext cx="3024336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6948264" y="4509120"/>
            <a:ext cx="1512168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Reflecties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07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Statuut/opzet  (specifieke) eindtermen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smtClean="0"/>
              <a:t>Decretaal vastgelegde MINIMUM einddoelen voor ALLE leerlingen aan het einde van een onderwijscyclus omgezet in </a:t>
            </a:r>
            <a:r>
              <a:rPr lang="nl-BE" dirty="0" err="1" smtClean="0"/>
              <a:t>vakINHOUDEN</a:t>
            </a:r>
            <a:r>
              <a:rPr lang="nl-BE" dirty="0" smtClean="0"/>
              <a:t> (wiskunde) voor derde graad SO. </a:t>
            </a:r>
          </a:p>
          <a:p>
            <a:pPr marL="324000" lvl="1" indent="0">
              <a:buNone/>
            </a:pPr>
            <a:r>
              <a:rPr lang="nl-BE" sz="2900" dirty="0" smtClean="0"/>
              <a:t>SPECIFIEKE eindtermen : selectie van bijkomende eindtermen voor ALLE leerlingen in elke studierichting met WISKUNDE in de naam.</a:t>
            </a:r>
          </a:p>
          <a:p>
            <a:pPr marL="324000" lvl="1" indent="0">
              <a:buNone/>
            </a:pPr>
            <a:r>
              <a:rPr lang="nl-BE" sz="2900" dirty="0" smtClean="0"/>
              <a:t>Algemene instrumenten van OVERHEID en maatschappelijk debat.</a:t>
            </a:r>
          </a:p>
          <a:p>
            <a:pPr marL="324000" lvl="1" indent="0">
              <a:buNone/>
            </a:pPr>
            <a:r>
              <a:rPr lang="nl-BE" sz="2900" dirty="0" smtClean="0"/>
              <a:t>Vormen de basis voor peilingen op VLAAMS niveau. </a:t>
            </a:r>
          </a:p>
          <a:p>
            <a:pPr marL="324000" lvl="1" indent="0">
              <a:buNone/>
            </a:pPr>
            <a:endParaRPr lang="nl-BE" sz="2900" dirty="0" smtClean="0"/>
          </a:p>
          <a:p>
            <a:r>
              <a:rPr lang="nl-BE" dirty="0" smtClean="0"/>
              <a:t>LEERPLANNEN derde graad wiskunde SO zijn veel concreter geformuleerd per richting – soms met keuzeopties - en vormen de basis voor de SCHOOL en voor de examens op </a:t>
            </a:r>
            <a:r>
              <a:rPr lang="nl-BE" dirty="0" err="1" smtClean="0"/>
              <a:t>SCHOOLniveau</a:t>
            </a:r>
            <a:r>
              <a:rPr lang="nl-BE" dirty="0" smtClean="0"/>
              <a:t>. Ze moeten de EINDTERMEN bevatten.   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2819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versus examen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2778" y="1052736"/>
            <a:ext cx="8963718" cy="5328592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twee belangrijke verschillen</a:t>
            </a:r>
          </a:p>
          <a:p>
            <a:pPr lvl="1"/>
            <a:r>
              <a:rPr lang="nl-BE" dirty="0" smtClean="0"/>
              <a:t>leerinhouden van hele 3</a:t>
            </a:r>
            <a:r>
              <a:rPr lang="nl-BE" baseline="30000" dirty="0" smtClean="0"/>
              <a:t>de</a:t>
            </a:r>
            <a:r>
              <a:rPr lang="nl-BE" dirty="0" smtClean="0"/>
              <a:t> graad/afgelopen maanden</a:t>
            </a:r>
          </a:p>
          <a:p>
            <a:pPr lvl="1"/>
            <a:r>
              <a:rPr lang="nl-BE" dirty="0" smtClean="0"/>
              <a:t>leerlingen hebben zich niet/wel voorbereid</a:t>
            </a:r>
          </a:p>
          <a:p>
            <a:r>
              <a:rPr lang="nl-BE" dirty="0" smtClean="0"/>
              <a:t>peilen naar parate kennis en vaardigheden!</a:t>
            </a:r>
          </a:p>
          <a:p>
            <a:r>
              <a:rPr lang="nl-BE" dirty="0" smtClean="0"/>
              <a:t>opzet peiling</a:t>
            </a:r>
          </a:p>
          <a:p>
            <a:pPr lvl="1"/>
            <a:r>
              <a:rPr lang="nl-BE" dirty="0" smtClean="0"/>
              <a:t>aangepaste vragen</a:t>
            </a:r>
          </a:p>
          <a:p>
            <a:pPr lvl="1"/>
            <a:r>
              <a:rPr lang="nl-BE" dirty="0" smtClean="0"/>
              <a:t>‘formularium’ (nuttig als men dit vroeger gebruikt heeft)</a:t>
            </a:r>
          </a:p>
          <a:p>
            <a:r>
              <a:rPr lang="nl-BE" dirty="0" smtClean="0"/>
              <a:t>peiling levert globale statistische resultaten </a:t>
            </a:r>
            <a:endParaRPr lang="nl-BE" dirty="0"/>
          </a:p>
          <a:p>
            <a:pPr lvl="1"/>
            <a:endParaRPr lang="nl-BE" dirty="0" smtClean="0"/>
          </a:p>
          <a:p>
            <a:pPr marL="360000" lvl="1" indent="0">
              <a:buNone/>
            </a:pP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reflectie</a:t>
            </a:r>
          </a:p>
          <a:p>
            <a:pPr lvl="1"/>
            <a:r>
              <a:rPr lang="nl-BE" dirty="0" smtClean="0"/>
              <a:t>opgedane kennis en vaardigheden beklijven onvoldoende</a:t>
            </a:r>
          </a:p>
          <a:p>
            <a:pPr lvl="1"/>
            <a:r>
              <a:rPr lang="nl-BE" dirty="0" smtClean="0"/>
              <a:t>mentaliteitswijziging bij leraren en leerlingen nodig</a:t>
            </a:r>
          </a:p>
          <a:p>
            <a:pPr lvl="1"/>
            <a:r>
              <a:rPr lang="nl-BE" dirty="0" smtClean="0"/>
              <a:t>(nog) meer inzetten op inzichtelijk leren</a:t>
            </a:r>
          </a:p>
          <a:p>
            <a:pPr lvl="1"/>
            <a:r>
              <a:rPr lang="nl-BE" dirty="0" smtClean="0"/>
              <a:t>voldoende ‘herhaling’ inbouwen</a:t>
            </a:r>
          </a:p>
          <a:p>
            <a:pPr lvl="1"/>
            <a:r>
              <a:rPr lang="nl-BE" dirty="0" smtClean="0"/>
              <a:t>resultaten kunnen mogelijk positief gebruikt worden om accenten te verleggen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61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 en aso met minimumpakket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dit resultaat is niet onverwacht</a:t>
            </a:r>
          </a:p>
          <a:p>
            <a:pPr lvl="1"/>
            <a:r>
              <a:rPr lang="nl-BE" dirty="0" smtClean="0"/>
              <a:t>zie peiling wiskunde 1</a:t>
            </a:r>
            <a:r>
              <a:rPr lang="nl-BE" baseline="30000" dirty="0" smtClean="0"/>
              <a:t>ste</a:t>
            </a:r>
            <a:r>
              <a:rPr lang="nl-BE" dirty="0" smtClean="0"/>
              <a:t> graad A-stroom</a:t>
            </a:r>
          </a:p>
          <a:p>
            <a:pPr lvl="1"/>
            <a:r>
              <a:rPr lang="nl-BE" dirty="0" smtClean="0"/>
              <a:t>zie peiling wiskunde 2</a:t>
            </a:r>
            <a:r>
              <a:rPr lang="nl-BE" baseline="30000" dirty="0" smtClean="0"/>
              <a:t>de</a:t>
            </a:r>
            <a:r>
              <a:rPr lang="nl-BE" dirty="0" smtClean="0"/>
              <a:t> graad aso</a:t>
            </a:r>
          </a:p>
          <a:p>
            <a:pPr lvl="1"/>
            <a:r>
              <a:rPr lang="nl-BE" dirty="0" smtClean="0"/>
              <a:t>ervaring van leraren?</a:t>
            </a:r>
          </a:p>
          <a:p>
            <a:endParaRPr lang="nl-BE" dirty="0" smtClean="0"/>
          </a:p>
          <a:p>
            <a:r>
              <a:rPr lang="nl-BE" dirty="0" smtClean="0"/>
              <a:t>hier wint niemand bij…</a:t>
            </a:r>
          </a:p>
          <a:p>
            <a:pPr lvl="1"/>
            <a:r>
              <a:rPr lang="nl-BE" dirty="0" smtClean="0"/>
              <a:t>leerling</a:t>
            </a:r>
          </a:p>
          <a:p>
            <a:pPr lvl="1"/>
            <a:r>
              <a:rPr lang="nl-BE" dirty="0" smtClean="0"/>
              <a:t>leraar</a:t>
            </a:r>
          </a:p>
          <a:p>
            <a:pPr lvl="1"/>
            <a:r>
              <a:rPr lang="nl-BE" dirty="0" smtClean="0"/>
              <a:t>maatschappij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ernstig probleem, dat tot nu toe niet voldoende au </a:t>
            </a:r>
            <a:r>
              <a:rPr lang="nl-BE" dirty="0" err="1" smtClean="0"/>
              <a:t>sérieux</a:t>
            </a:r>
            <a:r>
              <a:rPr lang="nl-BE" dirty="0" smtClean="0"/>
              <a:t> genomen is</a:t>
            </a:r>
          </a:p>
          <a:p>
            <a:pPr lvl="1"/>
            <a:endParaRPr lang="nl-BE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748136" y="1340768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 </a:t>
            </a:r>
            <a:r>
              <a:rPr lang="nl-BE" dirty="0"/>
              <a:t>en aso met </a:t>
            </a:r>
            <a:r>
              <a:rPr lang="nl-BE" dirty="0" smtClean="0"/>
              <a:t>minimumpakket </a:t>
            </a:r>
            <a:r>
              <a:rPr lang="nl-BE" dirty="0"/>
              <a:t>wiskunde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peiling observeert, maar verklaart niet: voor oorzaken en oplossingen is bijkomend onderzoek nodig!</a:t>
            </a:r>
          </a:p>
          <a:p>
            <a:r>
              <a:rPr lang="nl-BE" sz="3200" dirty="0" smtClean="0"/>
              <a:t>herkennen leraren de vaststellingen?</a:t>
            </a:r>
          </a:p>
          <a:p>
            <a:r>
              <a:rPr lang="nl-BE" sz="3200" dirty="0" smtClean="0"/>
              <a:t>eerste ideeën</a:t>
            </a:r>
          </a:p>
          <a:p>
            <a:pPr lvl="1"/>
            <a:r>
              <a:rPr lang="nl-BE" sz="2800" dirty="0" smtClean="0"/>
              <a:t>verbeteringen in de didactiek</a:t>
            </a:r>
          </a:p>
          <a:p>
            <a:pPr lvl="1"/>
            <a:r>
              <a:rPr lang="nl-BE" sz="2800" dirty="0" smtClean="0"/>
              <a:t>tekorten van leerlingen efficiënt wegwerken</a:t>
            </a:r>
          </a:p>
          <a:p>
            <a:pPr lvl="2"/>
            <a:r>
              <a:rPr lang="nl-BE" sz="2400" dirty="0" smtClean="0"/>
              <a:t>korter op de bal spelen, minder vrijblijvend</a:t>
            </a:r>
          </a:p>
          <a:p>
            <a:pPr lvl="1"/>
            <a:r>
              <a:rPr lang="nl-BE" sz="2800" dirty="0" smtClean="0"/>
              <a:t>oriëntatie van leerlingen</a:t>
            </a:r>
          </a:p>
          <a:p>
            <a:pPr lvl="1"/>
            <a:r>
              <a:rPr lang="nl-BE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104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Peilingskalender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basisonderwijs: 2002 en 2009 </a:t>
            </a:r>
          </a:p>
          <a:p>
            <a:r>
              <a:rPr lang="nl-BE" dirty="0" smtClean="0"/>
              <a:t>eerste graad B-stroom: 2008</a:t>
            </a:r>
          </a:p>
          <a:p>
            <a:r>
              <a:rPr lang="nl-BE" dirty="0" smtClean="0"/>
              <a:t>eerste graad A-stroom: 2009</a:t>
            </a:r>
          </a:p>
          <a:p>
            <a:pPr lvl="3"/>
            <a:endParaRPr lang="nl-BE" dirty="0" smtClean="0">
              <a:hlinkClick r:id=""/>
            </a:endParaRPr>
          </a:p>
          <a:p>
            <a:pPr lvl="1"/>
            <a:r>
              <a:rPr lang="nl-BE" dirty="0" smtClean="0">
                <a:hlinkClick r:id=""/>
              </a:rPr>
              <a:t>http://www.ond.vlaanderen.be/curriculum/peilingen/</a:t>
            </a:r>
            <a:endParaRPr lang="nl-BE" dirty="0" smtClean="0"/>
          </a:p>
          <a:p>
            <a:pPr lvl="1"/>
            <a:r>
              <a:rPr lang="nl-BE" dirty="0" smtClean="0"/>
              <a:t>brochures met resultaten</a:t>
            </a:r>
          </a:p>
          <a:p>
            <a:pPr lvl="1"/>
            <a:r>
              <a:rPr lang="nl-BE" dirty="0" smtClean="0"/>
              <a:t>conferentie ‘Het verschil in wiskunde’</a:t>
            </a:r>
          </a:p>
          <a:p>
            <a:pPr lvl="2"/>
            <a:endParaRPr lang="nl-BE" dirty="0" smtClean="0"/>
          </a:p>
          <a:p>
            <a:r>
              <a:rPr lang="nl-BE" dirty="0" smtClean="0"/>
              <a:t>tweede graad aso: 2011</a:t>
            </a:r>
          </a:p>
          <a:p>
            <a:r>
              <a:rPr lang="nl-BE" dirty="0" smtClean="0"/>
              <a:t>(geen peiling tweede graad kso/tso)</a:t>
            </a:r>
          </a:p>
          <a:p>
            <a:pPr lvl="2"/>
            <a:endParaRPr lang="nl-BE" dirty="0" smtClean="0"/>
          </a:p>
          <a:p>
            <a:r>
              <a:rPr lang="nl-BE" dirty="0" smtClean="0"/>
              <a:t>derde graad bso PAV: 2013</a:t>
            </a:r>
          </a:p>
          <a:p>
            <a:r>
              <a:rPr lang="nl-BE" dirty="0" smtClean="0"/>
              <a:t>derde graad aso/kso/tso: 2014</a:t>
            </a:r>
          </a:p>
        </p:txBody>
      </p:sp>
    </p:spTree>
    <p:extLst>
      <p:ext uri="{BB962C8B-B14F-4D97-AF65-F5344CB8AC3E}">
        <p14:creationId xmlns:p14="http://schemas.microsoft.com/office/powerpoint/2010/main" val="22549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tkso</a:t>
            </a:r>
            <a:r>
              <a:rPr lang="nl-BE" dirty="0" smtClean="0"/>
              <a:t> </a:t>
            </a:r>
            <a:r>
              <a:rPr lang="nl-BE" dirty="0"/>
              <a:t>en aso met </a:t>
            </a:r>
            <a:r>
              <a:rPr lang="nl-BE" dirty="0" smtClean="0"/>
              <a:t>minimumpakket </a:t>
            </a:r>
            <a:r>
              <a:rPr lang="nl-BE" dirty="0"/>
              <a:t>wiskunde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3200" dirty="0" smtClean="0"/>
              <a:t>…</a:t>
            </a:r>
          </a:p>
          <a:p>
            <a:r>
              <a:rPr lang="nl-BE" sz="3200" dirty="0" smtClean="0"/>
              <a:t>eerste ideeën</a:t>
            </a:r>
          </a:p>
          <a:p>
            <a:pPr lvl="1"/>
            <a:r>
              <a:rPr lang="nl-BE" sz="2800" dirty="0" smtClean="0"/>
              <a:t>…</a:t>
            </a:r>
          </a:p>
          <a:p>
            <a:pPr lvl="1"/>
            <a:r>
              <a:rPr lang="nl-BE" sz="2800" dirty="0" smtClean="0"/>
              <a:t>eindtermen </a:t>
            </a:r>
            <a:r>
              <a:rPr lang="nl-BE" sz="2800" dirty="0" err="1" smtClean="0"/>
              <a:t>tkso</a:t>
            </a:r>
            <a:r>
              <a:rPr lang="nl-BE" sz="2800" dirty="0" smtClean="0"/>
              <a:t> en aso: wat willen we bereiken? haalbaar?</a:t>
            </a:r>
          </a:p>
          <a:p>
            <a:pPr lvl="2"/>
            <a:r>
              <a:rPr lang="nl-BE" sz="2400" dirty="0" smtClean="0"/>
              <a:t>(bijdrage aan) goed functioneren in persoonlijk en maatschappelijk leven</a:t>
            </a:r>
          </a:p>
          <a:p>
            <a:pPr lvl="2"/>
            <a:r>
              <a:rPr lang="nl-BE" sz="2400" dirty="0" smtClean="0"/>
              <a:t>voorbereiding op hoger onderwijs? op beroep?</a:t>
            </a:r>
          </a:p>
          <a:p>
            <a:pPr lvl="2"/>
            <a:r>
              <a:rPr lang="nl-BE" sz="2400" dirty="0" smtClean="0"/>
              <a:t>in welke mate verschillend voor bso / </a:t>
            </a:r>
            <a:r>
              <a:rPr lang="nl-BE" sz="2400" dirty="0" err="1" smtClean="0"/>
              <a:t>tkso</a:t>
            </a:r>
            <a:r>
              <a:rPr lang="nl-BE" sz="2400" dirty="0" smtClean="0"/>
              <a:t> / aso?</a:t>
            </a:r>
          </a:p>
          <a:p>
            <a:pPr lvl="2"/>
            <a:r>
              <a:rPr lang="nl-BE" sz="2400" dirty="0" smtClean="0"/>
              <a:t>leerplannen vs. eindtermen</a:t>
            </a:r>
          </a:p>
          <a:p>
            <a:pPr lvl="2"/>
            <a:r>
              <a:rPr lang="nl-BE" sz="2400" dirty="0" smtClean="0"/>
              <a:t>meer ruimte voor differentiatie: eindtermen en attestering minder zwart-wit?</a:t>
            </a:r>
          </a:p>
        </p:txBody>
      </p:sp>
    </p:spTree>
    <p:extLst>
      <p:ext uri="{BB962C8B-B14F-4D97-AF65-F5344CB8AC3E}">
        <p14:creationId xmlns:p14="http://schemas.microsoft.com/office/powerpoint/2010/main" val="17809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… en vergelijkbare groep in </a:t>
            </a:r>
            <a:r>
              <a:rPr lang="nl-BE" sz="3200" dirty="0" err="1" smtClean="0"/>
              <a:t>tkso</a:t>
            </a:r>
            <a:r>
              <a:rPr lang="nl-BE" sz="3200" dirty="0" smtClean="0"/>
              <a:t>?</a:t>
            </a:r>
          </a:p>
          <a:p>
            <a:r>
              <a:rPr lang="nl-BE" sz="3200" dirty="0" smtClean="0"/>
              <a:t>goed voor eindtermen basisvorming</a:t>
            </a:r>
          </a:p>
          <a:p>
            <a:pPr lvl="1"/>
            <a:r>
              <a:rPr lang="nl-BE" sz="2800" dirty="0" smtClean="0"/>
              <a:t>in lijn met peiling 1</a:t>
            </a:r>
            <a:r>
              <a:rPr lang="nl-BE" sz="2800" baseline="30000" dirty="0" smtClean="0"/>
              <a:t>ste</a:t>
            </a:r>
            <a:r>
              <a:rPr lang="nl-BE" sz="2800" dirty="0" smtClean="0"/>
              <a:t> graad A-stroom, 2</a:t>
            </a:r>
            <a:r>
              <a:rPr lang="nl-BE" sz="2800" baseline="30000" dirty="0" smtClean="0"/>
              <a:t>de</a:t>
            </a:r>
            <a:r>
              <a:rPr lang="nl-BE" sz="2800" dirty="0" smtClean="0"/>
              <a:t> graad aso</a:t>
            </a:r>
          </a:p>
          <a:p>
            <a:r>
              <a:rPr lang="nl-BE" sz="3200" dirty="0" smtClean="0"/>
              <a:t>onvoldoende voor specifieke eindtermen</a:t>
            </a:r>
          </a:p>
          <a:p>
            <a:pPr lvl="1"/>
            <a:r>
              <a:rPr lang="nl-BE" sz="2800" dirty="0" smtClean="0"/>
              <a:t>verwacht?</a:t>
            </a:r>
          </a:p>
          <a:p>
            <a:r>
              <a:rPr lang="nl-BE" sz="3200" dirty="0" smtClean="0"/>
              <a:t>ook hier:</a:t>
            </a:r>
          </a:p>
          <a:p>
            <a:pPr lvl="1"/>
            <a:r>
              <a:rPr lang="nl-BE" sz="2800" dirty="0"/>
              <a:t>oorzaken/oplossingen: grondig onderzoek nodig!</a:t>
            </a:r>
          </a:p>
          <a:p>
            <a:pPr lvl="1"/>
            <a:r>
              <a:rPr lang="nl-BE" sz="2800" dirty="0" smtClean="0"/>
              <a:t>herkennen leraren de vaststellingen?</a:t>
            </a:r>
          </a:p>
          <a:p>
            <a:r>
              <a:rPr lang="nl-BE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638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/>
              <a:t>…</a:t>
            </a:r>
          </a:p>
          <a:p>
            <a:r>
              <a:rPr lang="nl-BE" sz="3200" dirty="0" smtClean="0"/>
              <a:t>ook hier:</a:t>
            </a:r>
          </a:p>
          <a:p>
            <a:pPr lvl="1"/>
            <a:r>
              <a:rPr lang="nl-BE" sz="2800" dirty="0"/>
              <a:t>oorzaken/oplossingen: grondig onderzoek nodig!</a:t>
            </a:r>
          </a:p>
          <a:p>
            <a:pPr lvl="1"/>
            <a:r>
              <a:rPr lang="nl-BE" sz="2800" dirty="0" smtClean="0"/>
              <a:t>herkennen leraren de vaststellingen?</a:t>
            </a:r>
          </a:p>
          <a:p>
            <a:r>
              <a:rPr lang="nl-BE" sz="3200" dirty="0" smtClean="0"/>
              <a:t>kerndoelstellingen</a:t>
            </a:r>
          </a:p>
          <a:p>
            <a:pPr lvl="1"/>
            <a:r>
              <a:rPr lang="nl-BE" sz="2800" dirty="0"/>
              <a:t>wiskundig leren denken</a:t>
            </a:r>
          </a:p>
          <a:p>
            <a:pPr lvl="1"/>
            <a:r>
              <a:rPr lang="nl-BE" sz="2800" dirty="0" smtClean="0"/>
              <a:t>wiskunde kunnen gebruiken in andere disciplines</a:t>
            </a:r>
          </a:p>
          <a:p>
            <a:pPr lvl="1"/>
            <a:r>
              <a:rPr lang="nl-BE" sz="2800" dirty="0" smtClean="0"/>
              <a:t>(en …)</a:t>
            </a:r>
          </a:p>
          <a:p>
            <a:r>
              <a:rPr lang="nl-BE" sz="3200" dirty="0" smtClean="0"/>
              <a:t>voorbereiding op hoger onderwijs én eigen finaliteit</a:t>
            </a:r>
          </a:p>
        </p:txBody>
      </p:sp>
    </p:spTree>
    <p:extLst>
      <p:ext uri="{BB962C8B-B14F-4D97-AF65-F5344CB8AC3E}">
        <p14:creationId xmlns:p14="http://schemas.microsoft.com/office/powerpoint/2010/main" val="18551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3600" dirty="0" smtClean="0"/>
              <a:t>eerste ideeën</a:t>
            </a:r>
          </a:p>
          <a:p>
            <a:pPr lvl="1"/>
            <a:r>
              <a:rPr lang="nl-BE" sz="3200" dirty="0" smtClean="0"/>
              <a:t>verbeteringen in de didactiek</a:t>
            </a:r>
          </a:p>
          <a:p>
            <a:pPr lvl="1"/>
            <a:r>
              <a:rPr lang="nl-BE" sz="3200" dirty="0" smtClean="0"/>
              <a:t>oriëntatie van leerlingen</a:t>
            </a:r>
          </a:p>
          <a:p>
            <a:pPr lvl="2"/>
            <a:r>
              <a:rPr lang="nl-BE" sz="2800" dirty="0" smtClean="0"/>
              <a:t>maar tegelijk: voldoende leerlingen blijven motiveren voor STEM-richtingen</a:t>
            </a:r>
          </a:p>
          <a:p>
            <a:pPr lvl="1"/>
            <a:r>
              <a:rPr lang="nl-BE" sz="3200" dirty="0" smtClean="0"/>
              <a:t>voldoende tijd nodig in 3</a:t>
            </a:r>
            <a:r>
              <a:rPr lang="nl-BE" sz="3200" baseline="30000" dirty="0" smtClean="0"/>
              <a:t>de</a:t>
            </a:r>
            <a:r>
              <a:rPr lang="nl-BE" sz="3200" dirty="0" smtClean="0"/>
              <a:t> graad</a:t>
            </a:r>
          </a:p>
          <a:p>
            <a:pPr lvl="1"/>
            <a:r>
              <a:rPr lang="nl-BE" sz="3200" dirty="0" smtClean="0"/>
              <a:t>meer uitdaging nodig in 2</a:t>
            </a:r>
            <a:r>
              <a:rPr lang="nl-BE" sz="3200" baseline="30000" dirty="0" smtClean="0"/>
              <a:t>de</a:t>
            </a:r>
            <a:r>
              <a:rPr lang="nl-BE" sz="3200" dirty="0" smtClean="0"/>
              <a:t> graad?</a:t>
            </a:r>
          </a:p>
          <a:p>
            <a:pPr lvl="1"/>
            <a:r>
              <a:rPr lang="nl-BE" sz="3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290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sz="3600" dirty="0" smtClean="0"/>
              <a:t>eerste ideeën</a:t>
            </a:r>
          </a:p>
          <a:p>
            <a:pPr lvl="1"/>
            <a:r>
              <a:rPr lang="nl-BE" sz="3200" dirty="0" smtClean="0"/>
              <a:t>…</a:t>
            </a:r>
          </a:p>
          <a:p>
            <a:pPr lvl="1"/>
            <a:r>
              <a:rPr lang="nl-BE" sz="3200" dirty="0" smtClean="0"/>
              <a:t>overleg met hoger onderwijs</a:t>
            </a:r>
          </a:p>
          <a:p>
            <a:pPr lvl="2"/>
            <a:r>
              <a:rPr lang="nl-BE" sz="2800" dirty="0" smtClean="0"/>
              <a:t>niet alleen met docenten wiskunde en statistiek, maar ook docenten in andere disciplines : wiskunde SO is ook DIENST VERLENEND</a:t>
            </a:r>
          </a:p>
          <a:p>
            <a:pPr lvl="2"/>
            <a:r>
              <a:rPr lang="nl-BE" sz="2800" dirty="0" smtClean="0"/>
              <a:t>met respect voor eigenheid van secundair onderwijs</a:t>
            </a:r>
          </a:p>
          <a:p>
            <a:pPr lvl="2"/>
            <a:r>
              <a:rPr lang="nl-BE" sz="2800" dirty="0"/>
              <a:t>Wat betekenen “behalen eindtermen aso” concreet voor voorbereiding tot DIVERSE richtingen in hoger onderwijs ?</a:t>
            </a:r>
          </a:p>
          <a:p>
            <a:pPr lvl="2"/>
            <a:endParaRPr lang="nl-BE" sz="2800" dirty="0" smtClean="0"/>
          </a:p>
          <a:p>
            <a:pPr marL="684000" lvl="2" indent="0">
              <a:buNone/>
            </a:pPr>
            <a:endParaRPr lang="nl-BE" sz="2800" dirty="0" smtClean="0"/>
          </a:p>
          <a:p>
            <a:pPr lvl="2"/>
            <a:endParaRPr lang="nl-BE" sz="2800" dirty="0" smtClean="0"/>
          </a:p>
          <a:p>
            <a:pPr lvl="1"/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2580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</a:t>
            </a:r>
            <a:r>
              <a:rPr lang="nl-BE" dirty="0" smtClean="0"/>
              <a:t>iskundeleraren</a:t>
            </a:r>
            <a:endParaRPr lang="nl-BE" dirty="0"/>
          </a:p>
        </p:txBody>
      </p:sp>
      <p:graphicFrame>
        <p:nvGraphicFramePr>
          <p:cNvPr id="7" name="Chart 16"/>
          <p:cNvGraphicFramePr/>
          <p:nvPr>
            <p:extLst/>
          </p:nvPr>
        </p:nvGraphicFramePr>
        <p:xfrm>
          <a:off x="252000" y="1196752"/>
          <a:ext cx="8640000" cy="53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</a:t>
            </a:r>
            <a:r>
              <a:rPr lang="nl-BE" dirty="0" smtClean="0"/>
              <a:t>iskundeleraren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vereist bekwaamheidsbewijs sterk gecorreleerd met vakdidactische scholing</a:t>
            </a:r>
          </a:p>
          <a:p>
            <a:endParaRPr lang="nl-BE" dirty="0"/>
          </a:p>
          <a:p>
            <a:r>
              <a:rPr lang="nl-BE" dirty="0" err="1" smtClean="0"/>
              <a:t>tkso</a:t>
            </a:r>
            <a:r>
              <a:rPr lang="nl-BE" dirty="0" smtClean="0"/>
              <a:t> + aso basis</a:t>
            </a:r>
          </a:p>
          <a:p>
            <a:pPr lvl="1"/>
            <a:r>
              <a:rPr lang="nl-BE" dirty="0" smtClean="0"/>
              <a:t>veel leraren niet vakdidactisch geschoold voor wiskunde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aso pool wiskunde</a:t>
            </a:r>
          </a:p>
          <a:p>
            <a:pPr lvl="1"/>
            <a:r>
              <a:rPr lang="nl-BE" dirty="0" smtClean="0"/>
              <a:t>nu nog veel leraren met vereist bekwaamheidsbewijs</a:t>
            </a:r>
          </a:p>
          <a:p>
            <a:pPr lvl="1"/>
            <a:r>
              <a:rPr lang="nl-BE" dirty="0" smtClean="0"/>
              <a:t>in de toekomst ook hier instroom van leraren zonder vereist bekwaamheidsbewijs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24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peiling in perspectief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2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in de tijd?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eerste peiling derde graad: nulmeting!</a:t>
            </a:r>
          </a:p>
          <a:p>
            <a:endParaRPr lang="nl-BE" dirty="0" smtClean="0"/>
          </a:p>
          <a:p>
            <a:r>
              <a:rPr lang="nl-BE" dirty="0" smtClean="0"/>
              <a:t>maar natuurlijk is er veel veranderd…</a:t>
            </a:r>
          </a:p>
          <a:p>
            <a:pPr lvl="1"/>
            <a:r>
              <a:rPr lang="nl-BE" dirty="0" smtClean="0"/>
              <a:t>beduidend minder lestijd voor wiskunde dan (veel) vroeger</a:t>
            </a:r>
          </a:p>
          <a:p>
            <a:pPr lvl="1"/>
            <a:r>
              <a:rPr lang="nl-BE" dirty="0" smtClean="0"/>
              <a:t>andere inhouden en klemtonen</a:t>
            </a:r>
          </a:p>
          <a:p>
            <a:pPr lvl="2"/>
            <a:r>
              <a:rPr lang="nl-BE" dirty="0" smtClean="0"/>
              <a:t>meer statistiek</a:t>
            </a:r>
          </a:p>
          <a:p>
            <a:pPr lvl="2"/>
            <a:r>
              <a:rPr lang="nl-BE" dirty="0" smtClean="0"/>
              <a:t>integratie van IT</a:t>
            </a:r>
            <a:endParaRPr lang="nl-BE" dirty="0"/>
          </a:p>
          <a:p>
            <a:pPr lvl="2"/>
            <a:r>
              <a:rPr lang="nl-BE" dirty="0" smtClean="0"/>
              <a:t>meer aandacht voor de relatie met andere disciplines</a:t>
            </a:r>
          </a:p>
          <a:p>
            <a:pPr lvl="2"/>
            <a:r>
              <a:rPr lang="nl-BE" dirty="0" smtClean="0"/>
              <a:t>minder aandacht voor wiskunde als autonome wetenschap</a:t>
            </a:r>
          </a:p>
          <a:p>
            <a:pPr lvl="1"/>
            <a:r>
              <a:rPr lang="nl-BE" dirty="0" smtClean="0"/>
              <a:t>andere maatschappelijke context</a:t>
            </a:r>
          </a:p>
          <a:p>
            <a:pPr lvl="1"/>
            <a:r>
              <a:rPr lang="nl-B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3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Internationaal perspectief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niet overal gaat iedereen tot 18 jaar naar school</a:t>
            </a:r>
          </a:p>
          <a:p>
            <a:endParaRPr lang="nl-BE" dirty="0" smtClean="0"/>
          </a:p>
          <a:p>
            <a:r>
              <a:rPr lang="nl-BE" dirty="0" smtClean="0"/>
              <a:t>PISA</a:t>
            </a:r>
          </a:p>
          <a:p>
            <a:pPr lvl="1"/>
            <a:r>
              <a:rPr lang="nl-BE" dirty="0" smtClean="0"/>
              <a:t>15-jarigen (</a:t>
            </a:r>
            <a:r>
              <a:rPr lang="nl-BE" dirty="0" smtClean="0">
                <a:sym typeface="Symbol" panose="05050102010706020507" pitchFamily="18" charset="2"/>
              </a:rPr>
              <a:t> 2</a:t>
            </a:r>
            <a:r>
              <a:rPr lang="nl-BE" baseline="30000" dirty="0" smtClean="0">
                <a:sym typeface="Symbol" panose="05050102010706020507" pitchFamily="18" charset="2"/>
              </a:rPr>
              <a:t>de</a:t>
            </a:r>
            <a:r>
              <a:rPr lang="nl-BE" dirty="0" smtClean="0">
                <a:sym typeface="Symbol" panose="05050102010706020507" pitchFamily="18" charset="2"/>
              </a:rPr>
              <a:t> graad, </a:t>
            </a:r>
            <a:r>
              <a:rPr lang="nl-BE" u="sng" dirty="0" smtClean="0">
                <a:sym typeface="Symbol" panose="05050102010706020507" pitchFamily="18" charset="2"/>
              </a:rPr>
              <a:t>alle</a:t>
            </a:r>
            <a:r>
              <a:rPr lang="nl-BE" dirty="0" smtClean="0">
                <a:sym typeface="Symbol" panose="05050102010706020507" pitchFamily="18" charset="2"/>
              </a:rPr>
              <a:t> 15-jarigen)</a:t>
            </a:r>
          </a:p>
          <a:p>
            <a:pPr lvl="1"/>
            <a:r>
              <a:rPr lang="nl-BE" dirty="0" smtClean="0">
                <a:sym typeface="Symbol" panose="05050102010706020507" pitchFamily="18" charset="2"/>
              </a:rPr>
              <a:t>focus op wiskundige geletterdheid, niet op formele wiskunde</a:t>
            </a:r>
          </a:p>
          <a:p>
            <a:pPr lvl="1"/>
            <a:r>
              <a:rPr lang="nl-BE" dirty="0" smtClean="0">
                <a:sym typeface="Symbol" panose="05050102010706020507" pitchFamily="18" charset="2"/>
              </a:rPr>
              <a:t>erg goede score, maar dalende tendens</a:t>
            </a:r>
          </a:p>
          <a:p>
            <a:endParaRPr lang="nl-BE" dirty="0" smtClean="0">
              <a:sym typeface="Symbol" panose="05050102010706020507" pitchFamily="18" charset="2"/>
            </a:endParaRPr>
          </a:p>
          <a:p>
            <a:r>
              <a:rPr lang="nl-BE" dirty="0" smtClean="0">
                <a:sym typeface="Symbol" panose="05050102010706020507" pitchFamily="18" charset="2"/>
              </a:rPr>
              <a:t>TIMMS-Advanced</a:t>
            </a:r>
          </a:p>
          <a:p>
            <a:pPr lvl="1"/>
            <a:r>
              <a:rPr lang="nl-BE" dirty="0" smtClean="0"/>
              <a:t>18-jarigen</a:t>
            </a:r>
          </a:p>
          <a:p>
            <a:pPr lvl="1"/>
            <a:r>
              <a:rPr lang="nl-BE" dirty="0" smtClean="0"/>
              <a:t>maximumpakket aan wiskunde</a:t>
            </a:r>
          </a:p>
          <a:p>
            <a:pPr lvl="1"/>
            <a:r>
              <a:rPr lang="nl-BE" dirty="0" smtClean="0"/>
              <a:t>Vlaanderen neemt niet deel</a:t>
            </a:r>
          </a:p>
          <a:p>
            <a:pPr lvl="1"/>
            <a:r>
              <a:rPr lang="nl-BE" dirty="0" smtClean="0"/>
              <a:t>Nederland scoort goed</a:t>
            </a:r>
          </a:p>
        </p:txBody>
      </p:sp>
    </p:spTree>
    <p:extLst>
      <p:ext uri="{BB962C8B-B14F-4D97-AF65-F5344CB8AC3E}">
        <p14:creationId xmlns:p14="http://schemas.microsoft.com/office/powerpoint/2010/main" val="5556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Peilingen basisonderwijs, eerste en tweede graad secundair onderwijs, derde graad PAV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07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 allemaal kommer en kwel!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peiling toont twee problemen die we ernstig moeten nemen, maar dat is niet het hele verhaal</a:t>
            </a:r>
          </a:p>
          <a:p>
            <a:r>
              <a:rPr lang="nl-BE" dirty="0" smtClean="0"/>
              <a:t>deel van de resultaten is goed</a:t>
            </a:r>
          </a:p>
          <a:p>
            <a:pPr lvl="1"/>
            <a:r>
              <a:rPr lang="nl-BE" dirty="0" smtClean="0"/>
              <a:t>sommige onderwerpen gaan goed</a:t>
            </a:r>
          </a:p>
          <a:p>
            <a:pPr lvl="1"/>
            <a:r>
              <a:rPr lang="nl-BE" dirty="0" smtClean="0"/>
              <a:t>deel van de leerlingen doet het goed (maar minder dan verhoopt)</a:t>
            </a:r>
          </a:p>
          <a:p>
            <a:r>
              <a:rPr lang="nl-BE" dirty="0" smtClean="0"/>
              <a:t>wiskundeonderwijs &gt; peiling wiskunde</a:t>
            </a:r>
          </a:p>
          <a:p>
            <a:pPr lvl="1"/>
            <a:r>
              <a:rPr lang="nl-BE" dirty="0" smtClean="0"/>
              <a:t>leerplan &gt; eindtermen</a:t>
            </a:r>
          </a:p>
          <a:p>
            <a:pPr lvl="1"/>
            <a:r>
              <a:rPr lang="nl-BE" dirty="0" smtClean="0"/>
              <a:t>niet alle vaardigheden kunnen via grootschalige afname getoetst worden</a:t>
            </a:r>
          </a:p>
          <a:p>
            <a:pPr lvl="1"/>
            <a:r>
              <a:rPr lang="nl-BE" dirty="0" smtClean="0"/>
              <a:t>opletten voor ‘</a:t>
            </a:r>
            <a:r>
              <a:rPr lang="nl-BE" dirty="0" err="1" smtClean="0"/>
              <a:t>teach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test’</a:t>
            </a:r>
          </a:p>
          <a:p>
            <a:pPr lvl="1"/>
            <a:r>
              <a:rPr lang="nl-BE" dirty="0" smtClean="0"/>
              <a:t>bv. ook slaagcijfers hoger onderwijs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46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En nu…?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brochure</a:t>
            </a:r>
          </a:p>
          <a:p>
            <a:pPr lvl="1"/>
            <a:r>
              <a:rPr lang="nl-BE" dirty="0"/>
              <a:t>http://www.ond.vlaanderen.be/curriculum/peilingen/secundair-onderwijs/peilingen/colloquiumwiskunde.htm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paralleltoetsen</a:t>
            </a:r>
          </a:p>
          <a:p>
            <a:pPr lvl="1"/>
            <a:r>
              <a:rPr lang="nl-BE" dirty="0" smtClean="0"/>
              <a:t>equivalent met de peilingstoetsen</a:t>
            </a:r>
          </a:p>
          <a:p>
            <a:pPr lvl="1"/>
            <a:r>
              <a:rPr lang="nl-BE" dirty="0" smtClean="0"/>
              <a:t>kunnen door scholen gratis gebruikt worden</a:t>
            </a:r>
          </a:p>
          <a:p>
            <a:pPr lvl="1"/>
            <a:r>
              <a:rPr lang="nl-BE" dirty="0" smtClean="0"/>
              <a:t>feedback mogelijk</a:t>
            </a:r>
          </a:p>
          <a:p>
            <a:pPr lvl="1"/>
            <a:r>
              <a:rPr lang="nl-BE" dirty="0" smtClean="0">
                <a:hlinkClick r:id="rId2"/>
              </a:rPr>
              <a:t>www.ond.vlaanderen.be/toetsenvoorscholen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vervolg</a:t>
            </a:r>
          </a:p>
          <a:p>
            <a:pPr lvl="1"/>
            <a:r>
              <a:rPr lang="nl-BE" dirty="0" smtClean="0"/>
              <a:t>werkseminarie 22/10/15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9582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(Hopelijk) tijd voor vragen en reacties!</a:t>
            </a:r>
            <a:endParaRPr lang="en-US" dirty="0" smtClean="0">
              <a:hlinkClick r:id="" action="ppaction://noactio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Bedankt voor uw aandacht!</a:t>
            </a:r>
            <a:endParaRPr lang="en-US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2009-corporate_kuleuven_liggend-versie2007-9sept</Template>
  <TotalTime>6593</TotalTime>
  <Words>2469</Words>
  <Application>Microsoft Office PowerPoint</Application>
  <PresentationFormat>On-screen Show (4:3)</PresentationFormat>
  <Paragraphs>474</Paragraphs>
  <Slides>93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0" baseType="lpstr">
      <vt:lpstr>Arial</vt:lpstr>
      <vt:lpstr>Symbol</vt:lpstr>
      <vt:lpstr>Tahoma</vt:lpstr>
      <vt:lpstr>Times New Roman</vt:lpstr>
      <vt:lpstr>Verdana</vt:lpstr>
      <vt:lpstr>Wingdings</vt:lpstr>
      <vt:lpstr>2009-corporate_kuleuven_liggend-versie2007-9sept</vt:lpstr>
      <vt:lpstr>Beheersen de leerlingen uit de 3de graad aso-kso-tso de eindtermen en specifieke eindtermen wiskunde? Resultaten van de peiling van mei 2014.</vt:lpstr>
      <vt:lpstr>Wie ben ik (JD)?</vt:lpstr>
      <vt:lpstr>Wie ben ik (DJ)?</vt:lpstr>
      <vt:lpstr>kennismaking</vt:lpstr>
      <vt:lpstr>Situering</vt:lpstr>
      <vt:lpstr>Eindtermen en peilingen</vt:lpstr>
      <vt:lpstr>Eindtermen en peilingen</vt:lpstr>
      <vt:lpstr>Peilingskalender wiskunde</vt:lpstr>
      <vt:lpstr>Peilingen basisonderwijs, eerste en tweede graad secundair onderwijs, derde graad PAV</vt:lpstr>
      <vt:lpstr>Peiling eerste graad A-stroom</vt:lpstr>
      <vt:lpstr>Peiling eerste graad A-stroom</vt:lpstr>
      <vt:lpstr>Peiling eerste graad A-stroom</vt:lpstr>
      <vt:lpstr>Rekenen met veeltermen</vt:lpstr>
      <vt:lpstr>Rekenen met veeltermen</vt:lpstr>
      <vt:lpstr>Peilingen basisonderwijs</vt:lpstr>
      <vt:lpstr>Peiling wiskunde 2de graad aso</vt:lpstr>
      <vt:lpstr>PowerPoint Presentation</vt:lpstr>
      <vt:lpstr>PowerPoint Presentation</vt:lpstr>
      <vt:lpstr>PowerPoint Presentation</vt:lpstr>
      <vt:lpstr>Resultaten</vt:lpstr>
      <vt:lpstr>Reliëf in de resultaten</vt:lpstr>
      <vt:lpstr>Peiling PAV in 3de graad bso – 2013</vt:lpstr>
      <vt:lpstr>Peiling PAV in 3de graad bso</vt:lpstr>
      <vt:lpstr>Voorbeeldopgaven rekenvaardigheid</vt:lpstr>
      <vt:lpstr>Voorbeeldopgave IVV (deels wiskunde!)</vt:lpstr>
      <vt:lpstr>Internationale vergelijkende onderzoeken</vt:lpstr>
      <vt:lpstr>PowerPoint Presentation</vt:lpstr>
      <vt:lpstr>Internationale onderzoeken wiskunde</vt:lpstr>
      <vt:lpstr>PISA 2003</vt:lpstr>
      <vt:lpstr>PISA</vt:lpstr>
      <vt:lpstr>PISA</vt:lpstr>
      <vt:lpstr>PISA 2012      versus      PISA 2003</vt:lpstr>
      <vt:lpstr>Peiling wiskunde 3de graad 2014</vt:lpstr>
      <vt:lpstr>Drie ‘deelpeilingen’</vt:lpstr>
      <vt:lpstr>De grote lijnen van een peilingsproject</vt:lpstr>
      <vt:lpstr>Maken van de toetsen</vt:lpstr>
      <vt:lpstr>Domeinen</vt:lpstr>
      <vt:lpstr>De steekproeven</vt:lpstr>
      <vt:lpstr>Opstellen van de meetschaal</vt:lpstr>
      <vt:lpstr>Opstellen van de meetschaal</vt:lpstr>
      <vt:lpstr>Toetsafname</vt:lpstr>
      <vt:lpstr>Vragenlijsten</vt:lpstr>
      <vt:lpstr>Voorbeeldopgaven</vt:lpstr>
      <vt:lpstr>aso basis, afgeleiden</vt:lpstr>
      <vt:lpstr>aso basis, statistiek</vt:lpstr>
      <vt:lpstr>aso basis, goniometrische functies</vt:lpstr>
      <vt:lpstr>aso SET, algebra</vt:lpstr>
      <vt:lpstr>aso SET, analyse</vt:lpstr>
      <vt:lpstr>aso SET, ruimtemeetkunde</vt:lpstr>
      <vt:lpstr>aso SET, ruimtemeetkunde</vt:lpstr>
      <vt:lpstr>aso SET, ruimtemeetkunde</vt:lpstr>
      <vt:lpstr>aso SET, Statistiek, kansrekening en discrete wiskunde</vt:lpstr>
      <vt:lpstr>aso SET, Statistiek, kansrekening en discrete wiskunde</vt:lpstr>
      <vt:lpstr>tkso, statistiek</vt:lpstr>
      <vt:lpstr>tkso, functies met tabellen en grafieken</vt:lpstr>
      <vt:lpstr>tkso, functies met algebra</vt:lpstr>
      <vt:lpstr>Resultaten</vt:lpstr>
      <vt:lpstr>tso-kso</vt:lpstr>
      <vt:lpstr>Grote verschillen volgens studierichting</vt:lpstr>
      <vt:lpstr>Grote verschillen volgens studierichting</vt:lpstr>
      <vt:lpstr>Samenhang met leerlingkenmerken</vt:lpstr>
      <vt:lpstr>Samenhang met leerlingkenmerken</vt:lpstr>
      <vt:lpstr>Samenhang met schoolloopbaan</vt:lpstr>
      <vt:lpstr>aso - basisvorming</vt:lpstr>
      <vt:lpstr>Grote verschillen volgens studierichting</vt:lpstr>
      <vt:lpstr>Grote verschillen volgens studierichting</vt:lpstr>
      <vt:lpstr>aso – specifieke eindtermen</vt:lpstr>
      <vt:lpstr>Grote verschillen volgens studierichting</vt:lpstr>
      <vt:lpstr>Verschillen volgens aantal uur wiskunde</vt:lpstr>
      <vt:lpstr>Reliëf in de resultaten</vt:lpstr>
      <vt:lpstr>Reliëf in de resultaten: kso/tso</vt:lpstr>
      <vt:lpstr>Reliëf in de resultaten: aso basisvorming</vt:lpstr>
      <vt:lpstr>Reliëf in de resultaten: aso specifieke eindtermen in aso pool wiskunde</vt:lpstr>
      <vt:lpstr>Reliëf in de resultaten: samenvatting</vt:lpstr>
      <vt:lpstr>Reflecties</vt:lpstr>
      <vt:lpstr>Statuut/opzet  (specifieke) eindtermen</vt:lpstr>
      <vt:lpstr>Peiling versus examen</vt:lpstr>
      <vt:lpstr>tkso en aso met minimumpakket wiskunde</vt:lpstr>
      <vt:lpstr>tkso en aso met minimumpakket wiskunde</vt:lpstr>
      <vt:lpstr>tkso en aso met minimumpakket wiskunde</vt:lpstr>
      <vt:lpstr>aso pool wiskunde</vt:lpstr>
      <vt:lpstr>aso pool wiskunde</vt:lpstr>
      <vt:lpstr>aso pool wiskunde</vt:lpstr>
      <vt:lpstr>aso pool wiskunde</vt:lpstr>
      <vt:lpstr>Wiskundeleraren</vt:lpstr>
      <vt:lpstr>Wiskundeleraren</vt:lpstr>
      <vt:lpstr>De peiling in perspectief</vt:lpstr>
      <vt:lpstr>Evolutie in de tijd?</vt:lpstr>
      <vt:lpstr>Internationaal perspectief</vt:lpstr>
      <vt:lpstr>Niet allemaal kommer en kwel!</vt:lpstr>
      <vt:lpstr>En nu…?</vt:lpstr>
      <vt:lpstr>(Hopelijk) tijd voor vragen en reacties!</vt:lpstr>
      <vt:lpstr>Bedankt voor uw aandacht!</vt:lpstr>
    </vt:vector>
  </TitlesOfParts>
  <Company>KUL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Deprez, Johan</cp:lastModifiedBy>
  <cp:revision>934</cp:revision>
  <cp:lastPrinted>2015-10-01T22:14:30Z</cp:lastPrinted>
  <dcterms:created xsi:type="dcterms:W3CDTF">2009-09-09T12:26:47Z</dcterms:created>
  <dcterms:modified xsi:type="dcterms:W3CDTF">2015-11-09T17:53:43Z</dcterms:modified>
</cp:coreProperties>
</file>