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14"/>
  </p:notesMasterIdLst>
  <p:handoutMasterIdLst>
    <p:handoutMasterId r:id="rId15"/>
  </p:handoutMasterIdLst>
  <p:sldIdLst>
    <p:sldId id="267" r:id="rId2"/>
    <p:sldId id="291" r:id="rId3"/>
    <p:sldId id="290" r:id="rId4"/>
    <p:sldId id="276" r:id="rId5"/>
    <p:sldId id="295" r:id="rId6"/>
    <p:sldId id="294" r:id="rId7"/>
    <p:sldId id="298" r:id="rId8"/>
    <p:sldId id="299" r:id="rId9"/>
    <p:sldId id="301" r:id="rId10"/>
    <p:sldId id="302" r:id="rId11"/>
    <p:sldId id="300" r:id="rId12"/>
    <p:sldId id="287" r:id="rId13"/>
  </p:sldIdLst>
  <p:sldSz cx="9144000" cy="6858000" type="screen4x3"/>
  <p:notesSz cx="6797675" cy="9926638"/>
  <p:defaultTextStyle>
    <a:defPPr>
      <a:defRPr lang="nl-NL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C3FD8F"/>
    <a:srgbClr val="FFCC66"/>
    <a:srgbClr val="EDFEDE"/>
    <a:srgbClr val="E5FECE"/>
    <a:srgbClr val="E7F9E7"/>
    <a:srgbClr val="CC33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32" autoAdjust="0"/>
    <p:restoredTop sz="94681" autoAdjust="0"/>
  </p:normalViewPr>
  <p:slideViewPr>
    <p:cSldViewPr snapToGrid="0"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5" rIns="91408" bIns="4570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5" rIns="91408" bIns="4570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5" rIns="91408" bIns="45705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5" rIns="91408" bIns="457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CAA9289-345B-4041-9EA4-8B4159E74B8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842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CEA33A2-D530-41CB-9A7A-D210AD88D1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868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01615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60102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30641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7363" y="228600"/>
            <a:ext cx="2154237" cy="59880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74650" y="228600"/>
            <a:ext cx="6310313" cy="59880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82020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oud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228600"/>
            <a:ext cx="8613775" cy="6080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74650" y="1268413"/>
            <a:ext cx="4232275" cy="494823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59325" y="1268413"/>
            <a:ext cx="4232275" cy="23971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4759325" y="3817938"/>
            <a:ext cx="4232275" cy="23987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40507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228600"/>
            <a:ext cx="8613775" cy="6080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374650" y="1268413"/>
            <a:ext cx="8616950" cy="4948237"/>
          </a:xfrm>
        </p:spPr>
        <p:txBody>
          <a:bodyPr>
            <a:normAutofit/>
          </a:bodyPr>
          <a:lstStyle/>
          <a:p>
            <a:pPr lvl="0"/>
            <a:endParaRPr lang="nl-BE" noProof="0" smtClean="0"/>
          </a:p>
        </p:txBody>
      </p:sp>
    </p:spTree>
    <p:extLst>
      <p:ext uri="{BB962C8B-B14F-4D97-AF65-F5344CB8AC3E}">
        <p14:creationId xmlns:p14="http://schemas.microsoft.com/office/powerpoint/2010/main" val="3056081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en vier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377825" y="228600"/>
            <a:ext cx="8613775" cy="6080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374650" y="1268413"/>
            <a:ext cx="4232275" cy="23971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59325" y="1268413"/>
            <a:ext cx="4232275" cy="23971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374650" y="3817938"/>
            <a:ext cx="4232275" cy="23987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59325" y="3817938"/>
            <a:ext cx="4232275" cy="23987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68450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228600"/>
            <a:ext cx="8613775" cy="6080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374650" y="1268413"/>
            <a:ext cx="4232275" cy="41957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59325" y="1268413"/>
            <a:ext cx="4232275" cy="41957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804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32000" indent="-432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1pPr>
            <a:lvl2pPr marL="828000" indent="-396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sz="2600"/>
            </a:lvl2pPr>
            <a:lvl3pPr marL="1188000" indent="-360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3pPr>
            <a:lvl4pPr marL="1512000" indent="-324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4pPr>
            <a:lvl5pPr marL="1800000" indent="-288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sz="18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3726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32000" indent="-432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1pPr>
            <a:lvl2pPr marL="828000" indent="-396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sz="2600"/>
            </a:lvl2pPr>
            <a:lvl3pPr marL="1188000" indent="-360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3pPr>
            <a:lvl4pPr marL="1512000" indent="-324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4pPr>
            <a:lvl5pPr marL="1800000" indent="-288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sz="18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53641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2346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74650" y="1268413"/>
            <a:ext cx="42322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59325" y="1268413"/>
            <a:ext cx="42322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529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3360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731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663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36018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FEEC"/>
            </a:gs>
            <a:gs pos="100000">
              <a:srgbClr val="C3FD8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175" y="6413500"/>
            <a:ext cx="9140825" cy="444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BE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77825" y="228600"/>
            <a:ext cx="86137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het opmaakprofiel te bewerken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4650" y="1268413"/>
            <a:ext cx="8616950" cy="494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de </a:t>
            </a:r>
            <a:r>
              <a:rPr lang="en-US" dirty="0" err="1" smtClean="0"/>
              <a:t>opmaakprofielen</a:t>
            </a:r>
            <a:r>
              <a:rPr lang="en-US" dirty="0" smtClean="0"/>
              <a:t> van de </a:t>
            </a:r>
            <a:r>
              <a:rPr lang="en-US" dirty="0" err="1" smtClean="0"/>
              <a:t>modeltekst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</p:txBody>
      </p:sp>
      <p:sp>
        <p:nvSpPr>
          <p:cNvPr id="1029" name="Tekstvak 10"/>
          <p:cNvSpPr txBox="1">
            <a:spLocks noChangeArrowheads="1"/>
          </p:cNvSpPr>
          <p:nvPr userDrawn="1"/>
        </p:nvSpPr>
        <p:spPr bwMode="auto">
          <a:xfrm>
            <a:off x="-14288" y="0"/>
            <a:ext cx="650876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defRPr/>
            </a:pPr>
            <a:fld id="{786E0701-8ED0-4126-9AF9-26B466EB06AE}" type="slidenum">
              <a:rPr lang="nl-BE" sz="2000" smtClean="0"/>
              <a:pPr algn="l">
                <a:defRPr/>
              </a:pPr>
              <a:t>‹#›</a:t>
            </a:fld>
            <a:endParaRPr lang="nl-BE" sz="2000" smtClean="0"/>
          </a:p>
        </p:txBody>
      </p:sp>
      <p:pic>
        <p:nvPicPr>
          <p:cNvPr id="1030" name="Picture 1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338" y="6412706"/>
            <a:ext cx="322262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0" descr="logo_UA_U_kl_29_24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335" y="6484937"/>
            <a:ext cx="3683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2" descr="logo-kuleuven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623" y="6507956"/>
            <a:ext cx="773112" cy="25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3" descr="uw logo"/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485" y="6469062"/>
            <a:ext cx="371475" cy="33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4" descr="Logo_T3_Vlaanderen_4C_2008"/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173" y="6457950"/>
            <a:ext cx="30638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84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9pPr>
    </p:titleStyle>
    <p:bodyStyle>
      <a:lvl1pPr marL="432000" indent="-432000" algn="l" defTabSz="1800000" rtl="0" eaLnBrk="0" fontAlgn="base" hangingPunct="0">
        <a:spcBef>
          <a:spcPct val="20000"/>
        </a:spcBef>
        <a:spcAft>
          <a:spcPct val="0"/>
        </a:spcAft>
        <a:buChar char="•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28000" indent="-396000" algn="l" defTabSz="1800000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♦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2600">
          <a:solidFill>
            <a:schemeClr val="tx1"/>
          </a:solidFill>
          <a:latin typeface="+mn-lt"/>
        </a:defRPr>
      </a:lvl2pPr>
      <a:lvl3pPr marL="1188000" indent="-360000" algn="l" defTabSz="1800000" rtl="0" eaLnBrk="0" fontAlgn="base" hangingPunct="0">
        <a:spcBef>
          <a:spcPct val="20000"/>
        </a:spcBef>
        <a:spcAft>
          <a:spcPct val="0"/>
        </a:spcAft>
        <a:buChar char="•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2400">
          <a:solidFill>
            <a:schemeClr val="tx1"/>
          </a:solidFill>
          <a:latin typeface="+mn-lt"/>
        </a:defRPr>
      </a:lvl3pPr>
      <a:lvl4pPr marL="1512000" indent="-324000" algn="l" defTabSz="1800000" rtl="0" eaLnBrk="0" fontAlgn="base" hangingPunct="0">
        <a:spcBef>
          <a:spcPct val="20000"/>
        </a:spcBef>
        <a:spcAft>
          <a:spcPct val="0"/>
        </a:spcAft>
        <a:buChar char="–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2000">
          <a:solidFill>
            <a:schemeClr val="tx1"/>
          </a:solidFill>
          <a:latin typeface="+mn-lt"/>
        </a:defRPr>
      </a:lvl4pPr>
      <a:lvl5pPr marL="1800000" indent="-288000" algn="l" defTabSz="1800000" rtl="0" eaLnBrk="0" fontAlgn="base" hangingPunct="0">
        <a:spcBef>
          <a:spcPct val="20000"/>
        </a:spcBef>
        <a:spcAft>
          <a:spcPct val="0"/>
        </a:spcAft>
        <a:buChar char="»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18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hyperlink" Target="131123_JD_DVW_praktisch.pptx#-1,3,PowerPoint Presentatio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ua.ac.be/johan.deprez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/>
              <a:t>Wiskundige uitdagingen aanpakken met een grafische rekenmachine</a:t>
            </a:r>
            <a:endParaRPr lang="nl-BE" dirty="0" smtClean="0"/>
          </a:p>
        </p:txBody>
      </p:sp>
      <p:sp>
        <p:nvSpPr>
          <p:cNvPr id="2051" name="Ondertitel 2"/>
          <p:cNvSpPr>
            <a:spLocks noGrp="1"/>
          </p:cNvSpPr>
          <p:nvPr>
            <p:ph type="subTitle" idx="1"/>
          </p:nvPr>
        </p:nvSpPr>
        <p:spPr>
          <a:xfrm>
            <a:off x="154745" y="3886200"/>
            <a:ext cx="8595359" cy="1752600"/>
          </a:xfrm>
        </p:spPr>
        <p:txBody>
          <a:bodyPr/>
          <a:lstStyle/>
          <a:p>
            <a:r>
              <a:rPr lang="nl-BE" dirty="0" smtClean="0"/>
              <a:t>Johan Deprez</a:t>
            </a:r>
          </a:p>
          <a:p>
            <a:r>
              <a:rPr lang="nl-BE" dirty="0" smtClean="0"/>
              <a:t>T3-symposium, Oostende, 2014</a:t>
            </a:r>
          </a:p>
          <a:p>
            <a:endParaRPr lang="nl-BE" sz="2000" dirty="0" smtClean="0"/>
          </a:p>
          <a:p>
            <a:r>
              <a:rPr lang="nl-BE" sz="2400" dirty="0" smtClean="0"/>
              <a:t>www.ua.ac.be/johan.deprez &gt; Documenten</a:t>
            </a:r>
          </a:p>
          <a:p>
            <a:r>
              <a:rPr lang="nl-BE" sz="2400" dirty="0" smtClean="0"/>
              <a:t>en op website T3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3. baan van een pijl (kwadratisch)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nl-BE" dirty="0" smtClean="0"/>
                  <a:t>baan pijl: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𝑦</m:t>
                    </m:r>
                    <m:r>
                      <a:rPr lang="nl-BE" smtClean="0">
                        <a:latin typeface="Cambria Math"/>
                      </a:rPr>
                      <m:t>=−0,005</m:t>
                    </m:r>
                    <m:d>
                      <m:dPr>
                        <m:ctrlPr>
                          <a:rPr lang="nl-BE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>
                            <a:latin typeface="Cambria Math"/>
                          </a:rPr>
                          <m:t>1+</m:t>
                        </m:r>
                        <m:func>
                          <m:funcPr>
                            <m:ctrlPr>
                              <a:rPr lang="nl-BE" i="1">
                                <a:latin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nl-BE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nl-BE">
                                    <a:latin typeface="Cambria Math"/>
                                  </a:rPr>
                                  <m:t>tan</m:t>
                                </m:r>
                              </m:e>
                              <m:sup>
                                <m:r>
                                  <a:rPr lang="nl-BE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d>
                              <m:dPr>
                                <m:ctrlPr>
                                  <a:rPr lang="nl-BE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nl-BE">
                                    <a:latin typeface="Cambria Math"/>
                                  </a:rPr>
                                  <m:t>𝛼</m:t>
                                </m:r>
                              </m:e>
                            </m:d>
                          </m:e>
                        </m:func>
                      </m:e>
                    </m:d>
                    <m:sSup>
                      <m:sSupPr>
                        <m:ctrlPr>
                          <a:rPr lang="nl-BE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BE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nl-BE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nl-BE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nl-BE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nl-BE" smtClean="0">
                            <a:latin typeface="Cambria Math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nl-BE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nl-BE" smtClean="0">
                                <a:latin typeface="Cambria Math"/>
                              </a:rPr>
                              <m:t>𝛼</m:t>
                            </m:r>
                          </m:e>
                        </m:d>
                        <m:r>
                          <a:rPr lang="nl-BE" smtClean="0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?</m:t>
                    </m:r>
                    <m:r>
                      <a:rPr lang="nl-BE" smtClean="0">
                        <a:latin typeface="Cambria Math"/>
                      </a:rPr>
                      <m:t>𝛼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zo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pijl</a:t>
                </a:r>
                <a:r>
                  <a:rPr lang="en-US" dirty="0" smtClean="0"/>
                  <a:t> door </a:t>
                </a:r>
                <a14:m>
                  <m:oMath xmlns:m="http://schemas.openxmlformats.org/officeDocument/2006/math">
                    <m:r>
                      <a:rPr lang="en-US" dirty="0" smtClean="0">
                        <a:latin typeface="Cambria Math"/>
                      </a:rPr>
                      <m:t>(20, 30)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gaat</a:t>
                </a:r>
                <a:r>
                  <a:rPr lang="en-US" dirty="0" smtClean="0"/>
                  <a:t>?</a:t>
                </a:r>
              </a:p>
              <a:p>
                <a:pPr lvl="1"/>
                <a:r>
                  <a:rPr lang="nl-BE" dirty="0" smtClean="0"/>
                  <a:t>teken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=−0,005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1+</m:t>
                        </m:r>
                        <m:sSup>
                          <m:sSup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nl-B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nl-BE" b="0" i="1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nl-BE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</a:rPr>
                          <m:t>20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nl-BE" b="0" i="1" smtClean="0">
                        <a:latin typeface="Cambria Math"/>
                      </a:rPr>
                      <m:t>+</m:t>
                    </m:r>
                    <m:r>
                      <a:rPr lang="nl-BE" b="0" i="1" smtClean="0">
                        <a:latin typeface="Cambria Math"/>
                      </a:rPr>
                      <m:t>𝑢</m:t>
                    </m:r>
                    <m:r>
                      <a:rPr lang="nl-BE" b="0" i="1" smtClean="0">
                        <a:latin typeface="Cambria Math"/>
                      </a:rPr>
                      <m:t>⋅20</m:t>
                    </m:r>
                  </m:oMath>
                </a14:m>
                <a:r>
                  <a:rPr lang="en-US" dirty="0" smtClean="0"/>
                  <a:t>, where </a:t>
                </a:r>
                <a14:m>
                  <m:oMath xmlns:m="http://schemas.openxmlformats.org/officeDocument/2006/math">
                    <m:r>
                      <a:rPr lang="nl-BE" i="1">
                        <a:latin typeface="Cambria Math"/>
                      </a:rPr>
                      <m:t>𝑢</m:t>
                    </m:r>
                    <m:r>
                      <a:rPr lang="nl-BE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nl-BE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nl-BE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nl-BE" i="1">
                            <a:latin typeface="Cambria Math"/>
                          </a:rPr>
                          <m:t>(</m:t>
                        </m:r>
                        <m:r>
                          <a:rPr lang="nl-BE" i="1">
                            <a:latin typeface="Cambria Math"/>
                          </a:rPr>
                          <m:t>𝛼</m:t>
                        </m:r>
                        <m:r>
                          <a:rPr lang="nl-BE" i="1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=30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nl-BE" dirty="0" smtClean="0"/>
                  <a:t>bepaal snijpunten: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𝑢</m:t>
                    </m:r>
                    <m:r>
                      <a:rPr lang="nl-BE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nl-BE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nl-BE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nl-BE" b="0" i="1" smtClean="0">
                            <a:latin typeface="Cambria Math"/>
                          </a:rPr>
                          <m:t>(</m:t>
                        </m:r>
                        <m:r>
                          <a:rPr lang="nl-BE" b="0" i="1" smtClean="0">
                            <a:latin typeface="Cambria Math"/>
                          </a:rPr>
                          <m:t>𝛼</m:t>
                        </m:r>
                        <m:r>
                          <a:rPr lang="nl-BE" b="0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nl-BE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nl-BE" dirty="0" smtClean="0"/>
                  <a:t> of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8</m:t>
                    </m:r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051" t="-1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946" y="4319466"/>
            <a:ext cx="306705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319466"/>
            <a:ext cx="306705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834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9. baan van een vuurpijl (irrationaal)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nl-BE" dirty="0" smtClean="0"/>
                  <a:t>baan vuurpijl: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=2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  <m:r>
                      <a:rPr lang="nl-BE" b="0" i="1" smtClean="0">
                        <a:latin typeface="Cambria Math"/>
                      </a:rPr>
                      <m:t>−100+4</m:t>
                    </m:r>
                    <m:rad>
                      <m:radPr>
                        <m:degHide m:val="on"/>
                        <m:ctrlPr>
                          <a:rPr lang="nl-BE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nl-BE" b="0" i="1" smtClean="0">
                            <a:latin typeface="Cambria Math"/>
                          </a:rPr>
                          <m:t>625−10</m:t>
                        </m:r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051" t="-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21" y="4285659"/>
            <a:ext cx="2760345" cy="207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828" y="4285659"/>
            <a:ext cx="2760345" cy="207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7291" y="4285659"/>
            <a:ext cx="2760345" cy="207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801" y="2026434"/>
            <a:ext cx="2760345" cy="207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612" y="2026434"/>
            <a:ext cx="2760345" cy="207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 bwMode="auto">
          <a:xfrm>
            <a:off x="4406145" y="5458267"/>
            <a:ext cx="1670805" cy="520504"/>
          </a:xfrm>
          <a:prstGeom prst="wedgeRoundRectCallout">
            <a:avLst>
              <a:gd name="adj1" fmla="val -47392"/>
              <a:gd name="adj2" fmla="val -114057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ZDecimal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90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Bedankt voor uw aandacht!</a:t>
            </a:r>
            <a:endParaRPr lang="en-US" dirty="0">
              <a:hlinkClick r:id="rId2" action="ppaction://hlinkpres?slideindex=3&amp;slidetitle=PowerPoint Presentatio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2">
            <a:hlinkClick r:id="rId2" action="ppaction://hlinkpres?slideindex=3&amp;slidetitle=PowerPoint Presentation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665" y="4001686"/>
            <a:ext cx="518670" cy="599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514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23851" y="1052513"/>
            <a:ext cx="5544293" cy="518477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altLang="en-US" dirty="0" err="1" smtClean="0"/>
              <a:t>vakdidacticus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Specifieke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Lerarenopleiding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wiskunde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Universiteit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Antwerpen</a:t>
            </a:r>
            <a:endParaRPr lang="en-GB" altLang="en-US" dirty="0" smtClean="0"/>
          </a:p>
          <a:p>
            <a:pPr>
              <a:spcBef>
                <a:spcPts val="1200"/>
              </a:spcBef>
            </a:pPr>
            <a:r>
              <a:rPr lang="en-GB" altLang="en-US" dirty="0" err="1" smtClean="0"/>
              <a:t>praktijkassistent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Specifieke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Lerarenopleiding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wiskunde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KULeuven</a:t>
            </a:r>
            <a:endParaRPr lang="en-GB" altLang="en-US" dirty="0" smtClean="0"/>
          </a:p>
          <a:p>
            <a:pPr>
              <a:spcBef>
                <a:spcPts val="1200"/>
              </a:spcBef>
            </a:pPr>
            <a:r>
              <a:rPr lang="en-GB" altLang="en-US" dirty="0" smtClean="0"/>
              <a:t>docent </a:t>
            </a:r>
            <a:r>
              <a:rPr lang="en-GB" altLang="en-US" dirty="0" err="1" smtClean="0"/>
              <a:t>wiskunde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faculteit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Economie</a:t>
            </a:r>
            <a:r>
              <a:rPr lang="en-GB" altLang="en-US" dirty="0" smtClean="0"/>
              <a:t> en Management HUBrussel</a:t>
            </a:r>
          </a:p>
          <a:p>
            <a:pPr>
              <a:spcBef>
                <a:spcPts val="1200"/>
              </a:spcBef>
            </a:pPr>
            <a:r>
              <a:rPr lang="en-GB" altLang="en-US" dirty="0" err="1" smtClean="0"/>
              <a:t>redactielid</a:t>
            </a:r>
            <a:r>
              <a:rPr lang="en-GB" altLang="en-US" dirty="0" smtClean="0"/>
              <a:t> Uitwiskeling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GB" altLang="en-US" dirty="0" err="1" smtClean="0"/>
              <a:t>Kennismaking</a:t>
            </a:r>
            <a:r>
              <a:rPr lang="en-GB" altLang="en-US" dirty="0" smtClean="0"/>
              <a:t>: </a:t>
            </a:r>
            <a:r>
              <a:rPr lang="en-GB" altLang="en-US" dirty="0" err="1" smtClean="0"/>
              <a:t>mijn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achtergrond</a:t>
            </a:r>
            <a:endParaRPr lang="en-GB" altLang="en-US" dirty="0" smtClean="0"/>
          </a:p>
        </p:txBody>
      </p:sp>
      <p:pic>
        <p:nvPicPr>
          <p:cNvPr id="9220" name="Picture 2" descr="logo_UA_U_k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918" y="1268760"/>
            <a:ext cx="1008063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Uitwiskeling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301" y="5136452"/>
            <a:ext cx="1225296" cy="111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358" y="4228484"/>
            <a:ext cx="3313183" cy="71932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821" y="2636912"/>
            <a:ext cx="2016256" cy="71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54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Kennismaking met jullie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gra(a)d(en) waarin je lesgeeft?</a:t>
            </a:r>
          </a:p>
          <a:p>
            <a:pPr lvl="1"/>
            <a:r>
              <a:rPr lang="nl-BE" dirty="0" smtClean="0"/>
              <a:t>derde // tweede // (eerste)</a:t>
            </a:r>
          </a:p>
          <a:p>
            <a:endParaRPr lang="nl-BE" dirty="0" smtClean="0"/>
          </a:p>
          <a:p>
            <a:r>
              <a:rPr lang="nl-BE" dirty="0" smtClean="0"/>
              <a:t>basisdiploma</a:t>
            </a:r>
            <a:r>
              <a:rPr lang="nl-BE" dirty="0"/>
              <a:t>?</a:t>
            </a:r>
          </a:p>
          <a:p>
            <a:pPr lvl="1"/>
            <a:r>
              <a:rPr lang="nl-BE" dirty="0" smtClean="0"/>
              <a:t>bachelor onderwijs: wiskunde // andere</a:t>
            </a:r>
          </a:p>
          <a:p>
            <a:pPr lvl="1"/>
            <a:r>
              <a:rPr lang="nl-BE" dirty="0" smtClean="0"/>
              <a:t>master/licentiaat: wiskunde // andere</a:t>
            </a:r>
            <a:endParaRPr lang="nl-BE" dirty="0"/>
          </a:p>
          <a:p>
            <a:endParaRPr lang="nl-BE" dirty="0" smtClean="0"/>
          </a:p>
          <a:p>
            <a:r>
              <a:rPr lang="nl-BE" dirty="0" smtClean="0"/>
              <a:t>ervaring </a:t>
            </a:r>
            <a:r>
              <a:rPr lang="nl-BE" dirty="0"/>
              <a:t>als wiskundeleraar?</a:t>
            </a:r>
          </a:p>
          <a:p>
            <a:pPr lvl="1"/>
            <a:r>
              <a:rPr lang="nl-BE" dirty="0"/>
              <a:t>&lt; 5 </a:t>
            </a:r>
            <a:r>
              <a:rPr lang="nl-BE" dirty="0" smtClean="0"/>
              <a:t>jaar // </a:t>
            </a:r>
            <a:r>
              <a:rPr lang="nl-BE" dirty="0" smtClean="0">
                <a:sym typeface="Symbol"/>
              </a:rPr>
              <a:t></a:t>
            </a:r>
            <a:r>
              <a:rPr lang="nl-BE" dirty="0" smtClean="0"/>
              <a:t> </a:t>
            </a:r>
            <a:r>
              <a:rPr lang="nl-BE" dirty="0"/>
              <a:t>5 jaar, &lt; 10 </a:t>
            </a:r>
            <a:r>
              <a:rPr lang="nl-BE" dirty="0" smtClean="0"/>
              <a:t>jaar // </a:t>
            </a:r>
            <a:r>
              <a:rPr lang="nl-BE" dirty="0">
                <a:sym typeface="Symbol"/>
              </a:rPr>
              <a:t></a:t>
            </a:r>
            <a:r>
              <a:rPr lang="nl-BE" dirty="0" smtClean="0"/>
              <a:t> </a:t>
            </a:r>
            <a:r>
              <a:rPr lang="nl-BE" dirty="0"/>
              <a:t>10 </a:t>
            </a:r>
            <a:r>
              <a:rPr lang="nl-BE" dirty="0" smtClean="0"/>
              <a:t>jaar</a:t>
            </a:r>
            <a:endParaRPr lang="nl-B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93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Inleiding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nl-BE" dirty="0" smtClean="0"/>
              <a:t>sessie is gebaseerd op T3-cahier 40</a:t>
            </a:r>
            <a:endParaRPr lang="nl-BE" dirty="0"/>
          </a:p>
          <a:p>
            <a:pPr marL="801688" lvl="1" indent="-369888">
              <a:lnSpc>
                <a:spcPct val="110000"/>
              </a:lnSpc>
              <a:buNone/>
            </a:pPr>
            <a:r>
              <a:rPr lang="nl-BE" dirty="0" smtClean="0"/>
              <a:t>	Luc </a:t>
            </a:r>
            <a:r>
              <a:rPr lang="nl-BE" dirty="0"/>
              <a:t>Gheysens, Wiskundige uitdagingen met de </a:t>
            </a:r>
            <a:r>
              <a:rPr lang="nl-BE" dirty="0" smtClean="0"/>
              <a:t>TI-84</a:t>
            </a:r>
          </a:p>
          <a:p>
            <a:pPr marL="493000" indent="-457200">
              <a:lnSpc>
                <a:spcPct val="110000"/>
              </a:lnSpc>
            </a:pPr>
            <a:r>
              <a:rPr lang="nl-BE" dirty="0" smtClean="0"/>
              <a:t>kernidee: grafische rekenmachine kan helpen om een probleem aan te pakken + geeft inspiratie om nieuwe eigenschappen te ontdekken</a:t>
            </a:r>
          </a:p>
          <a:p>
            <a:pPr marL="493000" indent="-457200">
              <a:lnSpc>
                <a:spcPct val="110000"/>
              </a:lnSpc>
            </a:pPr>
            <a:r>
              <a:rPr lang="nl-BE" dirty="0" smtClean="0"/>
              <a:t>20 uitgewerkte problemen</a:t>
            </a:r>
          </a:p>
          <a:p>
            <a:pPr marL="493000" indent="-457200">
              <a:lnSpc>
                <a:spcPct val="110000"/>
              </a:lnSpc>
            </a:pPr>
            <a:r>
              <a:rPr lang="nl-BE" dirty="0" smtClean="0"/>
              <a:t>in deze sessie werk je aan een aantal van deze problemen (zie volgende slide)</a:t>
            </a:r>
          </a:p>
          <a:p>
            <a:pPr marL="889000" lvl="1" indent="-457200">
              <a:lnSpc>
                <a:spcPct val="110000"/>
              </a:lnSpc>
            </a:pPr>
            <a:r>
              <a:rPr lang="nl-BE" dirty="0" smtClean="0"/>
              <a:t>ong. 45 minuten werken</a:t>
            </a:r>
          </a:p>
          <a:p>
            <a:pPr marL="889000" lvl="1" indent="-457200">
              <a:lnSpc>
                <a:spcPct val="110000"/>
              </a:lnSpc>
            </a:pPr>
            <a:r>
              <a:rPr lang="nl-BE" dirty="0" smtClean="0"/>
              <a:t>wat commentaar</a:t>
            </a:r>
          </a:p>
          <a:p>
            <a:pPr marL="889000" lvl="1" indent="-457200">
              <a:lnSpc>
                <a:spcPct val="110000"/>
              </a:lnSpc>
            </a:pPr>
            <a:r>
              <a:rPr lang="nl-BE" dirty="0" smtClean="0"/>
              <a:t>x minuten werken</a:t>
            </a:r>
          </a:p>
          <a:p>
            <a:pPr marL="889000" lvl="1" indent="-457200">
              <a:lnSpc>
                <a:spcPct val="110000"/>
              </a:lnSpc>
            </a:pPr>
            <a:r>
              <a:rPr lang="nl-BE" dirty="0" smtClean="0"/>
              <a:t>wat commentaar</a:t>
            </a:r>
          </a:p>
          <a:p>
            <a:pPr marL="493000" indent="-457200">
              <a:lnSpc>
                <a:spcPct val="110000"/>
              </a:lnSpc>
            </a:pPr>
            <a:r>
              <a:rPr lang="nl-BE" dirty="0" smtClean="0"/>
              <a:t>TI84 Color (uitlenen?) of TI84 of TI83 of TInspire</a:t>
            </a:r>
          </a:p>
        </p:txBody>
      </p:sp>
    </p:spTree>
    <p:extLst>
      <p:ext uri="{BB962C8B-B14F-4D97-AF65-F5344CB8AC3E}">
        <p14:creationId xmlns:p14="http://schemas.microsoft.com/office/powerpoint/2010/main" val="199380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4650" y="42205"/>
                <a:ext cx="8616950" cy="6499274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nl-BE" dirty="0" smtClean="0"/>
                  <a:t>TWEEDE GRAAD</a:t>
                </a:r>
              </a:p>
              <a:p>
                <a:pPr marL="0" indent="0">
                  <a:buNone/>
                </a:pPr>
                <a:r>
                  <a:rPr lang="nl-BE" b="1" dirty="0" smtClean="0"/>
                  <a:t>1: </a:t>
                </a:r>
                <a:r>
                  <a:rPr lang="nl-BE" b="1" dirty="0"/>
                  <a:t>functies n.a.v. Body Mass </a:t>
                </a:r>
                <a:r>
                  <a:rPr lang="nl-BE" b="1" dirty="0" smtClean="0"/>
                  <a:t>Index</a:t>
                </a:r>
              </a:p>
              <a:p>
                <a:pPr marL="864000" lvl="1" indent="0">
                  <a:buNone/>
                </a:pPr>
                <a:r>
                  <a:rPr lang="nl-BE" dirty="0" smtClean="0"/>
                  <a:t>(als je klaar bent) Kun je ook vragen bedenken waarin tweedegraadsfuncties aan bod komen? Met nog andere functies?</a:t>
                </a:r>
              </a:p>
              <a:p>
                <a:pPr marL="0" indent="0">
                  <a:buNone/>
                </a:pPr>
                <a:r>
                  <a:rPr lang="nl-BE" b="1" dirty="0" smtClean="0"/>
                  <a:t>2</a:t>
                </a:r>
                <a:r>
                  <a:rPr lang="nl-BE" b="1" dirty="0"/>
                  <a:t>: samenstellen van eerstegraadsfuncties</a:t>
                </a:r>
                <a:endParaRPr lang="nl-BE" b="1" dirty="0" smtClean="0"/>
              </a:p>
              <a:p>
                <a:pPr marL="864000" lvl="1" indent="0">
                  <a:buNone/>
                </a:pPr>
                <a:r>
                  <a:rPr lang="nl-BE" dirty="0" smtClean="0"/>
                  <a:t>Bekijk ook even het speciale geval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𝑏</m:t>
                    </m:r>
                    <m:r>
                      <a:rPr lang="nl-BE" smtClean="0">
                        <a:latin typeface="Cambria Math"/>
                      </a:rPr>
                      <m:t>=</m:t>
                    </m:r>
                    <m:r>
                      <a:rPr lang="nl-BE" smtClean="0">
                        <a:latin typeface="Cambria Math"/>
                      </a:rPr>
                      <m:t>𝑑</m:t>
                    </m:r>
                    <m:r>
                      <a:rPr lang="nl-BE" smtClean="0">
                        <a:latin typeface="Cambria Math"/>
                      </a:rPr>
                      <m:t>=0</m:t>
                    </m:r>
                  </m:oMath>
                </a14:m>
                <a:r>
                  <a:rPr lang="nl-BE" dirty="0" smtClean="0"/>
                  <a:t>. Probeer ook eens te werken met vergelijkingen die gebruik maken van het snijpunt.</a:t>
                </a:r>
              </a:p>
              <a:p>
                <a:pPr marL="0" indent="0">
                  <a:buNone/>
                </a:pPr>
                <a:r>
                  <a:rPr lang="nl-BE" b="1" dirty="0" smtClean="0"/>
                  <a:t>3</a:t>
                </a:r>
                <a:r>
                  <a:rPr lang="nl-BE" b="1" dirty="0"/>
                  <a:t>: baan van een pijl (kwadratisch)</a:t>
                </a:r>
                <a:endParaRPr lang="nl-BE" b="1" dirty="0" smtClean="0"/>
              </a:p>
              <a:p>
                <a:pPr marL="864000" lvl="1" indent="0">
                  <a:buNone/>
                </a:pPr>
                <a:r>
                  <a:rPr lang="nl-BE" dirty="0" smtClean="0"/>
                  <a:t>Bij </a:t>
                </a:r>
                <a:r>
                  <a:rPr lang="nl-BE" dirty="0"/>
                  <a:t>vraagje</a:t>
                </a:r>
                <a:r>
                  <a:rPr lang="nl-BE" dirty="0" smtClean="0"/>
                  <a:t> 5 kun je i.p.v. de Solver te gebruiken beter werken met de grafiek van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𝑦</m:t>
                    </m:r>
                    <m:r>
                      <a:rPr lang="nl-BE" smtClean="0">
                        <a:latin typeface="Cambria Math"/>
                      </a:rPr>
                      <m:t>(</m:t>
                    </m:r>
                    <m:r>
                      <a:rPr lang="nl-BE" smtClean="0">
                        <a:latin typeface="Cambria Math"/>
                      </a:rPr>
                      <m:t>𝑢</m:t>
                    </m:r>
                    <m:r>
                      <a:rPr lang="nl-BE" smtClean="0">
                        <a:latin typeface="Cambria Math"/>
                      </a:rPr>
                      <m:t>)</m:t>
                    </m:r>
                  </m:oMath>
                </a14:m>
                <a:r>
                  <a:rPr lang="nl-BE" dirty="0" smtClean="0"/>
                  <a:t> met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𝑢</m:t>
                    </m:r>
                    <m:r>
                      <a:rPr lang="nl-BE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nl-BE" smtClean="0">
                        <a:latin typeface="Cambria Math"/>
                      </a:rPr>
                      <m:t>tan</m:t>
                    </m:r>
                    <m:r>
                      <a:rPr lang="nl-BE" smtClean="0">
                        <a:latin typeface="Cambria Math"/>
                      </a:rPr>
                      <m:t>(</m:t>
                    </m:r>
                    <m:r>
                      <a:rPr lang="nl-BE" smtClean="0">
                        <a:latin typeface="Cambria Math"/>
                      </a:rPr>
                      <m:t>𝛼</m:t>
                    </m:r>
                    <m:r>
                      <a:rPr lang="nl-BE" smtClean="0">
                        <a:latin typeface="Cambria Math"/>
                      </a:rPr>
                      <m:t>)</m:t>
                    </m:r>
                  </m:oMath>
                </a14:m>
                <a:r>
                  <a:rPr lang="nl-BE" dirty="0" smtClean="0"/>
                  <a:t>.</a:t>
                </a:r>
              </a:p>
              <a:p>
                <a:pPr marL="0" indent="0">
                  <a:buNone/>
                </a:pPr>
                <a:endParaRPr lang="nl-BE" dirty="0" smtClean="0"/>
              </a:p>
              <a:p>
                <a:pPr marL="0" indent="0">
                  <a:buNone/>
                </a:pPr>
                <a:r>
                  <a:rPr lang="nl-BE" dirty="0" smtClean="0"/>
                  <a:t>DERDE GRAAD</a:t>
                </a:r>
              </a:p>
              <a:p>
                <a:pPr marL="0" indent="0">
                  <a:buNone/>
                </a:pPr>
                <a:r>
                  <a:rPr lang="nl-BE" b="1" dirty="0" smtClean="0"/>
                  <a:t>6/7</a:t>
                </a:r>
                <a:r>
                  <a:rPr lang="nl-BE" b="1" dirty="0"/>
                  <a:t>: </a:t>
                </a:r>
                <a:r>
                  <a:rPr lang="nl-BE" b="1" dirty="0" smtClean="0"/>
                  <a:t>buigpunten </a:t>
                </a:r>
                <a:r>
                  <a:rPr lang="nl-BE" b="1" dirty="0"/>
                  <a:t>van </a:t>
                </a:r>
                <a:r>
                  <a:rPr lang="nl-BE" b="1" dirty="0" smtClean="0"/>
                  <a:t>4de-graadsfuncties</a:t>
                </a:r>
              </a:p>
              <a:p>
                <a:pPr marL="864000" lvl="1" indent="0">
                  <a:buNone/>
                </a:pPr>
                <a:r>
                  <a:rPr lang="nl-BE" dirty="0" smtClean="0"/>
                  <a:t>(als je klaar bent) Kun je bewijzen dat de eigenschappen uit problemen 6 en 7 algemeen gelden?</a:t>
                </a:r>
              </a:p>
              <a:p>
                <a:pPr marL="0" indent="0">
                  <a:buNone/>
                </a:pPr>
                <a:r>
                  <a:rPr lang="nl-BE" b="1" dirty="0" smtClean="0"/>
                  <a:t>9</a:t>
                </a:r>
                <a:r>
                  <a:rPr lang="nl-BE" b="1" dirty="0"/>
                  <a:t>: baan van een vuurpijl (irrationaal)</a:t>
                </a:r>
                <a:endParaRPr lang="nl-BE" b="1" dirty="0" smtClean="0"/>
              </a:p>
              <a:p>
                <a:pPr marL="864000" lvl="1" indent="0">
                  <a:buNone/>
                </a:pPr>
                <a:r>
                  <a:rPr lang="nl-BE" dirty="0" smtClean="0"/>
                  <a:t>Ga na dat de baan wel volledig getekend wordt bij het volgende tekenvenster: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𝑥𝑚𝑖𝑛</m:t>
                    </m:r>
                    <m:r>
                      <a:rPr lang="nl-BE" smtClean="0">
                        <a:latin typeface="Cambria Math"/>
                      </a:rPr>
                      <m:t>=0</m:t>
                    </m:r>
                  </m:oMath>
                </a14:m>
                <a:r>
                  <a:rPr lang="nl-BE" dirty="0" smtClean="0"/>
                  <a:t>,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𝑥𝑚𝑎𝑥</m:t>
                    </m:r>
                    <m:r>
                      <a:rPr lang="nl-BE" smtClean="0">
                        <a:latin typeface="Cambria Math"/>
                      </a:rPr>
                      <m:t>=66</m:t>
                    </m:r>
                  </m:oMath>
                </a14:m>
                <a:r>
                  <a:rPr lang="nl-BE" dirty="0" smtClean="0"/>
                  <a:t>,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𝑦𝑚𝑖𝑛</m:t>
                    </m:r>
                    <m:r>
                      <a:rPr lang="nl-BE" smtClean="0">
                        <a:latin typeface="Cambria Math"/>
                      </a:rPr>
                      <m:t>=0</m:t>
                    </m:r>
                  </m:oMath>
                </a14:m>
                <a:r>
                  <a:rPr lang="nl-BE" dirty="0" smtClean="0"/>
                  <a:t>,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𝑦𝑚𝑎𝑥</m:t>
                    </m:r>
                    <m:r>
                      <a:rPr lang="nl-BE" smtClean="0">
                        <a:latin typeface="Cambria Math"/>
                      </a:rPr>
                      <m:t>=84</m:t>
                    </m:r>
                  </m:oMath>
                </a14:m>
                <a:r>
                  <a:rPr lang="nl-BE" dirty="0" smtClean="0"/>
                  <a:t>.</a:t>
                </a:r>
              </a:p>
              <a:p>
                <a:pPr marL="0" indent="0">
                  <a:buNone/>
                </a:pPr>
                <a:r>
                  <a:rPr lang="nl-BE" b="1" dirty="0" smtClean="0"/>
                  <a:t>18</a:t>
                </a:r>
                <a:r>
                  <a:rPr lang="nl-BE" b="1" dirty="0"/>
                  <a:t>: normale verdeling</a:t>
                </a:r>
                <a:endParaRPr lang="nl-BE" b="1" dirty="0" smtClean="0"/>
              </a:p>
              <a:p>
                <a:pPr marL="0" indent="0">
                  <a:buNone/>
                </a:pPr>
                <a:r>
                  <a:rPr lang="nl-BE" b="1" dirty="0" smtClean="0"/>
                  <a:t>19: kansen bij een spel</a:t>
                </a:r>
              </a:p>
              <a:p>
                <a:endParaRPr lang="nl-BE" dirty="0" smtClean="0"/>
              </a:p>
              <a:p>
                <a:r>
                  <a:rPr lang="nl-BE" dirty="0" smtClean="0"/>
                  <a:t>oplossingen </a:t>
                </a:r>
                <a:r>
                  <a:rPr lang="nl-BE" dirty="0"/>
                  <a:t>en commentaar in het tweede deel</a:t>
                </a:r>
              </a:p>
              <a:p>
                <a:r>
                  <a:rPr lang="nl-BE" dirty="0"/>
                  <a:t>vraag uitleg als je moeilijkheden </a:t>
                </a:r>
                <a:r>
                  <a:rPr lang="nl-BE" dirty="0" smtClean="0"/>
                  <a:t>ondervindt</a:t>
                </a:r>
              </a:p>
              <a:p>
                <a:pPr lvl="1"/>
                <a:endParaRPr lang="nl-BE" dirty="0" smtClean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650" y="42205"/>
                <a:ext cx="8616950" cy="6499274"/>
              </a:xfrm>
              <a:blipFill rotWithShape="1">
                <a:blip r:embed="rId2"/>
                <a:stretch>
                  <a:fillRect l="-1344" t="-1595" r="-212" b="-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971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functies n.a.v. Body Mass Index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BE" b="0" i="0" smtClean="0">
                        <a:latin typeface="Cambria Math"/>
                      </a:rPr>
                      <m:t>BMI</m:t>
                    </m:r>
                    <m:r>
                      <m:rPr>
                        <m:nor/>
                      </m:rPr>
                      <a:rPr lang="nl-BE" b="0" i="0" smtClean="0">
                        <a:latin typeface="Cambria Math"/>
                      </a:rPr>
                      <m:t> =</m:t>
                    </m:r>
                    <m:r>
                      <a:rPr lang="nl-BE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nl-BE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lichaamsgewicht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kg</m:t>
                        </m:r>
                      </m:num>
                      <m:den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kwadraat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lichaamslengte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BE" b="0" i="0" smtClean="0">
                            <a:latin typeface="Cambria Math"/>
                          </a:rPr>
                          <m:t>m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>
                  <a:lnSpc>
                    <a:spcPct val="120000"/>
                  </a:lnSpc>
                </a:pPr>
                <a:r>
                  <a:rPr lang="nl-BE" dirty="0" smtClean="0"/>
                  <a:t>vaste lengte: BMI in functie van gewicht is eerstegraadsfunctie</a:t>
                </a:r>
              </a:p>
              <a:p>
                <a:pPr>
                  <a:lnSpc>
                    <a:spcPct val="120000"/>
                  </a:lnSpc>
                </a:pPr>
                <a:r>
                  <a:rPr lang="nl-BE" dirty="0" smtClean="0"/>
                  <a:t>vraagjes in cahier gaan hier over, bv.</a:t>
                </a:r>
              </a:p>
              <a:p>
                <a:pPr lvl="1">
                  <a:lnSpc>
                    <a:spcPct val="120000"/>
                  </a:lnSpc>
                </a:pPr>
                <a:r>
                  <a:rPr lang="nl-BE" dirty="0" smtClean="0"/>
                  <a:t>I… en J… meten 1,64 m en 1,72 m, wegen evenveel en hun BMI verschilt 2 eenheden. Gewicht? BMI?</a:t>
                </a:r>
              </a:p>
              <a:p>
                <a:pPr>
                  <a:lnSpc>
                    <a:spcPct val="120000"/>
                  </a:lnSpc>
                </a:pPr>
                <a:r>
                  <a:rPr lang="nl-BE" dirty="0" smtClean="0"/>
                  <a:t>andere functies?</a:t>
                </a:r>
              </a:p>
              <a:p>
                <a:pPr lvl="1">
                  <a:lnSpc>
                    <a:spcPct val="120000"/>
                  </a:lnSpc>
                </a:pPr>
                <a:r>
                  <a:rPr lang="nl-BE" dirty="0" smtClean="0"/>
                  <a:t>vaste BMI: gewicht i.f.v. lengte is tweedegraadsfunctie</a:t>
                </a:r>
              </a:p>
              <a:p>
                <a:pPr lvl="1">
                  <a:lnSpc>
                    <a:spcPct val="120000"/>
                  </a:lnSpc>
                </a:pPr>
                <a:r>
                  <a:rPr lang="nl-BE" dirty="0" smtClean="0"/>
                  <a:t>vaste BMI: lengte i.f.v. gewicht is vierkantswortelfunctie</a:t>
                </a:r>
              </a:p>
              <a:p>
                <a:pPr lvl="1">
                  <a:lnSpc>
                    <a:spcPct val="120000"/>
                  </a:lnSpc>
                </a:pPr>
                <a:r>
                  <a:rPr lang="nl-BE" dirty="0" smtClean="0"/>
                  <a:t>vast gewicht: BMI i.f.v. lengte is 1/kwadratisch</a:t>
                </a:r>
              </a:p>
              <a:p>
                <a:pPr lvl="1">
                  <a:lnSpc>
                    <a:spcPct val="120000"/>
                  </a:lnSpc>
                </a:pPr>
                <a:r>
                  <a:rPr lang="nl-BE" dirty="0" smtClean="0"/>
                  <a:t>vast gewicht: lengte i.f.v. BMI is 1/wortel</a:t>
                </a:r>
              </a:p>
              <a:p>
                <a:pPr lvl="1">
                  <a:lnSpc>
                    <a:spcPct val="120000"/>
                  </a:lnSpc>
                </a:pPr>
                <a:endParaRPr lang="nl-BE" dirty="0" smtClean="0"/>
              </a:p>
              <a:p>
                <a:pPr lvl="1">
                  <a:lnSpc>
                    <a:spcPct val="120000"/>
                  </a:lnSpc>
                </a:pPr>
                <a:endParaRPr lang="nl-BE" dirty="0" smtClean="0"/>
              </a:p>
              <a:p>
                <a:pPr>
                  <a:lnSpc>
                    <a:spcPct val="12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556" r="-14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553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6/7. buigpunten 4</a:t>
            </a:r>
            <a:r>
              <a:rPr lang="nl-BE" baseline="30000" dirty="0" smtClean="0"/>
              <a:t>de</a:t>
            </a:r>
            <a:r>
              <a:rPr lang="nl-BE" dirty="0" smtClean="0"/>
              <a:t>-graadsfuncties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4650" y="1366889"/>
                <a:ext cx="8616950" cy="4948237"/>
              </a:xfrm>
            </p:spPr>
            <p:txBody>
              <a:bodyPr>
                <a:normAutofit fontScale="92500" lnSpcReduction="10000"/>
              </a:bodyPr>
              <a:lstStyle/>
              <a:p>
                <a:endParaRPr lang="nl-BE" b="0" i="1" dirty="0" smtClean="0">
                  <a:latin typeface="Cambria Math"/>
                </a:endParaRPr>
              </a:p>
              <a:p>
                <a:endParaRPr lang="nl-BE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zijn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buigpunten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zijn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snijpunten</a:t>
                </a:r>
                <a:r>
                  <a:rPr lang="en-US" dirty="0" smtClean="0"/>
                  <a:t> van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𝐴𝐵</m:t>
                    </m:r>
                  </m:oMath>
                </a14:m>
                <a:r>
                  <a:rPr lang="en-US" dirty="0" smtClean="0"/>
                  <a:t> met </a:t>
                </a:r>
                <a:r>
                  <a:rPr lang="en-US" dirty="0" err="1" smtClean="0"/>
                  <a:t>grafiek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𝑓</m:t>
                    </m:r>
                  </m:oMath>
                </a14:m>
                <a:endParaRPr lang="en-US" dirty="0" smtClean="0"/>
              </a:p>
              <a:p>
                <a:r>
                  <a:rPr lang="nl-BE" b="0" dirty="0" smtClean="0"/>
                  <a:t>ligging van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t.o.v</a:t>
                </a:r>
                <a:r>
                  <a:rPr lang="en-US" dirty="0" smtClean="0"/>
                  <a:t>.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𝐵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𝑐𝑜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𝑃</m:t>
                        </m:r>
                      </m:e>
                    </m:d>
                    <m:r>
                      <a:rPr lang="nl-BE" b="0" i="1" smtClean="0">
                        <a:latin typeface="Cambria Math"/>
                      </a:rPr>
                      <m:t>=</m:t>
                    </m:r>
                    <m:r>
                      <a:rPr lang="nl-BE" i="1">
                        <a:latin typeface="Cambria Math"/>
                        <a:ea typeface="Cambria Math"/>
                      </a:rPr>
                      <m:t>𝜙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𝑐𝑜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</m:d>
                    <m:r>
                      <a:rPr lang="nl-BE" b="0" i="1" smtClean="0">
                        <a:latin typeface="Cambria Math"/>
                        <a:ea typeface="Cambria Math"/>
                      </a:rPr>
                      <m:t>+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  <a:ea typeface="Cambria Math"/>
                          </a:rPr>
                          <m:t>1−</m:t>
                        </m:r>
                        <m:r>
                          <a:rPr lang="nl-BE" b="0" i="1" smtClean="0">
                            <a:latin typeface="Cambria Math"/>
                            <a:ea typeface="Cambria Math"/>
                          </a:rPr>
                          <m:t>𝜙</m:t>
                        </m:r>
                      </m:e>
                    </m:d>
                    <m:r>
                      <a:rPr lang="nl-BE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𝑐𝑜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d>
                  </m:oMath>
                </a14:m>
                <a:endParaRPr lang="nl-BE" b="0" dirty="0" smtClean="0">
                  <a:ea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nl-BE" i="1">
                        <a:latin typeface="Cambria Math"/>
                      </a:rPr>
                      <m:t>𝑐𝑜</m:t>
                    </m:r>
                    <m:d>
                      <m:dPr>
                        <m:ctrlPr>
                          <a:rPr lang="nl-BE" i="1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𝑄</m:t>
                        </m:r>
                      </m:e>
                    </m:d>
                    <m:r>
                      <a:rPr lang="nl-BE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1−</m:t>
                        </m:r>
                        <m:r>
                          <a:rPr lang="nl-BE" i="1">
                            <a:latin typeface="Cambria Math"/>
                            <a:ea typeface="Cambria Math"/>
                          </a:rPr>
                          <m:t>𝜙</m:t>
                        </m:r>
                      </m:e>
                    </m:d>
                    <m:r>
                      <a:rPr lang="nl-BE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nl-BE" i="1">
                        <a:latin typeface="Cambria Math"/>
                        <a:ea typeface="Cambria Math"/>
                      </a:rPr>
                      <m:t>𝑐𝑜</m:t>
                    </m:r>
                    <m:d>
                      <m:dPr>
                        <m:ctrlPr>
                          <a:rPr lang="nl-BE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nl-BE" i="1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</m:d>
                    <m:r>
                      <a:rPr lang="nl-BE" i="1">
                        <a:latin typeface="Cambria Math"/>
                        <a:ea typeface="Cambria Math"/>
                      </a:rPr>
                      <m:t>+</m:t>
                    </m:r>
                    <m:r>
                      <a:rPr lang="nl-BE" i="1">
                        <a:latin typeface="Cambria Math"/>
                        <a:ea typeface="Cambria Math"/>
                      </a:rPr>
                      <m:t>𝜙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nl-BE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nl-BE" i="1">
                        <a:latin typeface="Cambria Math"/>
                        <a:ea typeface="Cambria Math"/>
                      </a:rPr>
                      <m:t>𝑜</m:t>
                    </m:r>
                    <m:d>
                      <m:dPr>
                        <m:ctrlPr>
                          <a:rPr lang="nl-BE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nl-BE" i="1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</m:d>
                  </m:oMath>
                </a14:m>
                <a:endParaRPr lang="nl-BE" dirty="0" smtClean="0">
                  <a:ea typeface="Cambria Math"/>
                </a:endParaRPr>
              </a:p>
              <a:p>
                <a:pPr lvl="1"/>
                <a:r>
                  <a:rPr lang="nl-BE" dirty="0" smtClean="0">
                    <a:ea typeface="Cambria Math"/>
                  </a:rPr>
                  <a:t>met </a:t>
                </a:r>
                <a14:m>
                  <m:oMath xmlns:m="http://schemas.openxmlformats.org/officeDocument/2006/math">
                    <m:r>
                      <a:rPr lang="nl-BE" i="1" smtClean="0">
                        <a:latin typeface="Cambria Math"/>
                        <a:ea typeface="Cambria Math"/>
                      </a:rPr>
                      <m:t>𝜙</m:t>
                    </m:r>
                  </m:oMath>
                </a14:m>
                <a:r>
                  <a:rPr lang="nl-BE" dirty="0" smtClean="0">
                    <a:ea typeface="Cambria Math"/>
                  </a:rPr>
                  <a:t> = gulden snede</a:t>
                </a:r>
                <a:endParaRPr lang="nl-BE" dirty="0">
                  <a:ea typeface="Cambria Math"/>
                </a:endParaRPr>
              </a:p>
              <a:p>
                <a:r>
                  <a:rPr lang="en-US" dirty="0" err="1" smtClean="0"/>
                  <a:t>verbanden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oppervlaktes</a:t>
                </a:r>
                <a:endParaRPr lang="en-US" dirty="0"/>
              </a:p>
              <a:p>
                <a:endParaRPr lang="nl-BE" dirty="0" smtClean="0"/>
              </a:p>
              <a:p>
                <a:pPr marL="0" indent="0">
                  <a:buNone/>
                </a:pPr>
                <a:r>
                  <a:rPr lang="nl-BE" dirty="0" smtClean="0"/>
                  <a:t>DIT GELDT ALGEMEEN!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650" y="1366889"/>
                <a:ext cx="8616950" cy="4948237"/>
              </a:xfrm>
              <a:blipFill rotWithShape="1">
                <a:blip r:embed="rId2"/>
                <a:stretch>
                  <a:fillRect l="-1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367" y="728525"/>
            <a:ext cx="26035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864" y="4090246"/>
            <a:ext cx="2608003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46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6/7. buigpunten 4</a:t>
            </a:r>
            <a:r>
              <a:rPr lang="nl-BE" baseline="30000" dirty="0" smtClean="0"/>
              <a:t>de</a:t>
            </a:r>
            <a:r>
              <a:rPr lang="nl-BE" dirty="0" smtClean="0"/>
              <a:t>-graadsfuncties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nl-BE" dirty="0" smtClean="0"/>
                  <a:t>je mag aannemen: buigpunten in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nl-BE" dirty="0" smtClean="0"/>
                  <a:t> en </a:t>
                </a:r>
                <a14:m>
                  <m:oMath xmlns:m="http://schemas.openxmlformats.org/officeDocument/2006/math">
                    <m:r>
                      <a:rPr lang="nl-BE" i="1" dirty="0" smtClean="0">
                        <a:latin typeface="Cambria Math"/>
                      </a:rPr>
                      <m:t>1</m:t>
                    </m:r>
                  </m:oMath>
                </a14:m>
                <a:endParaRPr lang="nl-BE" dirty="0" smtClean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nl-BE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nl-BE" b="0" i="1" smtClean="0">
                        <a:latin typeface="Cambria Math"/>
                      </a:rPr>
                      <m:t>=12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nl-BE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nl-BE" b="0" i="1" smtClean="0">
                        <a:latin typeface="Cambria Math"/>
                      </a:rPr>
                      <m:t>−12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</m:oMath>
                </a14:m>
                <a:endParaRPr lang="nl-BE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nl-BE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nl-BE" b="0" i="1" smtClean="0">
                        <a:latin typeface="Cambria Math"/>
                      </a:rPr>
                      <m:t>=4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nl-BE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nl-BE" b="0" i="1" smtClean="0">
                        <a:latin typeface="Cambria Math"/>
                      </a:rPr>
                      <m:t>−12</m:t>
                    </m:r>
                    <m:r>
                      <a:rPr lang="nl-BE" b="0" i="1" smtClean="0">
                        <a:latin typeface="Cambria Math"/>
                      </a:rPr>
                      <m:t>𝑎𝑥</m:t>
                    </m:r>
                    <m:r>
                      <a:rPr lang="nl-BE" b="0" i="1" smtClean="0">
                        <a:latin typeface="Cambria Math"/>
                      </a:rPr>
                      <m:t>+</m:t>
                    </m:r>
                    <m:r>
                      <a:rPr lang="nl-BE" b="0" i="1" smtClean="0">
                        <a:latin typeface="Cambria Math"/>
                      </a:rPr>
                      <m:t>𝑏</m:t>
                    </m:r>
                  </m:oMath>
                </a14:m>
                <a:endParaRPr lang="nl-BE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nl-BE" b="0" i="1" smtClean="0">
                        <a:latin typeface="Cambria Math"/>
                      </a:rPr>
                      <m:t>=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nl-BE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nl-BE" b="0" i="1" smtClean="0">
                        <a:latin typeface="Cambria Math"/>
                      </a:rPr>
                      <m:t>−6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nl-BE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nl-BE" b="0" i="1" smtClean="0">
                        <a:latin typeface="Cambria Math"/>
                      </a:rPr>
                      <m:t>+</m:t>
                    </m:r>
                    <m:r>
                      <a:rPr lang="nl-BE" b="0" i="1" smtClean="0">
                        <a:latin typeface="Cambria Math"/>
                      </a:rPr>
                      <m:t>𝑏𝑥</m:t>
                    </m:r>
                    <m:r>
                      <a:rPr lang="nl-BE" b="0" i="1" smtClean="0">
                        <a:latin typeface="Cambria Math"/>
                      </a:rPr>
                      <m:t>+</m:t>
                    </m:r>
                    <m:r>
                      <a:rPr lang="nl-BE" b="0" i="1" smtClean="0">
                        <a:latin typeface="Cambria Math"/>
                      </a:rPr>
                      <m:t>𝑐</m:t>
                    </m:r>
                  </m:oMath>
                </a14:m>
                <a:endParaRPr lang="nl-BE" dirty="0" smtClean="0"/>
              </a:p>
              <a:p>
                <a:r>
                  <a:rPr lang="nl-BE" dirty="0" smtClean="0"/>
                  <a:t>geval A: buigpunten op zelfde hoogte</a:t>
                </a:r>
              </a:p>
              <a:p>
                <a:pPr lvl="1"/>
                <a:r>
                  <a:rPr lang="nl-BE" dirty="0" smtClean="0"/>
                  <a:t>je mag aannemen: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nl-BE" dirty="0" smtClean="0"/>
                  <a:t>-coördinaat 0</a:t>
                </a:r>
              </a:p>
              <a:p>
                <a:pPr lvl="1"/>
                <a:r>
                  <a:rPr lang="nl-BE" dirty="0" smtClean="0"/>
                  <a:t>hieruit volgt: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𝑏</m:t>
                    </m:r>
                    <m:r>
                      <a:rPr lang="nl-BE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nl-BE" dirty="0" smtClean="0"/>
                  <a:t>,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𝑐</m:t>
                    </m:r>
                    <m:r>
                      <a:rPr lang="nl-BE" b="0" i="1" smtClean="0">
                        <a:latin typeface="Cambria Math"/>
                      </a:rPr>
                      <m:t>=5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</m:oMath>
                </a14:m>
                <a:endParaRPr lang="nl-BE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nl-BE" b="0" i="1" smtClean="0">
                        <a:latin typeface="Cambria Math"/>
                      </a:rPr>
                      <m:t>=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nl-BE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nl-BE" b="0" i="1" smtClean="0">
                            <a:latin typeface="Cambria Math"/>
                          </a:rPr>
                          <m:t>−6</m:t>
                        </m:r>
                        <m:sSup>
                          <m:sSup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nl-B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nl-BE" b="0" i="1" smtClean="0">
                            <a:latin typeface="Cambria Math"/>
                          </a:rPr>
                          <m:t>+5</m:t>
                        </m:r>
                      </m:e>
                    </m:d>
                    <m:r>
                      <a:rPr lang="nl-BE" b="0" i="1" smtClean="0">
                        <a:latin typeface="Cambria Math"/>
                      </a:rPr>
                      <m:t>=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nl-B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nl-BE" b="0" i="1" smtClean="0">
                            <a:latin typeface="Cambria Math"/>
                          </a:rPr>
                          <m:t>−5</m:t>
                        </m:r>
                      </m:e>
                    </m:d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nl-B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nl-BE" b="0" i="1" smtClean="0">
                            <a:latin typeface="Cambria Math"/>
                          </a:rPr>
                          <m:t>−1</m:t>
                        </m:r>
                      </m:e>
                    </m:d>
                  </m:oMath>
                </a14:m>
                <a:endParaRPr lang="nl-BE" b="0" dirty="0" smtClean="0"/>
              </a:p>
              <a:p>
                <a:r>
                  <a:rPr lang="nl-BE" dirty="0" smtClean="0"/>
                  <a:t>geval B: buigpunten op verschillende hoogte</a:t>
                </a:r>
              </a:p>
              <a:p>
                <a:pPr lvl="1"/>
                <a:r>
                  <a:rPr lang="nl-BE" dirty="0" smtClean="0"/>
                  <a:t>je mag aannemen: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nl-BE" dirty="0" smtClean="0"/>
                  <a:t>-coördinaten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nl-BE" dirty="0" smtClean="0"/>
                  <a:t> 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1</m:t>
                    </m:r>
                  </m:oMath>
                </a14:m>
                <a:endParaRPr lang="nl-BE" dirty="0" smtClean="0"/>
              </a:p>
              <a:p>
                <a:pPr lvl="1"/>
                <a:r>
                  <a:rPr lang="nl-BE" dirty="0" smtClean="0"/>
                  <a:t>hieruit volgt: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𝑏</m:t>
                    </m:r>
                    <m:r>
                      <a:rPr lang="nl-BE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nl-BE" dirty="0" smtClean="0"/>
                  <a:t> 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𝑐</m:t>
                    </m:r>
                    <m:r>
                      <a:rPr lang="nl-BE" b="0" i="1" smtClean="0">
                        <a:latin typeface="Cambria Math"/>
                      </a:rPr>
                      <m:t>=5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</m:oMath>
                </a14:m>
                <a:endParaRPr lang="nl-BE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nl-BE" b="0" i="1" smtClean="0">
                        <a:latin typeface="Cambria Math"/>
                      </a:rPr>
                      <m:t>=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nl-B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nl-BE" b="0" i="1" smtClean="0">
                            <a:latin typeface="Cambria Math"/>
                          </a:rPr>
                          <m:t>−5</m:t>
                        </m:r>
                      </m:e>
                    </m:d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nl-B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nl-BE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nl-BE" b="0" i="1" smtClean="0">
                        <a:latin typeface="Cambria Math"/>
                      </a:rPr>
                      <m:t>+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</m:oMath>
                </a14:m>
                <a:endParaRPr lang="nl-BE" dirty="0" smtClean="0"/>
              </a:p>
              <a:p>
                <a:r>
                  <a:rPr lang="nl-BE" dirty="0" smtClean="0"/>
                  <a:t>het volstaat deze functies te controleren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97" t="-2833" b="-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961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2. samenstellen eerstegraadsfuncties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nl-BE" dirty="0" smtClean="0"/>
                  <a:t>In welke gevallen commuteren </a:t>
                </a:r>
                <a14:m>
                  <m:oMath xmlns:m="http://schemas.openxmlformats.org/officeDocument/2006/math">
                    <m:r>
                      <a:rPr lang="nl-BE" i="1">
                        <a:latin typeface="Cambria Math"/>
                      </a:rPr>
                      <m:t>𝑓</m:t>
                    </m:r>
                    <m:r>
                      <a:rPr lang="nl-BE" i="1">
                        <a:latin typeface="Cambria Math"/>
                      </a:rPr>
                      <m:t>:</m:t>
                    </m:r>
                    <m:r>
                      <a:rPr lang="nl-BE" i="1">
                        <a:latin typeface="Cambria Math"/>
                      </a:rPr>
                      <m:t>𝑦</m:t>
                    </m:r>
                    <m:r>
                      <a:rPr lang="nl-BE" i="1">
                        <a:latin typeface="Cambria Math"/>
                      </a:rPr>
                      <m:t>=</m:t>
                    </m:r>
                    <m:r>
                      <a:rPr lang="nl-BE" i="1">
                        <a:latin typeface="Cambria Math"/>
                      </a:rPr>
                      <m:t>𝑎𝑥</m:t>
                    </m:r>
                    <m:r>
                      <a:rPr lang="nl-BE" i="1">
                        <a:latin typeface="Cambria Math"/>
                      </a:rPr>
                      <m:t>+</m:t>
                    </m:r>
                    <m:r>
                      <a:rPr lang="nl-BE" i="1"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en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nl-BE" i="1">
                        <a:latin typeface="Cambria Math"/>
                      </a:rPr>
                      <m:t>𝑔</m:t>
                    </m:r>
                    <m:r>
                      <a:rPr lang="nl-BE" i="1">
                        <a:latin typeface="Cambria Math"/>
                      </a:rPr>
                      <m:t>:</m:t>
                    </m:r>
                    <m:r>
                      <a:rPr lang="nl-BE" i="1">
                        <a:latin typeface="Cambria Math"/>
                      </a:rPr>
                      <m:t>𝑦</m:t>
                    </m:r>
                    <m:r>
                      <a:rPr lang="nl-BE" i="1">
                        <a:latin typeface="Cambria Math"/>
                      </a:rPr>
                      <m:t>=</m:t>
                    </m:r>
                    <m:r>
                      <a:rPr lang="nl-BE" i="1">
                        <a:latin typeface="Cambria Math"/>
                      </a:rPr>
                      <m:t>𝑐𝑥</m:t>
                    </m:r>
                    <m:r>
                      <a:rPr lang="nl-BE" i="1">
                        <a:latin typeface="Cambria Math"/>
                      </a:rPr>
                      <m:t>+</m:t>
                    </m:r>
                    <m:r>
                      <a:rPr lang="nl-BE" i="1">
                        <a:latin typeface="Cambria Math"/>
                      </a:rPr>
                      <m:t>𝑑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d.w.z</a:t>
                </a:r>
                <a:r>
                  <a:rPr lang="en-US" dirty="0" smtClean="0"/>
                  <a:t>.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𝑓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∘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𝑔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𝑔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∘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𝑓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  <a:p>
                <a:r>
                  <a:rPr lang="nl-BE" b="0" dirty="0" smtClean="0"/>
                  <a:t>geval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𝑏</m:t>
                    </m:r>
                    <m:r>
                      <a:rPr lang="nl-BE" b="0" i="1" smtClean="0">
                        <a:latin typeface="Cambria Math"/>
                      </a:rPr>
                      <m:t>=</m:t>
                    </m:r>
                    <m:r>
                      <a:rPr lang="nl-BE" b="0" i="1" smtClean="0">
                        <a:latin typeface="Cambria Math"/>
                      </a:rPr>
                      <m:t>𝑑</m:t>
                    </m:r>
                    <m:r>
                      <a:rPr lang="nl-BE" b="0" i="1" smtClean="0">
                        <a:latin typeface="Cambria Math"/>
                      </a:rPr>
                      <m:t>=0</m:t>
                    </m:r>
                  </m:oMath>
                </a14:m>
                <a:endParaRPr lang="nl-BE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</m:t>
                    </m:r>
                    <m:r>
                      <a:rPr lang="nl-BE" b="0" i="1" smtClean="0">
                        <a:latin typeface="Cambria Math"/>
                      </a:rPr>
                      <m:t>𝑎𝑥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</m:t>
                    </m:r>
                    <m:r>
                      <a:rPr lang="nl-BE" b="0" i="1" smtClean="0">
                        <a:latin typeface="Cambria Math"/>
                      </a:rPr>
                      <m:t>𝑐𝑥</m:t>
                    </m:r>
                  </m:oMath>
                </a14:m>
                <a:r>
                  <a:rPr lang="en-US" dirty="0" smtClean="0"/>
                  <a:t> commuteren</a:t>
                </a:r>
              </a:p>
              <a:p>
                <a:pPr lvl="1"/>
                <a:r>
                  <a:rPr lang="en-US" dirty="0" err="1" smtClean="0"/>
                  <a:t>rechten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snijden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elkaar</a:t>
                </a:r>
                <a:r>
                  <a:rPr lang="en-US" dirty="0" smtClean="0"/>
                  <a:t> in </a:t>
                </a:r>
                <a:r>
                  <a:rPr lang="en-US" dirty="0" err="1" smtClean="0"/>
                  <a:t>oorsprong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dus</a:t>
                </a:r>
                <a:r>
                  <a:rPr lang="en-US" dirty="0" smtClean="0"/>
                  <a:t> op </a:t>
                </a:r>
                <a:r>
                  <a:rPr lang="en-US" dirty="0" err="1" smtClean="0"/>
                  <a:t>eerste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bissectrice</a:t>
                </a:r>
                <a:r>
                  <a:rPr lang="en-US" dirty="0" smtClean="0"/>
                  <a:t>)</a:t>
                </a:r>
              </a:p>
              <a:p>
                <a:r>
                  <a:rPr lang="nl-BE" dirty="0" smtClean="0"/>
                  <a:t>rechten die elkaar snijden in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nl-B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nl-B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nl-BE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nl-B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nl-BE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/>
                      </a:rPr>
                      <m:t>+</m:t>
                    </m:r>
                    <m:r>
                      <a:rPr lang="nl-BE" b="0" i="1" smtClean="0">
                        <a:latin typeface="Cambria Math"/>
                      </a:rPr>
                      <m:t>𝑎</m:t>
                    </m:r>
                    <m:r>
                      <a:rPr lang="nl-BE" b="0" i="1" smtClean="0">
                        <a:latin typeface="Cambria Math"/>
                      </a:rPr>
                      <m:t>(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  <m:r>
                      <a:rPr lang="nl-BE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nl-B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en </a:t>
                </a:r>
                <a14:m>
                  <m:oMath xmlns:m="http://schemas.openxmlformats.org/officeDocument/2006/math">
                    <m:r>
                      <a:rPr lang="nl-BE" i="1">
                        <a:latin typeface="Cambria Math"/>
                      </a:rPr>
                      <m:t>𝑦</m:t>
                    </m:r>
                    <m:r>
                      <a:rPr lang="nl-BE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nl-BE" i="1">
                            <a:latin typeface="Cambria Math"/>
                          </a:rPr>
                        </m:ctrlPr>
                      </m:sSubPr>
                      <m:e>
                        <m:r>
                          <a:rPr lang="nl-BE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nl-BE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nl-BE" i="1">
                        <a:latin typeface="Cambria Math"/>
                      </a:rPr>
                      <m:t>+</m:t>
                    </m:r>
                    <m:r>
                      <a:rPr lang="nl-BE" b="0" i="1" smtClean="0">
                        <a:latin typeface="Cambria Math"/>
                      </a:rPr>
                      <m:t>𝑐</m:t>
                    </m:r>
                    <m:r>
                      <a:rPr lang="nl-BE" i="1">
                        <a:latin typeface="Cambria Math"/>
                      </a:rPr>
                      <m:t>(</m:t>
                    </m:r>
                    <m:r>
                      <a:rPr lang="nl-BE" i="1">
                        <a:latin typeface="Cambria Math"/>
                      </a:rPr>
                      <m:t>𝑥</m:t>
                    </m:r>
                    <m:r>
                      <a:rPr lang="nl-BE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nl-BE" i="1">
                            <a:latin typeface="Cambria Math"/>
                          </a:rPr>
                        </m:ctrlPr>
                      </m:sSubPr>
                      <m:e>
                        <m:r>
                          <a:rPr lang="nl-BE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nl-BE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nl-BE" i="1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nl-BE" dirty="0" smtClean="0"/>
                  <a:t>commuteren asa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/>
                          </a:rPr>
                          <m:t>𝑎</m:t>
                        </m:r>
                        <m:r>
                          <a:rPr lang="nl-BE" b="0" i="1" smtClean="0">
                            <a:latin typeface="Cambria Math"/>
                          </a:rPr>
                          <m:t>−</m:t>
                        </m:r>
                        <m:r>
                          <a:rPr lang="nl-BE" b="0" i="1" smtClean="0">
                            <a:latin typeface="Cambria Math"/>
                          </a:rPr>
                          <m:t>𝑐</m:t>
                        </m:r>
                      </m:e>
                    </m:d>
                    <m:d>
                      <m:dPr>
                        <m:ctrlPr>
                          <a:rPr lang="nl-BE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nl-BE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nl-BE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nl-BE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nl-B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nl-BE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nl-BE" b="0" i="1" smtClean="0">
                        <a:latin typeface="Cambria Math"/>
                      </a:rPr>
                      <m:t>=0</m:t>
                    </m:r>
                  </m:oMath>
                </a14:m>
                <a:endParaRPr lang="nl-BE" dirty="0" smtClean="0"/>
              </a:p>
              <a:p>
                <a:pPr lvl="1"/>
                <a:r>
                  <a:rPr lang="nl-BE" dirty="0" smtClean="0"/>
                  <a:t>commuteren asa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nl-BE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nl-BE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nl-BE" dirty="0" smtClean="0"/>
                  <a:t> want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𝑎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nl-BE" b="0" i="1" smtClean="0">
                        <a:latin typeface="Cambria Math"/>
                        <a:ea typeface="Cambria Math"/>
                      </a:rPr>
                      <m:t>𝑐</m:t>
                    </m:r>
                  </m:oMath>
                </a14:m>
                <a:endParaRPr lang="nl-BE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051" t="-1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785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PP</Template>
  <TotalTime>26907</TotalTime>
  <Words>910</Words>
  <Application>Microsoft Office PowerPoint</Application>
  <PresentationFormat>On-screen Show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Wiskundige uitdagingen aanpakken met een grafische rekenmachine</vt:lpstr>
      <vt:lpstr>Kennismaking: mijn achtergrond</vt:lpstr>
      <vt:lpstr>Kennismaking met jullie</vt:lpstr>
      <vt:lpstr>Inleiding</vt:lpstr>
      <vt:lpstr>PowerPoint Presentation</vt:lpstr>
      <vt:lpstr>1. functies n.a.v. Body Mass Index </vt:lpstr>
      <vt:lpstr>6/7. buigpunten 4de-graadsfuncties</vt:lpstr>
      <vt:lpstr>6/7. buigpunten 4de-graadsfuncties</vt:lpstr>
      <vt:lpstr>2. samenstellen eerstegraadsfuncties</vt:lpstr>
      <vt:lpstr>3. baan van een pijl (kwadratisch) </vt:lpstr>
      <vt:lpstr>9. baan van een vuurpijl (irrationaal) </vt:lpstr>
      <vt:lpstr>Bedankt voor uw aandacht!</vt:lpstr>
    </vt:vector>
  </TitlesOfParts>
  <Company>UZ Leuven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Powerpoint Presentatie HUB</dc:title>
  <dc:creator>Chantal Verelst</dc:creator>
  <cp:lastModifiedBy>Johan Deprez</cp:lastModifiedBy>
  <cp:revision>4103</cp:revision>
  <dcterms:created xsi:type="dcterms:W3CDTF">2007-02-21T08:41:39Z</dcterms:created>
  <dcterms:modified xsi:type="dcterms:W3CDTF">2014-09-28T14:55:17Z</dcterms:modified>
</cp:coreProperties>
</file>