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5"/>
  </p:notesMasterIdLst>
  <p:handoutMasterIdLst>
    <p:handoutMasterId r:id="rId26"/>
  </p:handoutMasterIdLst>
  <p:sldIdLst>
    <p:sldId id="26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75" r:id="rId12"/>
    <p:sldId id="277" r:id="rId13"/>
    <p:sldId id="282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8" r:id="rId22"/>
    <p:sldId id="287" r:id="rId23"/>
    <p:sldId id="289" r:id="rId24"/>
  </p:sldIdLst>
  <p:sldSz cx="9144000" cy="6858000" type="screen4x3"/>
  <p:notesSz cx="6797675" cy="9926638"/>
  <p:defaultTextStyle>
    <a:defPPr>
      <a:defRPr lang="nl-NL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D8F"/>
    <a:srgbClr val="669900"/>
    <a:srgbClr val="FFCC66"/>
    <a:srgbClr val="EDFEDE"/>
    <a:srgbClr val="E5FECE"/>
    <a:srgbClr val="E7F9E7"/>
    <a:srgbClr val="CC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2" autoAdjust="0"/>
    <p:restoredTop sz="94681" autoAdjust="0"/>
  </p:normalViewPr>
  <p:slideViewPr>
    <p:cSldViewPr snapToGrid="0"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8" tIns="45705" rIns="91408" bIns="457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AA9289-345B-4041-9EA4-8B4159E74B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4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CEA33A2-D530-41CB-9A7A-D210AD88D1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6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161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102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064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7363" y="228600"/>
            <a:ext cx="2154237" cy="59880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74650" y="228600"/>
            <a:ext cx="6310313" cy="59880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02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228600"/>
            <a:ext cx="8613775" cy="6080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4650" y="1268413"/>
            <a:ext cx="4232275" cy="494823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759325" y="1268413"/>
            <a:ext cx="4232275" cy="2397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759325" y="3817938"/>
            <a:ext cx="4232275" cy="23987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0507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228600"/>
            <a:ext cx="8613775" cy="6080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374650" y="1268413"/>
            <a:ext cx="8616950" cy="4948237"/>
          </a:xfrm>
        </p:spPr>
        <p:txBody>
          <a:bodyPr>
            <a:normAutofit/>
          </a:bodyPr>
          <a:lstStyle/>
          <a:p>
            <a:pPr lvl="0"/>
            <a:endParaRPr lang="nl-BE" noProof="0" smtClean="0"/>
          </a:p>
        </p:txBody>
      </p:sp>
    </p:spTree>
    <p:extLst>
      <p:ext uri="{BB962C8B-B14F-4D97-AF65-F5344CB8AC3E}">
        <p14:creationId xmlns:p14="http://schemas.microsoft.com/office/powerpoint/2010/main" val="305608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377825" y="228600"/>
            <a:ext cx="8613775" cy="6080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74650" y="1268413"/>
            <a:ext cx="4232275" cy="2397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759325" y="1268413"/>
            <a:ext cx="4232275" cy="2397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374650" y="3817938"/>
            <a:ext cx="4232275" cy="23987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9325" y="3817938"/>
            <a:ext cx="4232275" cy="23987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845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825" y="228600"/>
            <a:ext cx="8613775" cy="60801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74650" y="1268413"/>
            <a:ext cx="4232275" cy="4195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9325" y="1268413"/>
            <a:ext cx="4232275" cy="4195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04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32000" indent="-432000" defTabSz="1800000"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1pPr>
            <a:lvl2pPr marL="828000" indent="-396000" defTabSz="1800000"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sz="2600"/>
            </a:lvl2pPr>
            <a:lvl3pPr marL="1188000" indent="-360000" defTabSz="1800000"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3pPr>
            <a:lvl4pPr marL="1512000" indent="-324000" defTabSz="1800000"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4pPr>
            <a:lvl5pPr marL="1800000" indent="-288000" defTabSz="1800000"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726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32000" indent="-432000" defTabSz="3600000">
              <a:buFont typeface="+mj-lt"/>
              <a:buAutoNum type="arabicPeriod"/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1pPr>
            <a:lvl2pPr marL="828000" indent="-396000" defTabSz="3600000">
              <a:buFont typeface="+mj-lt"/>
              <a:buAutoNum type="arabicPeriod"/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sz="2600"/>
            </a:lvl2pPr>
            <a:lvl3pPr marL="1188000" indent="-360000" defTabSz="3600000">
              <a:buFont typeface="+mj-lt"/>
              <a:buAutoNum type="arabicPeriod"/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3pPr>
            <a:lvl4pPr marL="1512000" indent="-324000" defTabSz="3600000">
              <a:buFont typeface="+mj-lt"/>
              <a:buAutoNum type="arabicPeriod"/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/>
            </a:lvl4pPr>
            <a:lvl5pPr marL="1800000" indent="-288000" defTabSz="3600000">
              <a:buFont typeface="+mj-lt"/>
              <a:buAutoNum type="arabicPeriod"/>
              <a:tabLst>
                <a:tab pos="432000" algn="l"/>
                <a:tab pos="828000" algn="l"/>
                <a:tab pos="1188000" algn="l"/>
                <a:tab pos="1512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364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346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4650" y="1268413"/>
            <a:ext cx="4232275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9325" y="1268413"/>
            <a:ext cx="4232275" cy="4948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52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33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731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63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601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EEC"/>
            </a:gs>
            <a:gs pos="100000">
              <a:srgbClr val="C3FD8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6413500"/>
            <a:ext cx="9140825" cy="444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228600"/>
            <a:ext cx="86137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268413"/>
            <a:ext cx="861695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opmaakprofielen</a:t>
            </a:r>
            <a:r>
              <a:rPr lang="en-US" dirty="0" smtClean="0"/>
              <a:t> van de </a:t>
            </a:r>
            <a:r>
              <a:rPr lang="en-US" dirty="0" err="1" smtClean="0"/>
              <a:t>modeltekst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sp>
        <p:nvSpPr>
          <p:cNvPr id="1029" name="Tekstvak 10"/>
          <p:cNvSpPr txBox="1">
            <a:spLocks noChangeArrowheads="1"/>
          </p:cNvSpPr>
          <p:nvPr userDrawn="1"/>
        </p:nvSpPr>
        <p:spPr bwMode="auto">
          <a:xfrm>
            <a:off x="-14288" y="0"/>
            <a:ext cx="6508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>
              <a:defRPr/>
            </a:pPr>
            <a:fld id="{786E0701-8ED0-4126-9AF9-26B466EB06AE}" type="slidenum">
              <a:rPr lang="nl-BE" sz="2000" smtClean="0"/>
              <a:pPr algn="l">
                <a:defRPr/>
              </a:pPr>
              <a:t>‹#›</a:t>
            </a:fld>
            <a:endParaRPr lang="nl-BE" sz="2000" smtClean="0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412706"/>
            <a:ext cx="3222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logo_UA_U_kl_29_2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35" y="6484937"/>
            <a:ext cx="3683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logo-kuleuven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23" y="6507956"/>
            <a:ext cx="773112" cy="2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uw 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85" y="6469062"/>
            <a:ext cx="371475" cy="3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Logo_T3_Vlaanderen_4C_2008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73" y="6457950"/>
            <a:ext cx="306387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84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pitchFamily="34" charset="0"/>
        </a:defRPr>
      </a:lvl9pPr>
    </p:titleStyle>
    <p:bodyStyle>
      <a:lvl1pPr marL="432000" indent="-432000" algn="l" defTabSz="1800000" rtl="0" eaLnBrk="0" fontAlgn="base" hangingPunct="0">
        <a:spcBef>
          <a:spcPct val="20000"/>
        </a:spcBef>
        <a:spcAft>
          <a:spcPct val="0"/>
        </a:spcAft>
        <a:buChar char="•"/>
        <a:tabLst>
          <a:tab pos="432000" algn="l"/>
          <a:tab pos="828000" algn="l"/>
          <a:tab pos="1188000" algn="l"/>
          <a:tab pos="1512000" algn="l"/>
          <a:tab pos="1800000" algn="l"/>
          <a:tab pos="2160000" algn="l"/>
          <a:tab pos="2520000" algn="l"/>
          <a:tab pos="2880000" algn="l"/>
          <a:tab pos="3240000" algn="l"/>
        </a:tabLs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96000" algn="l" defTabSz="1800000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♦"/>
        <a:tabLst>
          <a:tab pos="432000" algn="l"/>
          <a:tab pos="828000" algn="l"/>
          <a:tab pos="1188000" algn="l"/>
          <a:tab pos="1512000" algn="l"/>
          <a:tab pos="1800000" algn="l"/>
          <a:tab pos="2160000" algn="l"/>
          <a:tab pos="2520000" algn="l"/>
          <a:tab pos="2880000" algn="l"/>
          <a:tab pos="3240000" algn="l"/>
        </a:tabLst>
        <a:defRPr sz="2600">
          <a:solidFill>
            <a:schemeClr val="tx1"/>
          </a:solidFill>
          <a:latin typeface="+mn-lt"/>
        </a:defRPr>
      </a:lvl2pPr>
      <a:lvl3pPr marL="1188000" indent="-360000" algn="l" defTabSz="1800000" rtl="0" eaLnBrk="0" fontAlgn="base" hangingPunct="0">
        <a:spcBef>
          <a:spcPct val="20000"/>
        </a:spcBef>
        <a:spcAft>
          <a:spcPct val="0"/>
        </a:spcAft>
        <a:buChar char="•"/>
        <a:tabLst>
          <a:tab pos="432000" algn="l"/>
          <a:tab pos="828000" algn="l"/>
          <a:tab pos="1188000" algn="l"/>
          <a:tab pos="1512000" algn="l"/>
          <a:tab pos="1800000" algn="l"/>
          <a:tab pos="2160000" algn="l"/>
          <a:tab pos="2520000" algn="l"/>
          <a:tab pos="2880000" algn="l"/>
          <a:tab pos="3240000" algn="l"/>
        </a:tabLst>
        <a:defRPr sz="2400">
          <a:solidFill>
            <a:schemeClr val="tx1"/>
          </a:solidFill>
          <a:latin typeface="+mn-lt"/>
        </a:defRPr>
      </a:lvl3pPr>
      <a:lvl4pPr marL="1512000" indent="-324000" algn="l" defTabSz="1800000" rtl="0" eaLnBrk="0" fontAlgn="base" hangingPunct="0">
        <a:spcBef>
          <a:spcPct val="20000"/>
        </a:spcBef>
        <a:spcAft>
          <a:spcPct val="0"/>
        </a:spcAft>
        <a:buChar char="–"/>
        <a:tabLst>
          <a:tab pos="432000" algn="l"/>
          <a:tab pos="828000" algn="l"/>
          <a:tab pos="1188000" algn="l"/>
          <a:tab pos="1512000" algn="l"/>
          <a:tab pos="1800000" algn="l"/>
          <a:tab pos="2160000" algn="l"/>
          <a:tab pos="2520000" algn="l"/>
          <a:tab pos="2880000" algn="l"/>
          <a:tab pos="3240000" algn="l"/>
        </a:tabLst>
        <a:defRPr sz="2000">
          <a:solidFill>
            <a:schemeClr val="tx1"/>
          </a:solidFill>
          <a:latin typeface="+mn-lt"/>
        </a:defRPr>
      </a:lvl4pPr>
      <a:lvl5pPr marL="1800000" indent="-288000" algn="l" defTabSz="1800000" rtl="0" eaLnBrk="0" fontAlgn="base" hangingPunct="0">
        <a:spcBef>
          <a:spcPct val="20000"/>
        </a:spcBef>
        <a:spcAft>
          <a:spcPct val="0"/>
        </a:spcAft>
        <a:buChar char="»"/>
        <a:tabLst>
          <a:tab pos="432000" algn="l"/>
          <a:tab pos="828000" algn="l"/>
          <a:tab pos="1188000" algn="l"/>
          <a:tab pos="1512000" algn="l"/>
          <a:tab pos="1800000" algn="l"/>
          <a:tab pos="2160000" algn="l"/>
          <a:tab pos="2520000" algn="l"/>
          <a:tab pos="2880000" algn="l"/>
          <a:tab pos="3240000" algn="l"/>
        </a:tabLst>
        <a:defRPr sz="1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ssl.gstatic.com/onebox/sports/olympics/london2012_logo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Lieven_Scheire_Sporza_10kamp.flv%20-%20Shortcut.ln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hyperlink" Target="131123_JD_DVW_praktisch.pptx#-1,3,PowerPoint Presentation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Leren modelleren</a:t>
            </a:r>
          </a:p>
        </p:txBody>
      </p:sp>
      <p:sp>
        <p:nvSpPr>
          <p:cNvPr id="2051" name="Ondertitel 2"/>
          <p:cNvSpPr>
            <a:spLocks noGrp="1"/>
          </p:cNvSpPr>
          <p:nvPr>
            <p:ph type="subTitle" idx="1"/>
          </p:nvPr>
        </p:nvSpPr>
        <p:spPr>
          <a:xfrm>
            <a:off x="154745" y="3886200"/>
            <a:ext cx="8595359" cy="1752600"/>
          </a:xfrm>
        </p:spPr>
        <p:txBody>
          <a:bodyPr/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Dag van de Wiskunde, Kortrijk, 2013</a:t>
            </a:r>
          </a:p>
          <a:p>
            <a:endParaRPr lang="nl-BE" sz="2000" dirty="0" smtClean="0"/>
          </a:p>
          <a:p>
            <a:r>
              <a:rPr lang="nl-BE" sz="2400" dirty="0" smtClean="0"/>
              <a:t>www.ua.ac.be/johan.deprez &gt; Documenten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2: De Belgen door de jaren heen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Aan het werk!</a:t>
            </a:r>
          </a:p>
          <a:p>
            <a:pPr marL="756000" lvl="2" indent="0">
              <a:buNone/>
            </a:pPr>
            <a:r>
              <a:rPr lang="nl-BE" dirty="0" smtClean="0"/>
              <a:t>Lijsten BEL01 en BEL02 in het geheugen van je rekenmachine (?)</a:t>
            </a:r>
            <a:endParaRPr lang="en-US" dirty="0"/>
          </a:p>
        </p:txBody>
      </p:sp>
      <p:pic>
        <p:nvPicPr>
          <p:cNvPr id="8194" name="Picture 2" descr="http://nonoandthesuncreamband.nl/wp-content/uploads/2010/10/280-belg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726" y="2671620"/>
            <a:ext cx="2748548" cy="36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9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2: oplossingen/commentaar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vergelijking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=41 130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+3 637 982</m:t>
                    </m:r>
                  </m:oMath>
                </a14:m>
                <a:r>
                  <a:rPr lang="nl-BE" dirty="0" smtClean="0"/>
                  <a:t> </a:t>
                </a:r>
              </a:p>
              <a:p>
                <a:endParaRPr lang="nl-BE" dirty="0" smtClean="0"/>
              </a:p>
              <a:p>
                <a:endParaRPr lang="nl-BE" dirty="0"/>
              </a:p>
              <a:p>
                <a:r>
                  <a:rPr lang="nl-BE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51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 bwMode="auto">
          <a:xfrm>
            <a:off x="3362179" y="793094"/>
            <a:ext cx="4529796" cy="489060"/>
          </a:xfrm>
          <a:prstGeom prst="wedgeRoundRectCallout">
            <a:avLst>
              <a:gd name="adj1" fmla="val 16083"/>
              <a:gd name="adj2" fmla="val 75355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geschatte bevolking</a:t>
            </a:r>
            <a:r>
              <a:rPr kumimoji="0" lang="nl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in 1830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053883" y="1893104"/>
            <a:ext cx="3106616" cy="489060"/>
          </a:xfrm>
          <a:prstGeom prst="wedgeRoundRectCallout">
            <a:avLst>
              <a:gd name="adj1" fmla="val 12294"/>
              <a:gd name="adj2" fmla="val -88590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elk jaar + 41 130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63" y="2763651"/>
            <a:ext cx="4459567" cy="33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 bwMode="auto">
          <a:xfrm>
            <a:off x="2827607" y="5767901"/>
            <a:ext cx="2053883" cy="897683"/>
          </a:xfrm>
          <a:prstGeom prst="wedgeRoundRectCallout">
            <a:avLst>
              <a:gd name="adj1" fmla="val -33828"/>
              <a:gd name="adj2" fmla="val -71352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 het begin trage</a:t>
            </a:r>
            <a:r>
              <a:rPr kumimoji="0" lang="nl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groei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1086729" y="4137235"/>
            <a:ext cx="2520462" cy="489060"/>
          </a:xfrm>
          <a:prstGeom prst="wedgeRoundRectCallout">
            <a:avLst>
              <a:gd name="adj1" fmla="val 50417"/>
              <a:gd name="adj2" fmla="val 95258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industrialistatie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193224" y="4938817"/>
            <a:ext cx="950864" cy="489060"/>
          </a:xfrm>
          <a:prstGeom prst="wedgeRoundRectCallout">
            <a:avLst>
              <a:gd name="adj1" fmla="val -25036"/>
              <a:gd name="adj2" fmla="val -134860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WO 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031546" y="4534165"/>
            <a:ext cx="1073831" cy="489060"/>
          </a:xfrm>
          <a:prstGeom prst="wedgeRoundRectCallout">
            <a:avLst>
              <a:gd name="adj1" fmla="val -36826"/>
              <a:gd name="adj2" fmla="val -129107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WO II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607191" y="3117909"/>
            <a:ext cx="1846263" cy="489060"/>
          </a:xfrm>
          <a:prstGeom prst="wedgeRoundRectCallout">
            <a:avLst>
              <a:gd name="adj1" fmla="val 50417"/>
              <a:gd name="adj2" fmla="val 95258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babyboom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400799" y="3756950"/>
            <a:ext cx="2686929" cy="897683"/>
          </a:xfrm>
          <a:prstGeom prst="wedgeRoundRectCallout">
            <a:avLst>
              <a:gd name="adj1" fmla="val -55690"/>
              <a:gd name="adj2" fmla="val -67391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nieuwe normen en waarden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6" y="3348119"/>
            <a:ext cx="7881791" cy="298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2: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moeilijker, realistisch cijfermateriaal</a:t>
            </a:r>
          </a:p>
          <a:p>
            <a:r>
              <a:rPr lang="nl-BE" dirty="0" smtClean="0"/>
              <a:t>focus op relatie realiteit – wiskundig model</a:t>
            </a:r>
          </a:p>
          <a:p>
            <a:pPr lvl="1"/>
            <a:r>
              <a:rPr lang="nl-BE" dirty="0" smtClean="0"/>
              <a:t>interpreteren van parameters</a:t>
            </a:r>
          </a:p>
          <a:p>
            <a:pPr lvl="1"/>
            <a:r>
              <a:rPr lang="nl-BE" dirty="0" smtClean="0"/>
              <a:t>aandacht voor verschillen realiteit – model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220318" y="3305910"/>
            <a:ext cx="1223889" cy="30405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3: Olympische Spelen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268413"/>
            <a:ext cx="8616950" cy="494823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Aan het werk!</a:t>
            </a:r>
          </a:p>
          <a:p>
            <a:pPr marL="756000" lvl="2" indent="0">
              <a:buNone/>
            </a:pPr>
            <a:r>
              <a:rPr lang="nl-BE" dirty="0"/>
              <a:t>Lijsten </a:t>
            </a:r>
            <a:r>
              <a:rPr lang="nl-BE" dirty="0" smtClean="0"/>
              <a:t>OSJ, OSV, OSM in </a:t>
            </a:r>
            <a:r>
              <a:rPr lang="nl-BE" dirty="0"/>
              <a:t>het geheugen van je </a:t>
            </a:r>
            <a:r>
              <a:rPr lang="nl-BE" dirty="0" smtClean="0"/>
              <a:t>rekenmachine (?)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 descr="https://ssl.gstatic.com/onebox/sports/olympics/london2012_logo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4784" r="4784" b="4784"/>
          <a:stretch>
            <a:fillRect/>
          </a:stretch>
        </p:blipFill>
        <p:spPr bwMode="auto">
          <a:xfrm>
            <a:off x="3048779" y="2739826"/>
            <a:ext cx="3046443" cy="304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6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630805" y="5208436"/>
            <a:ext cx="3910941" cy="1508738"/>
            <a:chOff x="910516" y="2982346"/>
            <a:chExt cx="7881791" cy="304058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516" y="3024555"/>
              <a:ext cx="7881791" cy="2981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 bwMode="auto">
            <a:xfrm>
              <a:off x="4220318" y="2982346"/>
              <a:ext cx="1223889" cy="304058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3: oplossingen/commentaar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88718" y="1268413"/>
                <a:ext cx="8616950" cy="4948237"/>
              </a:xfrm>
            </p:spPr>
            <p:txBody>
              <a:bodyPr>
                <a:normAutofit/>
              </a:bodyPr>
              <a:lstStyle/>
              <a:p>
                <a:endParaRPr lang="nl-BE" dirty="0" smtClean="0"/>
              </a:p>
              <a:p>
                <a:r>
                  <a:rPr lang="nl-BE" dirty="0" smtClean="0"/>
                  <a:t>geen goed model</a:t>
                </a:r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=−0,016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+12,313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dirty="0"/>
                  <a:t> </a:t>
                </a:r>
                <a:endParaRPr lang="nl-BE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718" y="1268413"/>
                <a:ext cx="8616950" cy="4948237"/>
              </a:xfrm>
              <a:blipFill rotWithShape="1">
                <a:blip r:embed="rId5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 bwMode="auto">
          <a:xfrm>
            <a:off x="1223001" y="4036585"/>
            <a:ext cx="4051495" cy="897683"/>
          </a:xfrm>
          <a:prstGeom prst="wedgeRoundRectCallout">
            <a:avLst>
              <a:gd name="adj1" fmla="val -21906"/>
              <a:gd name="adj2" fmla="val -80207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trend:</a:t>
            </a:r>
            <a:r>
              <a:rPr kumimoji="0" lang="nl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elk jaar –0,016 s, elke </a:t>
            </a:r>
            <a:r>
              <a:rPr lang="nl-BE" dirty="0"/>
              <a:t>editie –</a:t>
            </a:r>
            <a:r>
              <a:rPr lang="nl-BE" dirty="0" smtClean="0"/>
              <a:t>0,064 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1375400" y="2635632"/>
            <a:ext cx="4051495" cy="489060"/>
          </a:xfrm>
          <a:prstGeom prst="wedgeRoundRectCallout">
            <a:avLst>
              <a:gd name="adj1" fmla="val 12469"/>
              <a:gd name="adj2" fmla="val 103980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fictieve tijd op OS1900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43" y="819642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66" y="3230708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4853980" y="5415142"/>
            <a:ext cx="4051495" cy="897683"/>
          </a:xfrm>
          <a:prstGeom prst="wedgeRoundRectCallout">
            <a:avLst>
              <a:gd name="adj1" fmla="val 13858"/>
              <a:gd name="adj2" fmla="val -124086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geschiktheid van het model beoordelen!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3: oplossingen/commentaar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74650" y="1282481"/>
                <a:ext cx="8616950" cy="4948237"/>
              </a:xfrm>
            </p:spPr>
            <p:txBody>
              <a:bodyPr>
                <a:normAutofit/>
              </a:bodyPr>
              <a:lstStyle/>
              <a:p>
                <a:pPr>
                  <a:buFont typeface="+mj-lt"/>
                  <a:buAutoNum type="arabicPeriod" startAt="4"/>
                </a:pPr>
                <a:r>
                  <a:rPr lang="nl-BE" dirty="0" smtClean="0"/>
                  <a:t>nog even wachten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vóór de tijd &lt;10 s is!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>
                  <a:buFont typeface="+mj-lt"/>
                  <a:buAutoNum type="arabicPeriod" startAt="5"/>
                </a:pPr>
                <a:endParaRPr lang="nl-BE" b="0" dirty="0" smtClean="0"/>
              </a:p>
              <a:p>
                <a:pPr>
                  <a:buFont typeface="+mj-lt"/>
                  <a:buAutoNum type="arabicPeriod" startAt="5"/>
                </a:pPr>
                <a:endParaRPr lang="nl-BE" b="0" dirty="0" smtClean="0"/>
              </a:p>
              <a:p>
                <a:pPr>
                  <a:buFont typeface="+mj-lt"/>
                  <a:buAutoNum type="arabicPeriod" startAt="5"/>
                </a:pPr>
                <a:r>
                  <a:rPr lang="nl-BE" b="0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=−0,010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+10,856</m:t>
                    </m:r>
                  </m:oMath>
                </a14:m>
                <a:endParaRPr lang="nl-BE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tijd mannen verbetert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minder snel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0" y="1282481"/>
                <a:ext cx="8616950" cy="4948237"/>
              </a:xfrm>
              <a:blipFill rotWithShape="1">
                <a:blip r:embed="rId4"/>
                <a:stretch>
                  <a:fillRect l="-2051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 bwMode="auto">
          <a:xfrm>
            <a:off x="759647" y="2358583"/>
            <a:ext cx="5267589" cy="489060"/>
          </a:xfrm>
          <a:prstGeom prst="wedgeRoundRectCallout">
            <a:avLst>
              <a:gd name="adj1" fmla="val -21487"/>
              <a:gd name="adj2" fmla="val -81447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kumimoji="0" lang="nl-B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model</a:t>
            </a:r>
            <a:r>
              <a:rPr kumimoji="0" lang="nl-BE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geeft zinvolle voorspelling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03718" y="3705788"/>
            <a:ext cx="1214532" cy="5848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67" y="929814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67" y="3705788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59" y="4314276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3: oplossingen</a:t>
            </a:r>
            <a:br>
              <a:rPr lang="nl-BE" dirty="0" smtClean="0"/>
            </a:br>
            <a:r>
              <a:rPr lang="nl-BE" dirty="0" smtClean="0"/>
              <a:t>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650" y="1268413"/>
                <a:ext cx="8616950" cy="5343402"/>
              </a:xfrm>
            </p:spPr>
            <p:txBody>
              <a:bodyPr>
                <a:normAutofit/>
              </a:bodyPr>
              <a:lstStyle/>
              <a:p>
                <a:pPr>
                  <a:buFont typeface="+mj-lt"/>
                  <a:buAutoNum type="arabicPeriod" startAt="6"/>
                </a:pPr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=−0,016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+12,313</m:t>
                    </m:r>
                  </m:oMath>
                </a14:m>
                <a:endParaRPr lang="nl-BE" b="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/>
                  <a:t>	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=−0,010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+10,856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vrouwen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sneller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vanaf</a:t>
                </a:r>
                <a:r>
                  <a:rPr lang="en-US" dirty="0" smtClean="0"/>
                  <a:t> 2144</a:t>
                </a:r>
              </a:p>
              <a:p>
                <a:pPr indent="0">
                  <a:buNone/>
                </a:pPr>
                <a:endParaRPr lang="nl-BE" dirty="0"/>
              </a:p>
              <a:p>
                <a:pPr indent="0">
                  <a:buNone/>
                </a:pPr>
                <a:endParaRPr lang="nl-BE" dirty="0" smtClean="0"/>
              </a:p>
              <a:p>
                <a:pPr indent="0">
                  <a:buNone/>
                </a:pPr>
                <a:endParaRPr lang="nl-BE" dirty="0" smtClean="0"/>
              </a:p>
              <a:p>
                <a:pPr indent="0">
                  <a:buNone/>
                </a:pPr>
                <a:endParaRPr lang="nl-BE" dirty="0" smtClean="0"/>
              </a:p>
              <a:p>
                <a:pPr indent="0">
                  <a:buNone/>
                </a:pPr>
                <a:r>
                  <a:rPr lang="nl-BE" dirty="0" smtClean="0"/>
                  <a:t>…</a:t>
                </a:r>
                <a:r>
                  <a:rPr lang="en-US" dirty="0" smtClean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=−0,013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>
                      <a:rPr lang="nl-BE" b="0" i="1" smtClean="0">
                        <a:latin typeface="Cambria Math"/>
                      </a:rPr>
                      <m:t>+11,062</m:t>
                    </m:r>
                  </m:oMath>
                </a14:m>
                <a:endParaRPr lang="nl-BE" b="0" dirty="0" smtClean="0"/>
              </a:p>
              <a:p>
                <a:pPr indent="0">
                  <a:spcBef>
                    <a:spcPts val="0"/>
                  </a:spcBef>
                  <a:buNone/>
                </a:pPr>
                <a:r>
                  <a:rPr lang="en-US" dirty="0" smtClean="0"/>
                  <a:t>(</a:t>
                </a:r>
                <a:r>
                  <a:rPr lang="en-US" dirty="0" err="1" smtClean="0"/>
                  <a:t>bepaald</a:t>
                </a:r>
                <a:r>
                  <a:rPr lang="en-US" dirty="0" smtClean="0"/>
                  <a:t> door 1952 en 1996):</a:t>
                </a:r>
              </a:p>
              <a:p>
                <a:pPr indent="0">
                  <a:spcBef>
                    <a:spcPts val="0"/>
                  </a:spcBef>
                  <a:buNone/>
                </a:pPr>
                <a:r>
                  <a:rPr lang="en-US" dirty="0" err="1" smtClean="0"/>
                  <a:t>vrouwen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sneller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vanaf</a:t>
                </a:r>
                <a:r>
                  <a:rPr lang="en-US" dirty="0" smtClean="0"/>
                  <a:t> 2320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0" y="1268413"/>
                <a:ext cx="8616950" cy="5343402"/>
              </a:xfrm>
              <a:blipFill rotWithShape="1">
                <a:blip r:embed="rId5"/>
                <a:stretch>
                  <a:fillRect l="-205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59" y="2279650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450166" y="2899198"/>
            <a:ext cx="5669279" cy="1714928"/>
          </a:xfrm>
          <a:prstGeom prst="wedgeRoundRectCallout">
            <a:avLst>
              <a:gd name="adj1" fmla="val -15410"/>
              <a:gd name="adj2" fmla="val -66316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weinig zinvolle 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voorspelling: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kumimoji="0" lang="nl-BE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extrapolatie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buiten het domein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sterke </a:t>
            </a:r>
            <a:r>
              <a:rPr kumimoji="0" lang="nl-BE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gevoeligheid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voor kleine wijzigingen in de coëfficiënten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457449" y="3869635"/>
            <a:ext cx="1115629" cy="11435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59" y="188159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4: Bierhoogte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268413"/>
            <a:ext cx="8616950" cy="494823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Aan het werk!</a:t>
            </a:r>
          </a:p>
          <a:p>
            <a:pPr marL="756000" lvl="2" indent="0">
              <a:buNone/>
            </a:pPr>
            <a:r>
              <a:rPr lang="nl-BE" dirty="0"/>
              <a:t>Lijsten </a:t>
            </a:r>
            <a:r>
              <a:rPr lang="nl-BE" dirty="0" smtClean="0"/>
              <a:t>BIERX en BIERY in </a:t>
            </a:r>
            <a:r>
              <a:rPr lang="nl-BE" dirty="0"/>
              <a:t>het geheugen van je </a:t>
            </a:r>
            <a:r>
              <a:rPr lang="nl-BE" dirty="0" smtClean="0"/>
              <a:t>rekenmachine (?)</a:t>
            </a:r>
            <a:endParaRPr lang="en-US" dirty="0"/>
          </a:p>
        </p:txBody>
      </p:sp>
      <p:pic>
        <p:nvPicPr>
          <p:cNvPr id="15362" name="Picture 2" descr="https://encrypted-tbn3.google.com/images?q=tbn:ANd9GcTUrFAjH6cRdwbJFhDhAjh7HBtCXajUUZp50jgzZXKjh9rN6AvE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" b="2748"/>
          <a:stretch>
            <a:fillRect/>
          </a:stretch>
        </p:blipFill>
        <p:spPr bwMode="auto">
          <a:xfrm>
            <a:off x="3305908" y="2792422"/>
            <a:ext cx="2532185" cy="35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4: oplossingen</a:t>
            </a:r>
            <a:br>
              <a:rPr lang="nl-BE" dirty="0" smtClean="0"/>
            </a:br>
            <a:r>
              <a:rPr lang="nl-BE" dirty="0" smtClean="0"/>
              <a:t>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geschikte standaard-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dirty="0"/>
              <a:t>	</a:t>
            </a:r>
            <a:r>
              <a:rPr lang="nl-BE" dirty="0" smtClean="0"/>
              <a:t>regressie beschikbaar</a:t>
            </a:r>
          </a:p>
          <a:p>
            <a:pPr>
              <a:buFont typeface="+mj-lt"/>
              <a:buAutoNum type="arabicPeriod" startAt="2"/>
            </a:pPr>
            <a:r>
              <a:rPr lang="nl-BE" dirty="0" smtClean="0"/>
              <a:t>transformaties…</a:t>
            </a:r>
          </a:p>
          <a:p>
            <a:pPr marL="738900" lvl="1" indent="-342900">
              <a:buFont typeface="Arial" pitchFamily="34" charset="0"/>
              <a:buChar char="•"/>
            </a:pPr>
            <a:r>
              <a:rPr lang="nl-BE" sz="2800" dirty="0" smtClean="0"/>
              <a:t> </a:t>
            </a:r>
            <a:r>
              <a:rPr lang="nl-BE" sz="2000" dirty="0" smtClean="0"/>
              <a:t>L</a:t>
            </a:r>
            <a:r>
              <a:rPr lang="nl-BE" dirty="0" smtClean="0"/>
              <a:t>BIERY–13,2</a:t>
            </a:r>
            <a:r>
              <a:rPr lang="nl-BE" dirty="0" smtClean="0">
                <a:sym typeface="Symbol"/>
              </a:rPr>
              <a:t>L</a:t>
            </a:r>
            <a:r>
              <a:rPr lang="nl-BE" sz="2000" dirty="0" smtClean="0">
                <a:sym typeface="Symbol"/>
              </a:rPr>
              <a:t>1</a:t>
            </a:r>
            <a:endParaRPr lang="nl-BE" dirty="0" smtClean="0">
              <a:sym typeface="Symbol"/>
            </a:endParaRPr>
          </a:p>
          <a:p>
            <a:pPr marL="853200" lvl="1" indent="-457200">
              <a:buFont typeface="Arial" pitchFamily="34" charset="0"/>
              <a:buChar char="•"/>
            </a:pPr>
            <a:endParaRPr lang="nl-BE" dirty="0" smtClean="0">
              <a:sym typeface="Symbol"/>
            </a:endParaRPr>
          </a:p>
          <a:p>
            <a:pPr marL="853200" lvl="1" indent="-457200">
              <a:buFont typeface="Arial" pitchFamily="34" charset="0"/>
              <a:buChar char="•"/>
            </a:pPr>
            <a:endParaRPr lang="nl-BE" dirty="0" smtClean="0">
              <a:sym typeface="Symbol"/>
            </a:endParaRPr>
          </a:p>
          <a:p>
            <a:pPr marL="853200" lvl="1" indent="-457200">
              <a:buFont typeface="Arial" pitchFamily="34" charset="0"/>
              <a:buChar char="•"/>
            </a:pPr>
            <a:r>
              <a:rPr lang="nl-BE" dirty="0" smtClean="0">
                <a:sym typeface="Symbol"/>
              </a:rPr>
              <a:t>–L</a:t>
            </a:r>
            <a:r>
              <a:rPr lang="nl-BE" sz="2000" dirty="0" smtClean="0">
                <a:sym typeface="Symbol"/>
              </a:rPr>
              <a:t>1 </a:t>
            </a:r>
            <a:r>
              <a:rPr lang="nl-BE" dirty="0" smtClean="0">
                <a:sym typeface="Symbol"/>
              </a:rPr>
              <a:t> L</a:t>
            </a:r>
            <a:r>
              <a:rPr lang="nl-BE" sz="2000" dirty="0" smtClean="0">
                <a:sym typeface="Symbol"/>
              </a:rPr>
              <a:t>2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… brengen maar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dirty="0"/>
              <a:t>	</a:t>
            </a:r>
            <a:r>
              <a:rPr lang="nl-BE" dirty="0" smtClean="0"/>
              <a:t>deels soelaas</a:t>
            </a:r>
          </a:p>
          <a:p>
            <a:pPr marL="853200" lvl="1" indent="-4572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572" y="106781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7" y="2164512"/>
            <a:ext cx="1840230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7" y="3581915"/>
            <a:ext cx="1840230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7" y="5031581"/>
            <a:ext cx="1840230" cy="13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82" y="4513194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 bwMode="auto">
          <a:xfrm>
            <a:off x="6147586" y="2975962"/>
            <a:ext cx="2945346" cy="1306305"/>
          </a:xfrm>
          <a:prstGeom prst="wedgeRoundRectCallout">
            <a:avLst>
              <a:gd name="adj1" fmla="val 6678"/>
              <a:gd name="adj2" fmla="val 110297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kumimoji="0" lang="nl-B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goede aansluiting</a:t>
            </a:r>
            <a:r>
              <a:rPr kumimoji="0" lang="nl-BE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op het einde, niet in het begin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0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4: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verdere transformatie: ln(L</a:t>
            </a:r>
            <a:r>
              <a:rPr lang="nl-BE" sz="2000" dirty="0" smtClean="0"/>
              <a:t>2</a:t>
            </a:r>
            <a:r>
              <a:rPr lang="nl-BE" dirty="0" smtClean="0"/>
              <a:t>) </a:t>
            </a:r>
            <a:r>
              <a:rPr lang="nl-BE" dirty="0" smtClean="0">
                <a:sym typeface="Symbol"/>
              </a:rPr>
              <a:t> L</a:t>
            </a:r>
            <a:r>
              <a:rPr lang="nl-BE" sz="2000" dirty="0" smtClean="0">
                <a:sym typeface="Symbol"/>
              </a:rPr>
              <a:t>3</a:t>
            </a:r>
            <a:endParaRPr lang="nl-BE" dirty="0" smtClean="0">
              <a:sym typeface="Symbol"/>
            </a:endParaRPr>
          </a:p>
          <a:p>
            <a:pPr marL="0" indent="0">
              <a:buNone/>
            </a:pPr>
            <a:r>
              <a:rPr lang="nl-BE" dirty="0" smtClean="0"/>
              <a:t>	(ln zet exponentiële kromme om in rechte)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4403" y="2243563"/>
            <a:ext cx="5359787" cy="897683"/>
          </a:xfrm>
          <a:prstGeom prst="wedgeRoundRectCallout">
            <a:avLst>
              <a:gd name="adj1" fmla="val 8145"/>
              <a:gd name="adj2" fmla="val 114998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nl-BE" dirty="0" smtClean="0"/>
              <a:t>twee delen, die elk door een rechte benaderd kunnen worden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5" y="3081621"/>
            <a:ext cx="5050157" cy="37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079632" y="4677096"/>
            <a:ext cx="1026940" cy="2924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081986" y="5219111"/>
            <a:ext cx="1629495" cy="3928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05" y="3220758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6274" y="5090164"/>
            <a:ext cx="3442878" cy="1714928"/>
          </a:xfrm>
          <a:prstGeom prst="wedgeRoundRectCallout">
            <a:avLst>
              <a:gd name="adj1" fmla="val 26609"/>
              <a:gd name="adj2" fmla="val -63781"/>
              <a:gd name="adj3" fmla="val 16667"/>
            </a:avLst>
          </a:prstGeom>
          <a:solidFill>
            <a:srgbClr val="C3FD8F"/>
          </a:solidFill>
          <a:ln w="9525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1" compatLnSpc="1">
            <a:prstTxWarp prst="textNoShape">
              <a:avLst/>
            </a:prstTxWarp>
            <a:spAutoFit/>
          </a:bodyPr>
          <a:lstStyle/>
          <a:p>
            <a:r>
              <a:rPr lang="nl-BE" dirty="0" smtClean="0"/>
              <a:t>niet onlogisch: vorming/verdwijnen van bierkraag kent  verschillende fases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slides in syllabus (deel 2) + op mijn website</a:t>
            </a:r>
          </a:p>
          <a:p>
            <a:r>
              <a:rPr lang="nl-BE" dirty="0"/>
              <a:t>sessie met de TI84 (Color)</a:t>
            </a:r>
          </a:p>
          <a:p>
            <a:r>
              <a:rPr lang="nl-BE" dirty="0" smtClean="0"/>
              <a:t>voorbeelden om in de klas te gebruiken</a:t>
            </a:r>
          </a:p>
          <a:p>
            <a:pPr lvl="1"/>
            <a:r>
              <a:rPr lang="nl-BE" dirty="0" smtClean="0"/>
              <a:t>eerder eenvoudige voorbeelden</a:t>
            </a:r>
          </a:p>
          <a:p>
            <a:pPr lvl="1"/>
            <a:r>
              <a:rPr lang="nl-BE" dirty="0" smtClean="0"/>
              <a:t>waarin de aandacht gevestigd wordt op enkele aspecten van modelleren</a:t>
            </a:r>
          </a:p>
          <a:p>
            <a:pPr lvl="1"/>
            <a:r>
              <a:rPr lang="nl-BE" dirty="0" smtClean="0"/>
              <a:t>werkteksten doorwerken (syllabus deel 1)</a:t>
            </a:r>
          </a:p>
          <a:p>
            <a:r>
              <a:rPr lang="nl-BE" dirty="0" smtClean="0"/>
              <a:t>gebaseerd op:</a:t>
            </a:r>
          </a:p>
          <a:p>
            <a:pPr lvl="1"/>
            <a:r>
              <a:rPr lang="nl-BE" dirty="0" smtClean="0"/>
              <a:t>Johan Deprez</a:t>
            </a:r>
            <a:r>
              <a:rPr lang="nl-BE" dirty="0"/>
              <a:t>, Regi Op de Beeck, </a:t>
            </a:r>
            <a:r>
              <a:rPr lang="nl-BE" dirty="0" smtClean="0"/>
              <a:t>Luc </a:t>
            </a:r>
            <a:r>
              <a:rPr lang="nl-BE" dirty="0"/>
              <a:t>Van den </a:t>
            </a:r>
            <a:r>
              <a:rPr lang="nl-BE" dirty="0" smtClean="0"/>
              <a:t>Broeck, </a:t>
            </a:r>
            <a:r>
              <a:rPr lang="nl-BE" i="1" dirty="0" smtClean="0"/>
              <a:t>Leren modelleren</a:t>
            </a:r>
            <a:r>
              <a:rPr lang="nl-BE" dirty="0" smtClean="0"/>
              <a:t>, Uitwiskeling 27/3 (zomer 2011), 15-51 (syllabus deel 3)</a:t>
            </a:r>
          </a:p>
          <a:p>
            <a:pPr lvl="1"/>
            <a:r>
              <a:rPr lang="nl-BE" dirty="0" smtClean="0"/>
              <a:t>werk van André 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4: oplossingen/commentaar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651" y="1268412"/>
                <a:ext cx="6436966" cy="545044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bi-exponentiële regressie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𝑦</m:t>
                      </m:r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r>
                        <a:rPr lang="nl-BE" b="0" i="1" smtClean="0">
                          <a:latin typeface="Cambria Math"/>
                        </a:rPr>
                        <m:t>𝑎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nl-B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p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nl-BE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nl-B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nl-BE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l-BE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nl-BE" dirty="0" smtClean="0"/>
                  <a:t>m.b.v. ‘function peeling’</a:t>
                </a:r>
              </a:p>
              <a:p>
                <a:r>
                  <a:rPr lang="nl-BE" dirty="0" smtClean="0"/>
                  <a:t>voer eerst regressie uit op de ‘staart’ (vanaf meetpunt 8)</a:t>
                </a:r>
              </a:p>
              <a:p>
                <a:r>
                  <a:rPr lang="nl-BE" dirty="0" smtClean="0"/>
                  <a:t>trek van de eerste 7 meetwaarden de voorlopige regressiewaarden af</a:t>
                </a:r>
              </a:p>
              <a:p>
                <a:r>
                  <a:rPr lang="nl-BE" dirty="0" smtClean="0"/>
                  <a:t>voer daarna regressie uit op de resulterende 7 punten</a:t>
                </a:r>
              </a:p>
              <a:p>
                <a:r>
                  <a:rPr lang="nl-BE" dirty="0" smtClean="0"/>
                  <a:t>dit geeft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𝑦</m:t>
                    </m:r>
                    <m:r>
                      <a:rPr lang="nl-BE" b="0" i="1" smtClean="0">
                        <a:latin typeface="Cambria Math"/>
                      </a:rPr>
                      <m:t>=13,2−1,0299∙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  <a:ea typeface="Cambria Math"/>
                          </a:rPr>
                          <m:t>0,9888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nl-BE" b="0" i="1" smtClean="0">
                        <a:latin typeface="Cambria Math"/>
                        <a:ea typeface="Cambria Math"/>
                      </a:rPr>
                      <m:t>−4,0910∙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  <a:ea typeface="Cambria Math"/>
                          </a:rPr>
                          <m:t>0,9554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voor</a:t>
                </a:r>
                <a:r>
                  <a:rPr lang="en-US" dirty="0" smtClean="0"/>
                  <a:t> de </a:t>
                </a:r>
                <a:r>
                  <a:rPr lang="en-US" dirty="0" err="1" smtClean="0"/>
                  <a:t>hoogte</a:t>
                </a:r>
                <a:r>
                  <a:rPr lang="en-US" dirty="0" smtClean="0"/>
                  <a:t> van de </a:t>
                </a:r>
                <a:r>
                  <a:rPr lang="en-US" dirty="0" err="1" smtClean="0"/>
                  <a:t>schuimkraag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1" y="1268412"/>
                <a:ext cx="6436966" cy="5450440"/>
              </a:xfrm>
              <a:blipFill rotWithShape="1">
                <a:blip r:embed="rId2"/>
                <a:stretch>
                  <a:fillRect l="-2462" t="-1230" r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86" y="967396"/>
            <a:ext cx="245364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86" y="1946820"/>
            <a:ext cx="245364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86" y="3801302"/>
            <a:ext cx="245364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86" y="4751730"/>
            <a:ext cx="2453640" cy="184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59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Uitsmijter…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functies opstellen bij data is maar één aspect van modelleren</a:t>
            </a:r>
            <a:endParaRPr lang="nl-BE" dirty="0" smtClean="0"/>
          </a:p>
          <a:p>
            <a:r>
              <a:rPr lang="nl-BE" dirty="0" smtClean="0"/>
              <a:t>zie tekst in syllabus voor meer</a:t>
            </a:r>
          </a:p>
          <a:p>
            <a:r>
              <a:rPr lang="nl-BE" dirty="0" smtClean="0"/>
              <a:t>en zie het filmpje voor nog een </a:t>
            </a:r>
            <a:r>
              <a:rPr lang="nl-BE" dirty="0"/>
              <a:t>ander aspect </a:t>
            </a:r>
            <a:r>
              <a:rPr lang="nl-BE" dirty="0" smtClean="0"/>
              <a:t>…</a:t>
            </a:r>
          </a:p>
          <a:p>
            <a:pPr marL="792000" lvl="2" indent="0">
              <a:buNone/>
            </a:pPr>
            <a:r>
              <a:rPr lang="nl-BE" dirty="0" smtClean="0"/>
              <a:t>http</a:t>
            </a:r>
            <a:r>
              <a:rPr lang="nl-BE" dirty="0"/>
              <a:t>://</a:t>
            </a:r>
            <a:r>
              <a:rPr lang="nl-BE" dirty="0" smtClean="0"/>
              <a:t>www.youtube.com/watch?v=LHuNjHojurU</a:t>
            </a:r>
            <a:endParaRPr lang="en-US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69" y="4371547"/>
            <a:ext cx="2633662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en-US" dirty="0">
              <a:hlinkClick r:id="rId2" action="ppaction://hlinkpres?slideindex=3&amp;slidetitle=PowerPoint Presentati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fbeelding 2">
            <a:hlinkClick r:id="rId2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665" y="4001686"/>
            <a:ext cx="518670" cy="59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1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4726452" cy="5184775"/>
          </a:xfrm>
        </p:spPr>
        <p:txBody>
          <a:bodyPr>
            <a:normAutofit fontScale="92500"/>
          </a:bodyPr>
          <a:lstStyle/>
          <a:p>
            <a:endParaRPr lang="nl-BE" altLang="en-US" dirty="0" smtClean="0"/>
          </a:p>
          <a:p>
            <a:endParaRPr lang="nl-BE" altLang="en-US" dirty="0" smtClean="0"/>
          </a:p>
          <a:p>
            <a:r>
              <a:rPr lang="nl-BE" altLang="en-US" dirty="0" smtClean="0"/>
              <a:t>zaterdag 15 maart 2014</a:t>
            </a:r>
          </a:p>
          <a:p>
            <a:r>
              <a:rPr lang="nl-BE" altLang="en-US" dirty="0" smtClean="0"/>
              <a:t>9:00 – 16:10</a:t>
            </a:r>
          </a:p>
          <a:p>
            <a:r>
              <a:rPr lang="nl-BE" altLang="en-US" dirty="0" smtClean="0"/>
              <a:t>Universiteit Antwerpen, Campus Groenenborger</a:t>
            </a:r>
          </a:p>
          <a:p>
            <a:r>
              <a:rPr lang="nl-BE" altLang="en-US" dirty="0" smtClean="0"/>
              <a:t>plenaire lezing door Philippe Cara</a:t>
            </a:r>
          </a:p>
          <a:p>
            <a:r>
              <a:rPr lang="nl-BE" altLang="en-US" dirty="0" smtClean="0"/>
              <a:t>keuze uit workshops</a:t>
            </a:r>
          </a:p>
          <a:p>
            <a:r>
              <a:rPr lang="nl-BE" altLang="en-US" dirty="0" smtClean="0"/>
              <a:t>www.uitwiskeling</a:t>
            </a:r>
          </a:p>
          <a:p>
            <a:r>
              <a:rPr lang="nl-BE" altLang="en-US" dirty="0" smtClean="0"/>
              <a:t>www.uantwerpen.be/cno</a:t>
            </a:r>
          </a:p>
          <a:p>
            <a:endParaRPr lang="nl-BE" altLang="en-US" dirty="0" smtClean="0"/>
          </a:p>
        </p:txBody>
      </p:sp>
      <p:sp>
        <p:nvSpPr>
          <p:cNvPr id="91139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 altLang="en-US" smtClean="0"/>
          </a:p>
        </p:txBody>
      </p:sp>
      <p:pic>
        <p:nvPicPr>
          <p:cNvPr id="911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5088"/>
            <a:ext cx="72009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Afbeelding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34" y="2133600"/>
            <a:ext cx="39211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Overzicht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Werktekst 1 + oplossingen/commentaar</a:t>
            </a:r>
          </a:p>
          <a:p>
            <a:r>
              <a:rPr lang="nl-BE" dirty="0" smtClean="0"/>
              <a:t>Werktekst 2 + oplossingen/commentaar</a:t>
            </a:r>
          </a:p>
          <a:p>
            <a:r>
              <a:rPr lang="nl-BE" dirty="0" smtClean="0"/>
              <a:t>Werktekst 3 + oplossingen/commentaar</a:t>
            </a:r>
          </a:p>
          <a:p>
            <a:r>
              <a:rPr lang="nl-BE" dirty="0" smtClean="0"/>
              <a:t>Werktekst 4 + oplossingen/commentaar</a:t>
            </a:r>
          </a:p>
        </p:txBody>
      </p:sp>
    </p:spTree>
    <p:extLst>
      <p:ext uri="{BB962C8B-B14F-4D97-AF65-F5344CB8AC3E}">
        <p14:creationId xmlns:p14="http://schemas.microsoft.com/office/powerpoint/2010/main" val="1273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Werktekst 1: Flyers drukken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Aan het werk!</a:t>
            </a:r>
            <a:endParaRPr lang="en-US" dirty="0"/>
          </a:p>
        </p:txBody>
      </p:sp>
      <p:pic>
        <p:nvPicPr>
          <p:cNvPr id="7170" name="Picture 2" descr="http://flyer.eu/img/flyer_logo_ben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42" y="2511619"/>
            <a:ext cx="2590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1: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Prijs wordt perfect beschreven door een eerstegraadsfunctie.</a:t>
            </a:r>
          </a:p>
          <a:p>
            <a:r>
              <a:rPr lang="nl-BE" dirty="0" smtClean="0"/>
              <a:t>Punten liggen niet op een rechte.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3" y="3156835"/>
            <a:ext cx="7509260" cy="10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84379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96432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63228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247138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</a:t>
            </a:r>
            <a:r>
              <a:rPr lang="en-US" sz="18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472882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1: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Prijs wordt perfect beschreven door een eerstegraadsfunctie.</a:t>
            </a:r>
          </a:p>
          <a:p>
            <a:r>
              <a:rPr lang="nl-BE" dirty="0" smtClean="0"/>
              <a:t>Punten liggen </a:t>
            </a:r>
            <a:r>
              <a:rPr lang="nl-BE" u="sng" dirty="0" smtClean="0"/>
              <a:t>niet helemaal exact maar wel ongeveer</a:t>
            </a:r>
            <a:r>
              <a:rPr lang="nl-BE" dirty="0" smtClean="0"/>
              <a:t> op een rechte.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03" y="3156835"/>
            <a:ext cx="7509260" cy="10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84379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96432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363228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</a:t>
            </a:r>
            <a:r>
              <a:rPr lang="en-US" sz="1800" dirty="0" smtClean="0">
                <a:solidFill>
                  <a:srgbClr val="FF0000"/>
                </a:solidFill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247138" y="4106131"/>
            <a:ext cx="682772" cy="3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♦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nl-BE" sz="1800" dirty="0" smtClean="0">
                <a:solidFill>
                  <a:srgbClr val="FF0000"/>
                </a:solidFill>
              </a:rPr>
              <a:t>+2</a:t>
            </a:r>
            <a:r>
              <a:rPr lang="en-US" sz="18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472882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1: oplossingen/commentaar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650" y="1268413"/>
                <a:ext cx="5477510" cy="5132784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buFont typeface="+mj-lt"/>
                  <a:buAutoNum type="arabicPeriod" startAt="2"/>
                </a:pPr>
                <a:r>
                  <a:rPr lang="nl-BE" dirty="0" smtClean="0"/>
                  <a:t>eerstegraadsfuncties geven prijs bij benadering:</a:t>
                </a:r>
              </a:p>
              <a:p>
                <a:pPr marL="889200" lvl="1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mtClean="0">
                        <a:latin typeface="Cambria Math"/>
                      </a:rPr>
                      <m:t>𝑦</m:t>
                    </m:r>
                    <m:r>
                      <a:rPr lang="nl-BE" smtClean="0">
                        <a:latin typeface="Cambria Math"/>
                      </a:rPr>
                      <m:t>=78+0,021</m:t>
                    </m:r>
                    <m:r>
                      <a:rPr lang="nl-BE" smtClean="0">
                        <a:latin typeface="Cambria Math"/>
                      </a:rPr>
                      <m:t>𝑥</m:t>
                    </m:r>
                  </m:oMath>
                </a14:m>
                <a:endParaRPr lang="nl-BE" dirty="0" smtClean="0"/>
              </a:p>
              <a:p>
                <a:pPr marL="1152000" lvl="3" indent="0">
                  <a:lnSpc>
                    <a:spcPct val="110000"/>
                  </a:lnSpc>
                  <a:buNone/>
                </a:pPr>
                <a:r>
                  <a:rPr lang="nl-BE" dirty="0" smtClean="0"/>
                  <a:t>(drie keer exact, twee keer 1 ernaast)</a:t>
                </a:r>
              </a:p>
              <a:p>
                <a:pPr marL="889200" lvl="1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mtClean="0">
                        <a:latin typeface="Cambria Math"/>
                      </a:rPr>
                      <m:t>𝑦</m:t>
                    </m:r>
                    <m:r>
                      <a:rPr lang="nl-BE" smtClean="0">
                        <a:latin typeface="Cambria Math"/>
                      </a:rPr>
                      <m:t>=78,5+0,021</m:t>
                    </m:r>
                    <m:r>
                      <a:rPr lang="nl-BE" smtClean="0">
                        <a:latin typeface="Cambria Math"/>
                      </a:rPr>
                      <m:t>𝑥</m:t>
                    </m:r>
                  </m:oMath>
                </a14:m>
                <a:endParaRPr lang="nl-BE" dirty="0" smtClean="0"/>
              </a:p>
              <a:p>
                <a:pPr marL="1152000" lvl="3" indent="0">
                  <a:lnSpc>
                    <a:spcPct val="110000"/>
                  </a:lnSpc>
                  <a:buNone/>
                </a:pPr>
                <a:r>
                  <a:rPr lang="nl-BE" dirty="0" smtClean="0"/>
                  <a:t>(nooit exact juist, hoogstens 0,5 ernaast)</a:t>
                </a:r>
              </a:p>
              <a:p>
                <a:pPr marL="889200" lvl="1" indent="-457200">
                  <a:lnSpc>
                    <a:spcPct val="11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BE" smtClean="0">
                        <a:latin typeface="Cambria Math"/>
                      </a:rPr>
                      <m:t>𝑦</m:t>
                    </m:r>
                    <m:r>
                      <a:rPr lang="nl-BE" smtClean="0">
                        <a:latin typeface="Cambria Math"/>
                      </a:rPr>
                      <m:t>=78,1+0,0211</m:t>
                    </m:r>
                    <m:r>
                      <a:rPr lang="nl-BE" smtClean="0">
                        <a:latin typeface="Cambria Math"/>
                      </a:rPr>
                      <m:t>𝑥</m:t>
                    </m:r>
                  </m:oMath>
                </a14:m>
                <a:endParaRPr lang="nl-BE" dirty="0" smtClean="0"/>
              </a:p>
              <a:p>
                <a:pPr marL="1152000" lvl="3" indent="0">
                  <a:lnSpc>
                    <a:spcPct val="110000"/>
                  </a:lnSpc>
                  <a:buNone/>
                </a:pPr>
                <a:r>
                  <a:rPr lang="nl-BE" dirty="0" smtClean="0"/>
                  <a:t>(via lineaire regressie, som van de kwadraten van de afwijkingen is zo klein mogelijk; niet systematisch gebruikt)</a:t>
                </a:r>
              </a:p>
              <a:p>
                <a:pPr lvl="2"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0" y="1268413"/>
                <a:ext cx="5477510" cy="5132784"/>
              </a:xfrm>
              <a:blipFill rotWithShape="1">
                <a:blip r:embed="rId3"/>
                <a:stretch>
                  <a:fillRect l="-3226" t="-1425" r="-4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67" y="954450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431" y="2827152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06" y="4002430"/>
            <a:ext cx="3067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1: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overgang naar ‘functie als wiskundig model’:</a:t>
            </a:r>
          </a:p>
          <a:p>
            <a:r>
              <a:rPr lang="nl-BE" dirty="0" smtClean="0"/>
              <a:t>functie is hier wiskundig object dat gebruikt wordt om een fenomeen uit de realiteit te beschrijven</a:t>
            </a:r>
          </a:p>
          <a:p>
            <a:r>
              <a:rPr lang="nl-BE" dirty="0" smtClean="0"/>
              <a:t>eenvoudige en compacte formule die de tabel samenvat, toelaat om nieuwe gegevens te berekenen, …</a:t>
            </a:r>
          </a:p>
          <a:p>
            <a:pPr marL="828000" lvl="2" indent="0">
              <a:buNone/>
            </a:pPr>
            <a:r>
              <a:rPr lang="nl-BE" dirty="0" smtClean="0"/>
              <a:t>(nuttige formule!)</a:t>
            </a:r>
          </a:p>
        </p:txBody>
      </p:sp>
    </p:spTree>
    <p:extLst>
      <p:ext uri="{BB962C8B-B14F-4D97-AF65-F5344CB8AC3E}">
        <p14:creationId xmlns:p14="http://schemas.microsoft.com/office/powerpoint/2010/main" val="6397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Werktekst 1: oplossingen/commentaar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nl-BE" dirty="0" smtClean="0"/>
              <a:t>formule geeft een </a:t>
            </a:r>
            <a:r>
              <a:rPr lang="nl-BE" u="sng" dirty="0" smtClean="0"/>
              <a:t>benadering</a:t>
            </a:r>
            <a:r>
              <a:rPr lang="nl-BE" dirty="0" smtClean="0"/>
              <a:t> voor de gegevens uit de tabel</a:t>
            </a:r>
          </a:p>
          <a:p>
            <a:pPr marL="828000" lvl="2" indent="0">
              <a:lnSpc>
                <a:spcPct val="110000"/>
              </a:lnSpc>
              <a:buNone/>
            </a:pPr>
            <a:r>
              <a:rPr lang="nl-BE" dirty="0" smtClean="0"/>
              <a:t>(</a:t>
            </a:r>
            <a:r>
              <a:rPr lang="nl-BE" dirty="0" smtClean="0">
                <a:sym typeface="Symbol"/>
              </a:rPr>
              <a:t> exact juist)</a:t>
            </a:r>
          </a:p>
          <a:p>
            <a:pPr>
              <a:lnSpc>
                <a:spcPct val="110000"/>
              </a:lnSpc>
            </a:pPr>
            <a:r>
              <a:rPr lang="nl-BE" dirty="0" smtClean="0"/>
              <a:t>meerdere formules zijn acceptabel</a:t>
            </a:r>
          </a:p>
          <a:p>
            <a:pPr marL="828000" lvl="2" indent="0">
              <a:lnSpc>
                <a:spcPct val="110000"/>
              </a:lnSpc>
              <a:buNone/>
            </a:pPr>
            <a:r>
              <a:rPr lang="nl-BE" dirty="0" smtClean="0"/>
              <a:t>(</a:t>
            </a:r>
            <a:r>
              <a:rPr lang="nl-BE" dirty="0" smtClean="0">
                <a:sym typeface="Symbol"/>
              </a:rPr>
              <a:t> puur </a:t>
            </a:r>
            <a:r>
              <a:rPr lang="nl-BE" dirty="0" smtClean="0"/>
              <a:t>juist/fout, er ontstaat ruimte voor kritisch afwegen, argumenteren, …)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BE" dirty="0" smtClean="0"/>
              <a:t>andere kamer uit het gebouw van de wiskunde:</a:t>
            </a:r>
          </a:p>
          <a:p>
            <a:pPr lvl="2">
              <a:lnSpc>
                <a:spcPct val="110000"/>
              </a:lnSpc>
            </a:pPr>
            <a:r>
              <a:rPr lang="nl-BE" dirty="0" smtClean="0"/>
              <a:t>andere regels dan in de ‘zuivere wiskunde’!</a:t>
            </a:r>
          </a:p>
          <a:p>
            <a:pPr lvl="2">
              <a:lnSpc>
                <a:spcPct val="110000"/>
              </a:lnSpc>
            </a:pPr>
            <a:r>
              <a:rPr lang="nl-BE" dirty="0" smtClean="0"/>
              <a:t>belangrijke kamer in de hedendaagse wiskunde</a:t>
            </a:r>
          </a:p>
          <a:p>
            <a:pPr lvl="2">
              <a:lnSpc>
                <a:spcPct val="110000"/>
              </a:lnSpc>
            </a:pPr>
            <a:r>
              <a:rPr lang="nl-BE" dirty="0" smtClean="0"/>
              <a:t>belangrijk voor verdere studies, beroepsleven, functioneren in de maatschappij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</Template>
  <TotalTime>26573</TotalTime>
  <Words>770</Words>
  <Application>Microsoft Office PowerPoint</Application>
  <PresentationFormat>On-screen Show (4:3)</PresentationFormat>
  <Paragraphs>160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Leren modelleren</vt:lpstr>
      <vt:lpstr>Inleiding</vt:lpstr>
      <vt:lpstr>Overzicht</vt:lpstr>
      <vt:lpstr>Werktekst 1: Flyers drukken</vt:lpstr>
      <vt:lpstr>Werktekst 1: oplossingen/commentaar</vt:lpstr>
      <vt:lpstr>Werktekst 1: oplossingen/commentaar</vt:lpstr>
      <vt:lpstr>Werktekst 1: oplossingen/commentaar</vt:lpstr>
      <vt:lpstr>Werktekst 1: oplossingen/commentaar</vt:lpstr>
      <vt:lpstr>Werktekst 1: oplossingen/commentaar</vt:lpstr>
      <vt:lpstr>Werktekst 2: De Belgen door de jaren heen</vt:lpstr>
      <vt:lpstr>Werktekst 2: oplossingen/commentaar</vt:lpstr>
      <vt:lpstr>Werktekst 2: oplossingen/commentaar</vt:lpstr>
      <vt:lpstr>Werktekst 3: Olympische Spelen</vt:lpstr>
      <vt:lpstr>Werktekst 3: oplossingen/commentaar</vt:lpstr>
      <vt:lpstr>Werktekst 3: oplossingen/commentaar</vt:lpstr>
      <vt:lpstr>Werktekst 3: oplossingen /commentaar</vt:lpstr>
      <vt:lpstr>Werktekst 4: Bierhoogte</vt:lpstr>
      <vt:lpstr>Werktekst 4: oplossingen /commentaar</vt:lpstr>
      <vt:lpstr>Werktekst 4: oplossingen/commentaar</vt:lpstr>
      <vt:lpstr>Werktekst 4: oplossingen/commentaar</vt:lpstr>
      <vt:lpstr>Uitsmijter…</vt:lpstr>
      <vt:lpstr>Bedankt voor uw aandacht!</vt:lpstr>
      <vt:lpstr>PowerPoint Presentation</vt:lpstr>
    </vt:vector>
  </TitlesOfParts>
  <Company>UZ 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 Presentatie HUB</dc:title>
  <dc:creator>Chantal Verelst</dc:creator>
  <cp:lastModifiedBy>Johan Deprez</cp:lastModifiedBy>
  <cp:revision>3990</cp:revision>
  <dcterms:created xsi:type="dcterms:W3CDTF">2007-02-21T08:41:39Z</dcterms:created>
  <dcterms:modified xsi:type="dcterms:W3CDTF">2013-11-24T08:10:20Z</dcterms:modified>
</cp:coreProperties>
</file>