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23"/>
  </p:notesMasterIdLst>
  <p:handoutMasterIdLst>
    <p:handoutMasterId r:id="rId24"/>
  </p:handoutMasterIdLst>
  <p:sldIdLst>
    <p:sldId id="267" r:id="rId2"/>
    <p:sldId id="276" r:id="rId3"/>
    <p:sldId id="268" r:id="rId4"/>
    <p:sldId id="269" r:id="rId5"/>
    <p:sldId id="270" r:id="rId6"/>
    <p:sldId id="271" r:id="rId7"/>
    <p:sldId id="272" r:id="rId8"/>
    <p:sldId id="273" r:id="rId9"/>
    <p:sldId id="278" r:id="rId10"/>
    <p:sldId id="274" r:id="rId11"/>
    <p:sldId id="275" r:id="rId12"/>
    <p:sldId id="277" r:id="rId13"/>
    <p:sldId id="282" r:id="rId14"/>
    <p:sldId id="279" r:id="rId15"/>
    <p:sldId id="280" r:id="rId16"/>
    <p:sldId id="281" r:id="rId17"/>
    <p:sldId id="283" r:id="rId18"/>
    <p:sldId id="284" r:id="rId19"/>
    <p:sldId id="285" r:id="rId20"/>
    <p:sldId id="286" r:id="rId21"/>
    <p:sldId id="287" r:id="rId22"/>
  </p:sldIdLst>
  <p:sldSz cx="9144000" cy="6858000" type="screen4x3"/>
  <p:notesSz cx="6797675" cy="9926638"/>
  <p:defaultTextStyle>
    <a:defPPr>
      <a:defRPr lang="nl-NL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FD8F"/>
    <a:srgbClr val="669900"/>
    <a:srgbClr val="FFCC66"/>
    <a:srgbClr val="EDFEDE"/>
    <a:srgbClr val="E5FECE"/>
    <a:srgbClr val="E7F9E7"/>
    <a:srgbClr val="CC33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32" autoAdjust="0"/>
    <p:restoredTop sz="94681" autoAdjust="0"/>
  </p:normalViewPr>
  <p:slideViewPr>
    <p:cSldViewPr snapToGrid="0"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5" rIns="91408" bIns="4570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5" rIns="91408" bIns="4570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5" rIns="91408" bIns="45705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5" rIns="91408" bIns="457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CAA9289-345B-4041-9EA4-8B4159E74B8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842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8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CEA33A2-D530-41CB-9A7A-D210AD88D1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868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nl-NL" dirty="0" smtClean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0161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60102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30641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37363" y="228600"/>
            <a:ext cx="2154237" cy="59880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74650" y="228600"/>
            <a:ext cx="6310313" cy="59880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82020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oud en 2 inhoudseleme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228600"/>
            <a:ext cx="8613775" cy="6080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74650" y="1268413"/>
            <a:ext cx="4232275" cy="494823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759325" y="1268413"/>
            <a:ext cx="4232275" cy="23971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4759325" y="3817938"/>
            <a:ext cx="4232275" cy="23987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40507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228600"/>
            <a:ext cx="8613775" cy="6080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374650" y="1268413"/>
            <a:ext cx="8616950" cy="4948237"/>
          </a:xfrm>
        </p:spPr>
        <p:txBody>
          <a:bodyPr>
            <a:normAutofit/>
          </a:bodyPr>
          <a:lstStyle/>
          <a:p>
            <a:pPr lvl="0"/>
            <a:endParaRPr lang="nl-BE" noProof="0" smtClean="0"/>
          </a:p>
        </p:txBody>
      </p:sp>
    </p:spTree>
    <p:extLst>
      <p:ext uri="{BB962C8B-B14F-4D97-AF65-F5344CB8AC3E}">
        <p14:creationId xmlns:p14="http://schemas.microsoft.com/office/powerpoint/2010/main" val="3056081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en vier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377825" y="228600"/>
            <a:ext cx="8613775" cy="6080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374650" y="1268413"/>
            <a:ext cx="4232275" cy="23971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759325" y="1268413"/>
            <a:ext cx="4232275" cy="23971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374650" y="3817938"/>
            <a:ext cx="4232275" cy="23987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59325" y="3817938"/>
            <a:ext cx="4232275" cy="23987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68450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228600"/>
            <a:ext cx="8613775" cy="6080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374650" y="1268413"/>
            <a:ext cx="4232275" cy="41957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59325" y="1268413"/>
            <a:ext cx="4232275" cy="41957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804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432000" indent="-432000" defTabSz="1800000"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1pPr>
            <a:lvl2pPr marL="828000" indent="-396000" defTabSz="1800000"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sz="2600"/>
            </a:lvl2pPr>
            <a:lvl3pPr marL="1188000" indent="-360000" defTabSz="1800000"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3pPr>
            <a:lvl4pPr marL="1512000" indent="-324000" defTabSz="1800000"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4pPr>
            <a:lvl5pPr marL="1800000" indent="-288000" defTabSz="1800000"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sz="180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37263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432000" indent="-432000" defTabSz="3600000">
              <a:buFont typeface="+mj-lt"/>
              <a:buAutoNum type="arabicPeriod"/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1pPr>
            <a:lvl2pPr marL="828000" indent="-396000" defTabSz="3600000">
              <a:buFont typeface="+mj-lt"/>
              <a:buAutoNum type="arabicPeriod"/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sz="2600"/>
            </a:lvl2pPr>
            <a:lvl3pPr marL="1188000" indent="-360000" defTabSz="3600000">
              <a:buFont typeface="+mj-lt"/>
              <a:buAutoNum type="arabicPeriod"/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3pPr>
            <a:lvl4pPr marL="1512000" indent="-324000" defTabSz="3600000">
              <a:buFont typeface="+mj-lt"/>
              <a:buAutoNum type="arabicPeriod"/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/>
            </a:lvl4pPr>
            <a:lvl5pPr marL="1800000" indent="-288000" defTabSz="3600000">
              <a:buFont typeface="+mj-lt"/>
              <a:buAutoNum type="arabicPeriod"/>
              <a:tabLst>
                <a:tab pos="432000" algn="l"/>
                <a:tab pos="828000" algn="l"/>
                <a:tab pos="1188000" algn="l"/>
                <a:tab pos="1512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sz="180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53641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2346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74650" y="1268413"/>
            <a:ext cx="4232275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59325" y="1268413"/>
            <a:ext cx="4232275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529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63360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731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6635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360187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FEEC"/>
            </a:gs>
            <a:gs pos="100000">
              <a:srgbClr val="C3FD8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175" y="6413500"/>
            <a:ext cx="9140825" cy="444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BE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77825" y="228600"/>
            <a:ext cx="861377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het opmaakprofiel te bewerken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4650" y="1268413"/>
            <a:ext cx="8616950" cy="494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 de </a:t>
            </a:r>
            <a:r>
              <a:rPr lang="en-US" dirty="0" err="1" smtClean="0"/>
              <a:t>opmaakprofielen</a:t>
            </a:r>
            <a:r>
              <a:rPr lang="en-US" dirty="0" smtClean="0"/>
              <a:t> van de </a:t>
            </a:r>
            <a:r>
              <a:rPr lang="en-US" dirty="0" err="1" smtClean="0"/>
              <a:t>modeltekst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</p:txBody>
      </p:sp>
      <p:sp>
        <p:nvSpPr>
          <p:cNvPr id="1029" name="Tekstvak 10"/>
          <p:cNvSpPr txBox="1">
            <a:spLocks noChangeArrowheads="1"/>
          </p:cNvSpPr>
          <p:nvPr userDrawn="1"/>
        </p:nvSpPr>
        <p:spPr bwMode="auto">
          <a:xfrm>
            <a:off x="-14288" y="0"/>
            <a:ext cx="650876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>
              <a:defRPr/>
            </a:pPr>
            <a:fld id="{786E0701-8ED0-4126-9AF9-26B466EB06AE}" type="slidenum">
              <a:rPr lang="nl-BE" sz="2000" smtClean="0"/>
              <a:pPr algn="l">
                <a:defRPr/>
              </a:pPr>
              <a:t>‹#›</a:t>
            </a:fld>
            <a:endParaRPr lang="nl-BE" sz="2000" smtClean="0"/>
          </a:p>
        </p:txBody>
      </p:sp>
      <p:pic>
        <p:nvPicPr>
          <p:cNvPr id="1030" name="Picture 1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338" y="6412706"/>
            <a:ext cx="322262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0" descr="logo_UA_U_kl_29_24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0335" y="6484937"/>
            <a:ext cx="3683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2" descr="logo-kuleuven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5623" y="6507956"/>
            <a:ext cx="773112" cy="25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3" descr="uw logo"/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485" y="6469062"/>
            <a:ext cx="371475" cy="33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4" descr="Logo_T3_Vlaanderen_4C_2008"/>
          <p:cNvPicPr>
            <a:picLocks noChangeAspect="1" noChangeArrowheads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173" y="6457950"/>
            <a:ext cx="306387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84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</a:defRPr>
      </a:lvl9pPr>
    </p:titleStyle>
    <p:bodyStyle>
      <a:lvl1pPr marL="432000" indent="-432000" algn="l" defTabSz="1800000" rtl="0" eaLnBrk="0" fontAlgn="base" hangingPunct="0">
        <a:spcBef>
          <a:spcPct val="20000"/>
        </a:spcBef>
        <a:spcAft>
          <a:spcPct val="0"/>
        </a:spcAft>
        <a:buChar char="•"/>
        <a:tabLst>
          <a:tab pos="432000" algn="l"/>
          <a:tab pos="828000" algn="l"/>
          <a:tab pos="1188000" algn="l"/>
          <a:tab pos="1512000" algn="l"/>
          <a:tab pos="1800000" algn="l"/>
          <a:tab pos="2160000" algn="l"/>
          <a:tab pos="2520000" algn="l"/>
          <a:tab pos="2880000" algn="l"/>
          <a:tab pos="3240000" algn="l"/>
        </a:tabLs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28000" indent="-396000" algn="l" defTabSz="1800000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♦"/>
        <a:tabLst>
          <a:tab pos="432000" algn="l"/>
          <a:tab pos="828000" algn="l"/>
          <a:tab pos="1188000" algn="l"/>
          <a:tab pos="1512000" algn="l"/>
          <a:tab pos="1800000" algn="l"/>
          <a:tab pos="2160000" algn="l"/>
          <a:tab pos="2520000" algn="l"/>
          <a:tab pos="2880000" algn="l"/>
          <a:tab pos="3240000" algn="l"/>
        </a:tabLst>
        <a:defRPr sz="2600">
          <a:solidFill>
            <a:schemeClr val="tx1"/>
          </a:solidFill>
          <a:latin typeface="+mn-lt"/>
        </a:defRPr>
      </a:lvl2pPr>
      <a:lvl3pPr marL="1188000" indent="-360000" algn="l" defTabSz="1800000" rtl="0" eaLnBrk="0" fontAlgn="base" hangingPunct="0">
        <a:spcBef>
          <a:spcPct val="20000"/>
        </a:spcBef>
        <a:spcAft>
          <a:spcPct val="0"/>
        </a:spcAft>
        <a:buChar char="•"/>
        <a:tabLst>
          <a:tab pos="432000" algn="l"/>
          <a:tab pos="828000" algn="l"/>
          <a:tab pos="1188000" algn="l"/>
          <a:tab pos="1512000" algn="l"/>
          <a:tab pos="1800000" algn="l"/>
          <a:tab pos="2160000" algn="l"/>
          <a:tab pos="2520000" algn="l"/>
          <a:tab pos="2880000" algn="l"/>
          <a:tab pos="3240000" algn="l"/>
        </a:tabLst>
        <a:defRPr sz="2400">
          <a:solidFill>
            <a:schemeClr val="tx1"/>
          </a:solidFill>
          <a:latin typeface="+mn-lt"/>
        </a:defRPr>
      </a:lvl3pPr>
      <a:lvl4pPr marL="1512000" indent="-324000" algn="l" defTabSz="1800000" rtl="0" eaLnBrk="0" fontAlgn="base" hangingPunct="0">
        <a:spcBef>
          <a:spcPct val="20000"/>
        </a:spcBef>
        <a:spcAft>
          <a:spcPct val="0"/>
        </a:spcAft>
        <a:buChar char="–"/>
        <a:tabLst>
          <a:tab pos="432000" algn="l"/>
          <a:tab pos="828000" algn="l"/>
          <a:tab pos="1188000" algn="l"/>
          <a:tab pos="1512000" algn="l"/>
          <a:tab pos="1800000" algn="l"/>
          <a:tab pos="2160000" algn="l"/>
          <a:tab pos="2520000" algn="l"/>
          <a:tab pos="2880000" algn="l"/>
          <a:tab pos="3240000" algn="l"/>
        </a:tabLst>
        <a:defRPr sz="2000">
          <a:solidFill>
            <a:schemeClr val="tx1"/>
          </a:solidFill>
          <a:latin typeface="+mn-lt"/>
        </a:defRPr>
      </a:lvl4pPr>
      <a:lvl5pPr marL="1800000" indent="-288000" algn="l" defTabSz="1800000" rtl="0" eaLnBrk="0" fontAlgn="base" hangingPunct="0">
        <a:spcBef>
          <a:spcPct val="20000"/>
        </a:spcBef>
        <a:spcAft>
          <a:spcPct val="0"/>
        </a:spcAft>
        <a:buChar char="»"/>
        <a:tabLst>
          <a:tab pos="432000" algn="l"/>
          <a:tab pos="828000" algn="l"/>
          <a:tab pos="1188000" algn="l"/>
          <a:tab pos="1512000" algn="l"/>
          <a:tab pos="1800000" algn="l"/>
          <a:tab pos="2160000" algn="l"/>
          <a:tab pos="2520000" algn="l"/>
          <a:tab pos="2880000" algn="l"/>
          <a:tab pos="3240000" algn="l"/>
        </a:tabLst>
        <a:defRPr sz="18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https://ssl.gstatic.com/onebox/sports/olympics/london2012_logo.png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0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Leren modelleren</a:t>
            </a:r>
          </a:p>
        </p:txBody>
      </p:sp>
      <p:sp>
        <p:nvSpPr>
          <p:cNvPr id="2051" name="Ondertitel 2"/>
          <p:cNvSpPr>
            <a:spLocks noGrp="1"/>
          </p:cNvSpPr>
          <p:nvPr>
            <p:ph type="subTitle" idx="1"/>
          </p:nvPr>
        </p:nvSpPr>
        <p:spPr>
          <a:xfrm>
            <a:off x="154745" y="3886200"/>
            <a:ext cx="8595359" cy="1752600"/>
          </a:xfrm>
        </p:spPr>
        <p:txBody>
          <a:bodyPr/>
          <a:lstStyle/>
          <a:p>
            <a:r>
              <a:rPr lang="nl-BE" dirty="0" smtClean="0"/>
              <a:t>Johan Deprez</a:t>
            </a:r>
          </a:p>
          <a:p>
            <a:r>
              <a:rPr lang="nl-BE" dirty="0" smtClean="0"/>
              <a:t>T3-symposium, Oostende, 2012</a:t>
            </a:r>
          </a:p>
          <a:p>
            <a:endParaRPr lang="nl-BE" sz="2000" dirty="0" smtClean="0"/>
          </a:p>
          <a:p>
            <a:r>
              <a:rPr lang="nl-BE" sz="2400" dirty="0" smtClean="0"/>
              <a:t>www.ua.ac.be/johan.deprez &gt; Documenten</a:t>
            </a:r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2: De Belgen door de jaren heen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 smtClean="0"/>
              <a:t>Aan het werk!</a:t>
            </a:r>
          </a:p>
          <a:p>
            <a:pPr marL="756000" lvl="2" indent="0">
              <a:buNone/>
            </a:pPr>
            <a:r>
              <a:rPr lang="nl-BE" dirty="0" smtClean="0"/>
              <a:t>Lijsten in het geheugen van je rekenmachine!</a:t>
            </a:r>
            <a:endParaRPr lang="en-US" dirty="0"/>
          </a:p>
        </p:txBody>
      </p:sp>
      <p:pic>
        <p:nvPicPr>
          <p:cNvPr id="8194" name="Picture 2" descr="http://nonoandthesuncreamband.nl/wp-content/uploads/2010/10/280-belgi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726" y="2418396"/>
            <a:ext cx="2748548" cy="366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4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2: oplossingen/commentaar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nl-BE" dirty="0" smtClean="0"/>
                  <a:t>vergelijking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=41 130</m:t>
                    </m:r>
                    <m:r>
                      <a:rPr lang="nl-BE" b="0" i="1" smtClean="0">
                        <a:latin typeface="Cambria Math"/>
                      </a:rPr>
                      <m:t>𝑥</m:t>
                    </m:r>
                    <m:r>
                      <a:rPr lang="nl-BE" b="0" i="1" smtClean="0">
                        <a:latin typeface="Cambria Math"/>
                      </a:rPr>
                      <m:t>+3 637 982</m:t>
                    </m:r>
                  </m:oMath>
                </a14:m>
                <a:r>
                  <a:rPr lang="nl-BE" dirty="0" smtClean="0"/>
                  <a:t> </a:t>
                </a:r>
              </a:p>
              <a:p>
                <a:endParaRPr lang="nl-BE" dirty="0" smtClean="0"/>
              </a:p>
              <a:p>
                <a:endParaRPr lang="nl-BE" dirty="0"/>
              </a:p>
              <a:p>
                <a:r>
                  <a:rPr lang="nl-BE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051" t="-16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ounded Rectangular Callout 5"/>
          <p:cNvSpPr/>
          <p:nvPr/>
        </p:nvSpPr>
        <p:spPr bwMode="auto">
          <a:xfrm>
            <a:off x="3362179" y="793094"/>
            <a:ext cx="4529796" cy="489060"/>
          </a:xfrm>
          <a:prstGeom prst="wedgeRoundRectCallout">
            <a:avLst>
              <a:gd name="adj1" fmla="val 16083"/>
              <a:gd name="adj2" fmla="val 75355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geschatte bevolking</a:t>
            </a:r>
            <a:r>
              <a:rPr kumimoji="0" lang="nl-B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in 1830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2053883" y="1893104"/>
            <a:ext cx="3106616" cy="489060"/>
          </a:xfrm>
          <a:prstGeom prst="wedgeRoundRectCallout">
            <a:avLst>
              <a:gd name="adj1" fmla="val 12294"/>
              <a:gd name="adj2" fmla="val -88590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elk jaar + 41 130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582" y="2978243"/>
            <a:ext cx="4738688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ounded Rectangular Callout 8"/>
          <p:cNvSpPr/>
          <p:nvPr/>
        </p:nvSpPr>
        <p:spPr bwMode="auto">
          <a:xfrm>
            <a:off x="2827607" y="5767901"/>
            <a:ext cx="2053883" cy="897683"/>
          </a:xfrm>
          <a:prstGeom prst="wedgeRoundRectCallout">
            <a:avLst>
              <a:gd name="adj1" fmla="val -33828"/>
              <a:gd name="adj2" fmla="val -71352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in het begin trage</a:t>
            </a:r>
            <a:r>
              <a:rPr kumimoji="0" lang="nl-B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groei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1086729" y="4137235"/>
            <a:ext cx="2520462" cy="489060"/>
          </a:xfrm>
          <a:prstGeom prst="wedgeRoundRectCallout">
            <a:avLst>
              <a:gd name="adj1" fmla="val 50417"/>
              <a:gd name="adj2" fmla="val 95258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industrialistatie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4193224" y="4938817"/>
            <a:ext cx="950864" cy="489060"/>
          </a:xfrm>
          <a:prstGeom prst="wedgeRoundRectCallout">
            <a:avLst>
              <a:gd name="adj1" fmla="val -25036"/>
              <a:gd name="adj2" fmla="val -134860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WO 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 bwMode="auto">
          <a:xfrm>
            <a:off x="5031546" y="4534165"/>
            <a:ext cx="1073831" cy="489060"/>
          </a:xfrm>
          <a:prstGeom prst="wedgeRoundRectCallout">
            <a:avLst>
              <a:gd name="adj1" fmla="val -36826"/>
              <a:gd name="adj2" fmla="val -129107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WO II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 bwMode="auto">
          <a:xfrm>
            <a:off x="3607191" y="3117909"/>
            <a:ext cx="1846263" cy="489060"/>
          </a:xfrm>
          <a:prstGeom prst="wedgeRoundRectCallout">
            <a:avLst>
              <a:gd name="adj1" fmla="val 50417"/>
              <a:gd name="adj2" fmla="val 95258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babyboom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 bwMode="auto">
          <a:xfrm>
            <a:off x="6400799" y="3756950"/>
            <a:ext cx="2686929" cy="897683"/>
          </a:xfrm>
          <a:prstGeom prst="wedgeRoundRectCallout">
            <a:avLst>
              <a:gd name="adj1" fmla="val -55690"/>
              <a:gd name="adj2" fmla="val -67391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nieuwe normen en waarden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533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516" y="3348119"/>
            <a:ext cx="7881791" cy="2981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2: oplossingen/commentaar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wat moeilijker, realistisch cijfermateriaal</a:t>
            </a:r>
          </a:p>
          <a:p>
            <a:r>
              <a:rPr lang="nl-BE" dirty="0" smtClean="0"/>
              <a:t>focus op relatie realiteit – wiskundig model</a:t>
            </a:r>
          </a:p>
          <a:p>
            <a:pPr lvl="1"/>
            <a:r>
              <a:rPr lang="nl-BE" dirty="0" smtClean="0"/>
              <a:t>interpreteren van parameters</a:t>
            </a:r>
          </a:p>
          <a:p>
            <a:pPr lvl="1"/>
            <a:r>
              <a:rPr lang="nl-BE" dirty="0" smtClean="0"/>
              <a:t>aandacht voor verschillen realiteit – model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4220318" y="3305910"/>
            <a:ext cx="1223889" cy="3040588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001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3: Olympische Spelen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268413"/>
            <a:ext cx="8616950" cy="4948237"/>
          </a:xfrm>
        </p:spPr>
        <p:txBody>
          <a:bodyPr/>
          <a:lstStyle/>
          <a:p>
            <a:pPr marL="0" indent="0">
              <a:buNone/>
            </a:pPr>
            <a:r>
              <a:rPr lang="nl-BE" dirty="0"/>
              <a:t>Aan het werk!</a:t>
            </a:r>
          </a:p>
          <a:p>
            <a:pPr marL="756000" lvl="2" indent="0">
              <a:buNone/>
            </a:pPr>
            <a:r>
              <a:rPr lang="nl-BE" dirty="0"/>
              <a:t>Lijsten in het geheugen van je rekenmachine!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3314" name="Picture 2" descr="https://ssl.gstatic.com/onebox/sports/olympics/london2012_logo.pn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4" t="4784" r="4784" b="4784"/>
          <a:stretch>
            <a:fillRect/>
          </a:stretch>
        </p:blipFill>
        <p:spPr bwMode="auto">
          <a:xfrm>
            <a:off x="3048779" y="2261514"/>
            <a:ext cx="3046443" cy="3046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963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262" y="2880162"/>
            <a:ext cx="2843213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263" y="894858"/>
            <a:ext cx="2843213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>
            <a:grpSpLocks noChangeAspect="1"/>
          </p:cNvGrpSpPr>
          <p:nvPr/>
        </p:nvGrpSpPr>
        <p:grpSpPr>
          <a:xfrm>
            <a:off x="1630805" y="5208436"/>
            <a:ext cx="3910941" cy="1508738"/>
            <a:chOff x="910516" y="2982346"/>
            <a:chExt cx="7881791" cy="3040588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0516" y="3024555"/>
              <a:ext cx="7881791" cy="29817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Oval 14"/>
            <p:cNvSpPr/>
            <p:nvPr/>
          </p:nvSpPr>
          <p:spPr bwMode="auto">
            <a:xfrm>
              <a:off x="4220318" y="2982346"/>
              <a:ext cx="1223889" cy="3040588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3: oplossingen/commentaar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388718" y="1268413"/>
                <a:ext cx="8616950" cy="4948237"/>
              </a:xfrm>
            </p:spPr>
            <p:txBody>
              <a:bodyPr>
                <a:normAutofit/>
              </a:bodyPr>
              <a:lstStyle/>
              <a:p>
                <a:endParaRPr lang="nl-BE" dirty="0" smtClean="0"/>
              </a:p>
              <a:p>
                <a:r>
                  <a:rPr lang="nl-BE" dirty="0" smtClean="0"/>
                  <a:t>geen goed model</a:t>
                </a:r>
              </a:p>
              <a:p>
                <a:endParaRPr lang="nl-BE" dirty="0" smtClean="0"/>
              </a:p>
              <a:p>
                <a:endParaRPr lang="nl-BE" dirty="0" smtClean="0"/>
              </a:p>
              <a:p>
                <a:r>
                  <a:rPr lang="nl-BE" dirty="0"/>
                  <a:t>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=−0,016</m:t>
                    </m:r>
                    <m:r>
                      <a:rPr lang="nl-BE" b="0" i="1" smtClean="0">
                        <a:latin typeface="Cambria Math"/>
                      </a:rPr>
                      <m:t>𝑥</m:t>
                    </m:r>
                    <m:r>
                      <a:rPr lang="nl-BE" b="0" i="1" smtClean="0">
                        <a:latin typeface="Cambria Math"/>
                      </a:rPr>
                      <m:t>+12,313</m:t>
                    </m:r>
                  </m:oMath>
                </a14:m>
                <a:endParaRPr lang="nl-BE" b="0" dirty="0" smtClean="0"/>
              </a:p>
              <a:p>
                <a:endParaRPr lang="nl-BE" b="0" dirty="0" smtClean="0"/>
              </a:p>
              <a:p>
                <a:r>
                  <a:rPr lang="nl-BE" dirty="0"/>
                  <a:t> </a:t>
                </a:r>
                <a:endParaRPr lang="nl-BE" b="0" dirty="0" smtClean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8718" y="1268413"/>
                <a:ext cx="8616950" cy="4948237"/>
              </a:xfrm>
              <a:blipFill rotWithShape="1">
                <a:blip r:embed="rId5"/>
                <a:stretch>
                  <a:fillRect l="-21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ular Callout 6"/>
          <p:cNvSpPr/>
          <p:nvPr/>
        </p:nvSpPr>
        <p:spPr bwMode="auto">
          <a:xfrm>
            <a:off x="1223001" y="4036585"/>
            <a:ext cx="4051495" cy="897683"/>
          </a:xfrm>
          <a:prstGeom prst="wedgeRoundRectCallout">
            <a:avLst>
              <a:gd name="adj1" fmla="val -21906"/>
              <a:gd name="adj2" fmla="val -80207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trend:</a:t>
            </a:r>
            <a:r>
              <a:rPr kumimoji="0" lang="nl-B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</a:t>
            </a:r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elk jaar –0,016 s, elke </a:t>
            </a:r>
            <a:r>
              <a:rPr lang="nl-BE" dirty="0"/>
              <a:t>editie –</a:t>
            </a:r>
            <a:r>
              <a:rPr lang="nl-BE" dirty="0" smtClean="0"/>
              <a:t>0,064 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4853980" y="5189858"/>
            <a:ext cx="4051495" cy="897683"/>
          </a:xfrm>
          <a:prstGeom prst="wedgeRoundRectCallout">
            <a:avLst>
              <a:gd name="adj1" fmla="val 13858"/>
              <a:gd name="adj2" fmla="val -124086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geschiktheid van het model beoordelen!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1375400" y="2635632"/>
            <a:ext cx="4051495" cy="489060"/>
          </a:xfrm>
          <a:prstGeom prst="wedgeRoundRectCallout">
            <a:avLst>
              <a:gd name="adj1" fmla="val 12469"/>
              <a:gd name="adj2" fmla="val 103980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fictieve tijd op OS1900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17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740" y="3364470"/>
            <a:ext cx="2843213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604" y="1110789"/>
            <a:ext cx="2843213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3: oplossingen/commentaar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374650" y="1282481"/>
                <a:ext cx="8616950" cy="4948237"/>
              </a:xfrm>
            </p:spPr>
            <p:txBody>
              <a:bodyPr>
                <a:normAutofit/>
              </a:bodyPr>
              <a:lstStyle/>
              <a:p>
                <a:pPr>
                  <a:buFont typeface="+mj-lt"/>
                  <a:buAutoNum type="arabicPeriod" startAt="4"/>
                </a:pPr>
                <a:r>
                  <a:rPr lang="nl-BE" dirty="0" smtClean="0"/>
                  <a:t>nog even wachten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nl-BE" dirty="0"/>
                  <a:t>	</a:t>
                </a:r>
                <a:r>
                  <a:rPr lang="nl-BE" dirty="0" smtClean="0"/>
                  <a:t>vóór de tijd &lt;10 s is!</a:t>
                </a:r>
              </a:p>
              <a:p>
                <a:pPr marL="0" indent="0">
                  <a:buNone/>
                </a:pPr>
                <a:endParaRPr lang="nl-BE" dirty="0"/>
              </a:p>
              <a:p>
                <a:pPr>
                  <a:buFont typeface="+mj-lt"/>
                  <a:buAutoNum type="arabicPeriod" startAt="5"/>
                </a:pPr>
                <a:endParaRPr lang="nl-BE" b="0" dirty="0" smtClean="0"/>
              </a:p>
              <a:p>
                <a:pPr>
                  <a:buFont typeface="+mj-lt"/>
                  <a:buAutoNum type="arabicPeriod" startAt="5"/>
                </a:pPr>
                <a:endParaRPr lang="nl-BE" b="0" dirty="0" smtClean="0"/>
              </a:p>
              <a:p>
                <a:pPr>
                  <a:buFont typeface="+mj-lt"/>
                  <a:buAutoNum type="arabicPeriod" startAt="5"/>
                </a:pPr>
                <a:r>
                  <a:rPr lang="nl-BE" b="0" dirty="0" smtClean="0"/>
                  <a:t>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=−0,010</m:t>
                    </m:r>
                    <m:r>
                      <a:rPr lang="nl-BE" b="0" i="1" smtClean="0">
                        <a:latin typeface="Cambria Math"/>
                      </a:rPr>
                      <m:t>𝑥</m:t>
                    </m:r>
                    <m:r>
                      <a:rPr lang="nl-BE" b="0" i="1" smtClean="0">
                        <a:latin typeface="Cambria Math"/>
                      </a:rPr>
                      <m:t>+10,856</m:t>
                    </m:r>
                  </m:oMath>
                </a14:m>
                <a:endParaRPr lang="nl-BE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nl-BE" dirty="0"/>
                  <a:t>	</a:t>
                </a:r>
                <a:r>
                  <a:rPr lang="nl-BE" dirty="0" smtClean="0"/>
                  <a:t>tijd mannen verbetert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nl-BE" dirty="0"/>
                  <a:t>	</a:t>
                </a:r>
                <a:r>
                  <a:rPr lang="nl-BE" dirty="0" smtClean="0"/>
                  <a:t>minder snel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4650" y="1282481"/>
                <a:ext cx="8616950" cy="4948237"/>
              </a:xfrm>
              <a:blipFill rotWithShape="1">
                <a:blip r:embed="rId4"/>
                <a:stretch>
                  <a:fillRect l="-2051" t="-13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ounded Rectangular Callout 8"/>
          <p:cNvSpPr/>
          <p:nvPr/>
        </p:nvSpPr>
        <p:spPr bwMode="auto">
          <a:xfrm>
            <a:off x="759647" y="2358583"/>
            <a:ext cx="5267589" cy="489060"/>
          </a:xfrm>
          <a:prstGeom prst="wedgeRoundRectCallout">
            <a:avLst>
              <a:gd name="adj1" fmla="val -21487"/>
              <a:gd name="adj2" fmla="val -81447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r>
              <a:rPr kumimoji="0" lang="nl-B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model</a:t>
            </a:r>
            <a:r>
              <a:rPr kumimoji="0" lang="nl-B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geeft zinvolle voorspelling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603718" y="3705788"/>
            <a:ext cx="1214532" cy="584881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40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905" y="2781296"/>
            <a:ext cx="2843213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905" y="4764840"/>
            <a:ext cx="2843213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905" y="797751"/>
            <a:ext cx="2843213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3: oplossingen/commentaar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4650" y="1268413"/>
                <a:ext cx="8616950" cy="5343402"/>
              </a:xfrm>
            </p:spPr>
            <p:txBody>
              <a:bodyPr>
                <a:normAutofit/>
              </a:bodyPr>
              <a:lstStyle/>
              <a:p>
                <a:pPr>
                  <a:buFont typeface="+mj-lt"/>
                  <a:buAutoNum type="arabicPeriod" startAt="6"/>
                </a:pPr>
                <a:r>
                  <a:rPr lang="nl-BE" dirty="0" smtClean="0"/>
                  <a:t>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=−0,016</m:t>
                    </m:r>
                    <m:r>
                      <a:rPr lang="nl-BE" b="0" i="1" smtClean="0">
                        <a:latin typeface="Cambria Math"/>
                      </a:rPr>
                      <m:t>𝑥</m:t>
                    </m:r>
                    <m:r>
                      <a:rPr lang="nl-BE" b="0" i="1" smtClean="0">
                        <a:latin typeface="Cambria Math"/>
                      </a:rPr>
                      <m:t>+12,313</m:t>
                    </m:r>
                  </m:oMath>
                </a14:m>
                <a:endParaRPr lang="nl-BE" b="0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dirty="0" smtClean="0"/>
                  <a:t>	en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=−0,010</m:t>
                    </m:r>
                    <m:r>
                      <a:rPr lang="nl-BE" b="0" i="1" smtClean="0">
                        <a:latin typeface="Cambria Math"/>
                      </a:rPr>
                      <m:t>𝑥</m:t>
                    </m:r>
                    <m:r>
                      <a:rPr lang="nl-BE" b="0" i="1" smtClean="0">
                        <a:latin typeface="Cambria Math"/>
                      </a:rPr>
                      <m:t>+10,856</m:t>
                    </m:r>
                  </m:oMath>
                </a14:m>
                <a:r>
                  <a:rPr lang="en-US" dirty="0" smtClean="0"/>
                  <a:t>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dirty="0"/>
                  <a:t>	</a:t>
                </a:r>
                <a:r>
                  <a:rPr lang="en-US" dirty="0" err="1" smtClean="0"/>
                  <a:t>vrouwen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sneller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vanaf</a:t>
                </a:r>
                <a:r>
                  <a:rPr lang="en-US" dirty="0" smtClean="0"/>
                  <a:t> 2144</a:t>
                </a:r>
              </a:p>
              <a:p>
                <a:pPr indent="0">
                  <a:buNone/>
                </a:pPr>
                <a:endParaRPr lang="nl-BE" dirty="0"/>
              </a:p>
              <a:p>
                <a:pPr indent="0">
                  <a:buNone/>
                </a:pPr>
                <a:endParaRPr lang="nl-BE" dirty="0" smtClean="0"/>
              </a:p>
              <a:p>
                <a:pPr indent="0">
                  <a:buNone/>
                </a:pPr>
                <a:endParaRPr lang="nl-BE" dirty="0" smtClean="0"/>
              </a:p>
              <a:p>
                <a:pPr indent="0">
                  <a:buNone/>
                </a:pPr>
                <a:endParaRPr lang="nl-BE" dirty="0" smtClean="0"/>
              </a:p>
              <a:p>
                <a:pPr indent="0">
                  <a:buNone/>
                </a:pPr>
                <a:r>
                  <a:rPr lang="nl-BE" dirty="0" smtClean="0"/>
                  <a:t>…</a:t>
                </a:r>
                <a:r>
                  <a:rPr lang="en-US" dirty="0" smtClean="0"/>
                  <a:t> en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=−0,013</m:t>
                    </m:r>
                    <m:r>
                      <a:rPr lang="nl-BE" b="0" i="1" smtClean="0">
                        <a:latin typeface="Cambria Math"/>
                      </a:rPr>
                      <m:t>𝑥</m:t>
                    </m:r>
                    <m:r>
                      <a:rPr lang="nl-BE" b="0" i="1" smtClean="0">
                        <a:latin typeface="Cambria Math"/>
                      </a:rPr>
                      <m:t>+11,062</m:t>
                    </m:r>
                  </m:oMath>
                </a14:m>
                <a:endParaRPr lang="nl-BE" b="0" dirty="0" smtClean="0"/>
              </a:p>
              <a:p>
                <a:pPr indent="0">
                  <a:spcBef>
                    <a:spcPts val="0"/>
                  </a:spcBef>
                  <a:buNone/>
                </a:pPr>
                <a:r>
                  <a:rPr lang="en-US" dirty="0" smtClean="0"/>
                  <a:t>(</a:t>
                </a:r>
                <a:r>
                  <a:rPr lang="en-US" dirty="0" err="1" smtClean="0"/>
                  <a:t>bepaald</a:t>
                </a:r>
                <a:r>
                  <a:rPr lang="en-US" dirty="0" smtClean="0"/>
                  <a:t> door 1952 en 1996):</a:t>
                </a:r>
              </a:p>
              <a:p>
                <a:pPr indent="0">
                  <a:spcBef>
                    <a:spcPts val="0"/>
                  </a:spcBef>
                  <a:buNone/>
                </a:pPr>
                <a:r>
                  <a:rPr lang="en-US" dirty="0" err="1" smtClean="0"/>
                  <a:t>vrouwen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sneller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vanaf</a:t>
                </a:r>
                <a:r>
                  <a:rPr lang="en-US" dirty="0" smtClean="0"/>
                  <a:t> 2320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4650" y="1268413"/>
                <a:ext cx="8616950" cy="5343402"/>
              </a:xfrm>
              <a:blipFill rotWithShape="1">
                <a:blip r:embed="rId5"/>
                <a:stretch>
                  <a:fillRect l="-2051" t="-14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ular Callout 3"/>
          <p:cNvSpPr/>
          <p:nvPr/>
        </p:nvSpPr>
        <p:spPr bwMode="auto">
          <a:xfrm>
            <a:off x="450166" y="2899198"/>
            <a:ext cx="5669279" cy="1714928"/>
          </a:xfrm>
          <a:prstGeom prst="wedgeRoundRectCallout">
            <a:avLst>
              <a:gd name="adj1" fmla="val -15410"/>
              <a:gd name="adj2" fmla="val -66316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pPr algn="l"/>
            <a:r>
              <a:rPr kumimoji="0" lang="nl-B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weinig zinvolle </a:t>
            </a:r>
            <a:r>
              <a:rPr kumimoji="0" lang="nl-BE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voorspelling: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kumimoji="0" lang="nl-BE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extrapolatie</a:t>
            </a:r>
            <a:r>
              <a:rPr kumimoji="0" lang="nl-BE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buiten het domein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kumimoji="0" lang="nl-BE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sterke </a:t>
            </a:r>
            <a:r>
              <a:rPr kumimoji="0" lang="nl-BE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gevoeligheid</a:t>
            </a:r>
            <a:r>
              <a:rPr kumimoji="0" lang="nl-BE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voor kleine wijzigingen in de coëfficiënten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5444197" y="4316728"/>
            <a:ext cx="1617785" cy="55069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6468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4: Bierhoogte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650" y="1268413"/>
            <a:ext cx="8616950" cy="4948237"/>
          </a:xfrm>
        </p:spPr>
        <p:txBody>
          <a:bodyPr/>
          <a:lstStyle/>
          <a:p>
            <a:pPr marL="0" indent="0">
              <a:buNone/>
            </a:pPr>
            <a:r>
              <a:rPr lang="nl-BE" dirty="0"/>
              <a:t>Aan het werk!</a:t>
            </a:r>
          </a:p>
          <a:p>
            <a:pPr marL="756000" lvl="2" indent="0">
              <a:buNone/>
            </a:pPr>
            <a:r>
              <a:rPr lang="nl-BE" dirty="0"/>
              <a:t>Lijsten in het geheugen van je rekenmachine!</a:t>
            </a:r>
            <a:endParaRPr lang="en-US" dirty="0"/>
          </a:p>
        </p:txBody>
      </p:sp>
      <p:pic>
        <p:nvPicPr>
          <p:cNvPr id="15362" name="Picture 2" descr="https://encrypted-tbn3.google.com/images?q=tbn:ANd9GcTUrFAjH6cRdwbJFhDhAjh7HBtCXajUUZp50jgzZXKjh9rN6AvE-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98" b="2748"/>
          <a:stretch>
            <a:fillRect/>
          </a:stretch>
        </p:blipFill>
        <p:spPr bwMode="auto">
          <a:xfrm>
            <a:off x="3305908" y="2328178"/>
            <a:ext cx="2532185" cy="3503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025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4: oplossingen/commentaar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geen geschikte standaard-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BE" dirty="0"/>
              <a:t>	</a:t>
            </a:r>
            <a:r>
              <a:rPr lang="nl-BE" dirty="0" smtClean="0"/>
              <a:t>regressie beschikbaar</a:t>
            </a:r>
          </a:p>
          <a:p>
            <a:pPr>
              <a:buFont typeface="+mj-lt"/>
              <a:buAutoNum type="arabicPeriod" startAt="2"/>
            </a:pPr>
            <a:r>
              <a:rPr lang="nl-BE" dirty="0" smtClean="0"/>
              <a:t>transformaties…</a:t>
            </a:r>
          </a:p>
          <a:p>
            <a:pPr marL="738900" lvl="1" indent="-342900">
              <a:buFont typeface="Arial" pitchFamily="34" charset="0"/>
              <a:buChar char="•"/>
            </a:pPr>
            <a:r>
              <a:rPr lang="nl-BE" sz="2800" dirty="0" smtClean="0"/>
              <a:t> </a:t>
            </a:r>
            <a:r>
              <a:rPr lang="nl-BE" sz="2000" dirty="0" smtClean="0"/>
              <a:t>L</a:t>
            </a:r>
            <a:r>
              <a:rPr lang="nl-BE" dirty="0" smtClean="0"/>
              <a:t>BIERY–13,2</a:t>
            </a:r>
            <a:r>
              <a:rPr lang="nl-BE" dirty="0" smtClean="0">
                <a:sym typeface="Symbol"/>
              </a:rPr>
              <a:t>L</a:t>
            </a:r>
            <a:r>
              <a:rPr lang="nl-BE" sz="2000" dirty="0" smtClean="0">
                <a:sym typeface="Symbol"/>
              </a:rPr>
              <a:t>1</a:t>
            </a:r>
            <a:endParaRPr lang="nl-BE" dirty="0" smtClean="0">
              <a:sym typeface="Symbol"/>
            </a:endParaRPr>
          </a:p>
          <a:p>
            <a:pPr marL="853200" lvl="1" indent="-457200">
              <a:buFont typeface="Arial" pitchFamily="34" charset="0"/>
              <a:buChar char="•"/>
            </a:pPr>
            <a:endParaRPr lang="nl-BE" dirty="0" smtClean="0">
              <a:sym typeface="Symbol"/>
            </a:endParaRPr>
          </a:p>
          <a:p>
            <a:pPr marL="853200" lvl="1" indent="-457200">
              <a:buFont typeface="Arial" pitchFamily="34" charset="0"/>
              <a:buChar char="•"/>
            </a:pPr>
            <a:endParaRPr lang="nl-BE" dirty="0" smtClean="0">
              <a:sym typeface="Symbol"/>
            </a:endParaRPr>
          </a:p>
          <a:p>
            <a:pPr marL="853200" lvl="1" indent="-457200">
              <a:buFont typeface="Arial" pitchFamily="34" charset="0"/>
              <a:buChar char="•"/>
            </a:pPr>
            <a:r>
              <a:rPr lang="nl-BE" dirty="0" smtClean="0">
                <a:sym typeface="Symbol"/>
              </a:rPr>
              <a:t>–L</a:t>
            </a:r>
            <a:r>
              <a:rPr lang="nl-BE" sz="2000" dirty="0" smtClean="0">
                <a:sym typeface="Symbol"/>
              </a:rPr>
              <a:t>1 </a:t>
            </a:r>
            <a:r>
              <a:rPr lang="nl-BE" dirty="0" smtClean="0">
                <a:sym typeface="Symbol"/>
              </a:rPr>
              <a:t> L</a:t>
            </a:r>
            <a:r>
              <a:rPr lang="nl-BE" sz="2000" dirty="0" smtClean="0">
                <a:sym typeface="Symbol"/>
              </a:rPr>
              <a:t>2</a:t>
            </a:r>
            <a:endParaRPr lang="nl-BE" dirty="0" smtClean="0"/>
          </a:p>
          <a:p>
            <a:pPr marL="0" indent="0">
              <a:buNone/>
            </a:pPr>
            <a:r>
              <a:rPr lang="nl-BE" dirty="0" smtClean="0"/>
              <a:t>	</a:t>
            </a:r>
          </a:p>
          <a:p>
            <a:pPr marL="0" indent="0">
              <a:buNone/>
            </a:pPr>
            <a:r>
              <a:rPr lang="nl-BE" dirty="0"/>
              <a:t>	</a:t>
            </a:r>
            <a:r>
              <a:rPr lang="nl-BE" dirty="0" smtClean="0"/>
              <a:t>… brengen maar</a:t>
            </a:r>
          </a:p>
          <a:p>
            <a:pPr marL="0" indent="0">
              <a:spcBef>
                <a:spcPts val="0"/>
              </a:spcBef>
              <a:buNone/>
            </a:pPr>
            <a:r>
              <a:rPr lang="nl-BE" dirty="0"/>
              <a:t>	</a:t>
            </a:r>
            <a:r>
              <a:rPr lang="nl-BE" dirty="0" smtClean="0"/>
              <a:t>deels soelaas</a:t>
            </a:r>
          </a:p>
          <a:p>
            <a:pPr marL="853200" lvl="1" indent="-457200"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653" y="838200"/>
            <a:ext cx="2843213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756" y="2359269"/>
            <a:ext cx="189547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756" y="3701863"/>
            <a:ext cx="189547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756" y="5044457"/>
            <a:ext cx="189547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653" y="4411682"/>
            <a:ext cx="2843213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ounded Rectangular Callout 9"/>
          <p:cNvSpPr/>
          <p:nvPr/>
        </p:nvSpPr>
        <p:spPr bwMode="auto">
          <a:xfrm>
            <a:off x="6147586" y="2975962"/>
            <a:ext cx="2945346" cy="1306305"/>
          </a:xfrm>
          <a:prstGeom prst="wedgeRoundRectCallout">
            <a:avLst>
              <a:gd name="adj1" fmla="val 6678"/>
              <a:gd name="adj2" fmla="val 110297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r>
              <a:rPr kumimoji="0" lang="nl-B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goede aansluiting</a:t>
            </a:r>
            <a:r>
              <a:rPr kumimoji="0" lang="nl-BE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op het einde, niet in het begin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0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4: oplossingen/commentaar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verdere transformatie: ln(L</a:t>
            </a:r>
            <a:r>
              <a:rPr lang="nl-BE" sz="2000" dirty="0" smtClean="0"/>
              <a:t>2</a:t>
            </a:r>
            <a:r>
              <a:rPr lang="nl-BE" dirty="0" smtClean="0"/>
              <a:t>) </a:t>
            </a:r>
            <a:r>
              <a:rPr lang="nl-BE" dirty="0" smtClean="0">
                <a:sym typeface="Symbol"/>
              </a:rPr>
              <a:t> L</a:t>
            </a:r>
            <a:r>
              <a:rPr lang="nl-BE" sz="2000" dirty="0" smtClean="0">
                <a:sym typeface="Symbol"/>
              </a:rPr>
              <a:t>3</a:t>
            </a:r>
            <a:endParaRPr lang="nl-BE" dirty="0" smtClean="0">
              <a:sym typeface="Symbol"/>
            </a:endParaRPr>
          </a:p>
          <a:p>
            <a:pPr marL="0" indent="0">
              <a:buNone/>
            </a:pPr>
            <a:r>
              <a:rPr lang="nl-BE" dirty="0" smtClean="0"/>
              <a:t>	(ln zet exponentiële kromme om in rechte)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700" y="3301812"/>
            <a:ext cx="2843213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ular Callout 4"/>
          <p:cNvSpPr/>
          <p:nvPr/>
        </p:nvSpPr>
        <p:spPr bwMode="auto">
          <a:xfrm>
            <a:off x="84403" y="2243563"/>
            <a:ext cx="5359787" cy="897683"/>
          </a:xfrm>
          <a:prstGeom prst="wedgeRoundRectCallout">
            <a:avLst>
              <a:gd name="adj1" fmla="val 8145"/>
              <a:gd name="adj2" fmla="val 114998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r>
              <a:rPr lang="nl-BE" dirty="0" smtClean="0"/>
              <a:t>twee delen, die elk door een rechte benaderd kunnen worden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56274" y="5090164"/>
            <a:ext cx="3442878" cy="1714928"/>
          </a:xfrm>
          <a:prstGeom prst="wedgeRoundRectCallout">
            <a:avLst>
              <a:gd name="adj1" fmla="val 26609"/>
              <a:gd name="adj2" fmla="val -63781"/>
              <a:gd name="adj3" fmla="val 16667"/>
            </a:avLst>
          </a:prstGeom>
          <a:solidFill>
            <a:srgbClr val="C3FD8F"/>
          </a:solidFill>
          <a:ln w="9525" cap="flat" cmpd="sng" algn="ctr">
            <a:solidFill>
              <a:srgbClr val="66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  <a:spAutoFit/>
          </a:bodyPr>
          <a:lstStyle/>
          <a:p>
            <a:r>
              <a:rPr lang="nl-BE" dirty="0" smtClean="0"/>
              <a:t>niet onlogisch: vorming/verdwijnen van bierkraag kent  verschillende fases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155" y="3081621"/>
            <a:ext cx="5050157" cy="3702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val 8"/>
          <p:cNvSpPr/>
          <p:nvPr/>
        </p:nvSpPr>
        <p:spPr bwMode="auto">
          <a:xfrm>
            <a:off x="4079632" y="4677096"/>
            <a:ext cx="1026940" cy="292441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081986" y="5219111"/>
            <a:ext cx="1629495" cy="392857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09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Inleiding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sessie met de TI84</a:t>
            </a:r>
          </a:p>
          <a:p>
            <a:r>
              <a:rPr lang="nl-BE" dirty="0" smtClean="0"/>
              <a:t>vooral voorbeelden om in de klas te gebruiken met jonge leerlingen waarin de aandacht gevestigd wordt op enkele aspecten van modelleren</a:t>
            </a:r>
          </a:p>
          <a:p>
            <a:r>
              <a:rPr lang="nl-BE" dirty="0" smtClean="0"/>
              <a:t>gebaseerd op:</a:t>
            </a:r>
          </a:p>
          <a:p>
            <a:pPr lvl="1"/>
            <a:r>
              <a:rPr lang="nl-BE" dirty="0" smtClean="0"/>
              <a:t>Johan Deprez</a:t>
            </a:r>
            <a:r>
              <a:rPr lang="nl-BE" dirty="0"/>
              <a:t>, Regi Op de Beeck, </a:t>
            </a:r>
            <a:r>
              <a:rPr lang="nl-BE" dirty="0" smtClean="0"/>
              <a:t>Luc </a:t>
            </a:r>
            <a:r>
              <a:rPr lang="nl-BE" dirty="0"/>
              <a:t>Van den </a:t>
            </a:r>
            <a:r>
              <a:rPr lang="nl-BE" dirty="0" smtClean="0"/>
              <a:t>Broeck, </a:t>
            </a:r>
            <a:r>
              <a:rPr lang="nl-BE" i="1" dirty="0" smtClean="0"/>
              <a:t>Leren modelleren</a:t>
            </a:r>
            <a:r>
              <a:rPr lang="nl-BE" dirty="0" smtClean="0"/>
              <a:t>, Uitwiskeling 27/3 (zomer 2011), 15-51</a:t>
            </a:r>
          </a:p>
          <a:p>
            <a:pPr lvl="1"/>
            <a:r>
              <a:rPr lang="nl-BE" smtClean="0"/>
              <a:t>werk van André Heck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80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4: oplossingen/commentaar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4650" y="1268413"/>
                <a:ext cx="6616993" cy="4948237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nl-BE" dirty="0" smtClean="0"/>
                  <a:t>bi-exponentiële regressie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BE" b="0" i="1" smtClean="0">
                          <a:latin typeface="Cambria Math"/>
                        </a:rPr>
                        <m:t>𝑦</m:t>
                      </m:r>
                      <m:r>
                        <a:rPr lang="nl-BE" b="0" i="1" smtClean="0">
                          <a:latin typeface="Cambria Math"/>
                        </a:rPr>
                        <m:t>=</m:t>
                      </m:r>
                      <m:r>
                        <a:rPr lang="nl-BE" b="0" i="1" smtClean="0">
                          <a:latin typeface="Cambria Math"/>
                        </a:rPr>
                        <m:t>𝑎</m:t>
                      </m:r>
                      <m:r>
                        <a:rPr lang="nl-BE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nl-BE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nl-BE" b="0" i="1" smtClean="0"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  <m:sup>
                          <m:r>
                            <a:rPr lang="nl-BE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sup>
                      </m:sSup>
                      <m:r>
                        <a:rPr lang="nl-BE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nl-BE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nl-BE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nl-BE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nl-BE" b="0" i="1" smtClean="0">
                              <a:latin typeface="Cambria Math"/>
                              <a:ea typeface="Cambria Math"/>
                            </a:rPr>
                            <m:t>𝑑</m:t>
                          </m:r>
                        </m:e>
                        <m:sup>
                          <m:r>
                            <a:rPr lang="nl-BE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nl-BE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nl-BE" dirty="0" smtClean="0"/>
                  <a:t>m.b.v. ‘function peeling’</a:t>
                </a:r>
              </a:p>
              <a:p>
                <a:r>
                  <a:rPr lang="nl-BE" dirty="0" smtClean="0"/>
                  <a:t>voer eerst regressie uit op de ‘staart’ (vanaf meetpunt 8)</a:t>
                </a:r>
              </a:p>
              <a:p>
                <a:r>
                  <a:rPr lang="nl-BE" dirty="0" smtClean="0"/>
                  <a:t>trek van de eerste 7 meetwaarden de voorlopige regressiewaarden af</a:t>
                </a:r>
              </a:p>
              <a:p>
                <a:r>
                  <a:rPr lang="nl-BE" dirty="0" smtClean="0"/>
                  <a:t>voer daarna regressie uit op de resulterende 7 punten</a:t>
                </a:r>
              </a:p>
              <a:p>
                <a:r>
                  <a:rPr lang="nl-BE" dirty="0" smtClean="0"/>
                  <a:t>dit geeft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/>
                      </a:rPr>
                      <m:t>𝑦</m:t>
                    </m:r>
                    <m:r>
                      <a:rPr lang="nl-BE" b="0" i="1" smtClean="0">
                        <a:latin typeface="Cambria Math"/>
                      </a:rPr>
                      <m:t>=13,2−1,0299∙</m:t>
                    </m:r>
                    <m:sSup>
                      <m:sSupPr>
                        <m:ctrlPr>
                          <a:rPr lang="nl-BE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nl-BE" b="0" i="1" smtClean="0">
                            <a:latin typeface="Cambria Math"/>
                            <a:ea typeface="Cambria Math"/>
                          </a:rPr>
                          <m:t>0,9888</m:t>
                        </m:r>
                      </m:e>
                      <m:sup>
                        <m:r>
                          <a:rPr lang="nl-BE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sup>
                    </m:sSup>
                    <m:r>
                      <a:rPr lang="nl-BE" b="0" i="1" smtClean="0">
                        <a:latin typeface="Cambria Math"/>
                        <a:ea typeface="Cambria Math"/>
                      </a:rPr>
                      <m:t>−4,0910∙</m:t>
                    </m:r>
                    <m:sSup>
                      <m:sSupPr>
                        <m:ctrlPr>
                          <a:rPr lang="nl-BE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nl-BE" b="0" i="1" smtClean="0">
                            <a:latin typeface="Cambria Math"/>
                            <a:ea typeface="Cambria Math"/>
                          </a:rPr>
                          <m:t>0,9554</m:t>
                        </m:r>
                      </m:e>
                      <m:sup>
                        <m:r>
                          <a:rPr lang="nl-BE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voor</a:t>
                </a:r>
                <a:r>
                  <a:rPr lang="en-US" dirty="0" smtClean="0"/>
                  <a:t> de </a:t>
                </a:r>
                <a:r>
                  <a:rPr lang="en-US" dirty="0" err="1" smtClean="0"/>
                  <a:t>hoogte</a:t>
                </a:r>
                <a:r>
                  <a:rPr lang="en-US" dirty="0" smtClean="0"/>
                  <a:t> van de </a:t>
                </a:r>
                <a:r>
                  <a:rPr lang="en-US" dirty="0" err="1" smtClean="0"/>
                  <a:t>schuimkraag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4650" y="1268413"/>
                <a:ext cx="6616993" cy="4948237"/>
              </a:xfrm>
              <a:blipFill rotWithShape="1">
                <a:blip r:embed="rId2"/>
                <a:stretch>
                  <a:fillRect l="-2394" t="-2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451" y="834683"/>
            <a:ext cx="189547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451" y="2182251"/>
            <a:ext cx="189547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451" y="3529819"/>
            <a:ext cx="189547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0451" y="4877386"/>
            <a:ext cx="189547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8593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Bedankt voor uw aandacht!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4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Overzicht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Werktekst 1 + oplossingen/commentaar</a:t>
            </a:r>
          </a:p>
          <a:p>
            <a:r>
              <a:rPr lang="nl-BE" dirty="0" smtClean="0"/>
              <a:t>Werktekst 2 + oplossingen/commentaar</a:t>
            </a:r>
          </a:p>
          <a:p>
            <a:r>
              <a:rPr lang="nl-BE" dirty="0" smtClean="0"/>
              <a:t>Werktekst 3 + oplossingen/commentaar</a:t>
            </a:r>
          </a:p>
          <a:p>
            <a:r>
              <a:rPr lang="nl-BE" dirty="0" smtClean="0"/>
              <a:t>Werktekst 4 + oplossingen/commentaar</a:t>
            </a:r>
          </a:p>
        </p:txBody>
      </p:sp>
    </p:spTree>
    <p:extLst>
      <p:ext uri="{BB962C8B-B14F-4D97-AF65-F5344CB8AC3E}">
        <p14:creationId xmlns:p14="http://schemas.microsoft.com/office/powerpoint/2010/main" val="127393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Werktekst 1: Flyers drukken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 smtClean="0"/>
              <a:t>Aan het werk!</a:t>
            </a:r>
            <a:endParaRPr lang="en-US" dirty="0"/>
          </a:p>
        </p:txBody>
      </p:sp>
      <p:pic>
        <p:nvPicPr>
          <p:cNvPr id="7170" name="Picture 2" descr="http://flyer.eu/img/flyer_logo_ben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642" y="2511619"/>
            <a:ext cx="25908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669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Werktekst 1: oplossingen/commentaar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Prijs wordt perfect beschreven door een eerstegraadsfunctie.</a:t>
            </a:r>
          </a:p>
          <a:p>
            <a:r>
              <a:rPr lang="nl-BE" dirty="0" smtClean="0"/>
              <a:t>Punten liggen niet op een rechte.</a:t>
            </a:r>
            <a:endParaRPr 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03" y="3156835"/>
            <a:ext cx="7509260" cy="1079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584379" y="4106131"/>
            <a:ext cx="682772" cy="34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♦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nl-BE" sz="1800" dirty="0" smtClean="0">
                <a:solidFill>
                  <a:srgbClr val="FF0000"/>
                </a:solidFill>
              </a:rPr>
              <a:t>+21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496432" y="4106131"/>
            <a:ext cx="682772" cy="34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♦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nl-BE" sz="1800" dirty="0" smtClean="0">
                <a:solidFill>
                  <a:srgbClr val="FF0000"/>
                </a:solidFill>
              </a:rPr>
              <a:t>+22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6363228" y="4106131"/>
            <a:ext cx="682772" cy="34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♦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nl-BE" sz="1800" dirty="0" smtClean="0">
                <a:solidFill>
                  <a:srgbClr val="FF0000"/>
                </a:solidFill>
              </a:rPr>
              <a:t>+2</a:t>
            </a:r>
            <a:r>
              <a:rPr lang="en-US" sz="1800" dirty="0" smtClean="0">
                <a:solidFill>
                  <a:srgbClr val="FF0000"/>
                </a:solidFill>
              </a:rPr>
              <a:t>1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7247138" y="4106131"/>
            <a:ext cx="682772" cy="34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♦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nl-BE" sz="1800" dirty="0" smtClean="0">
                <a:solidFill>
                  <a:srgbClr val="FF0000"/>
                </a:solidFill>
              </a:rPr>
              <a:t>+2</a:t>
            </a:r>
            <a:r>
              <a:rPr lang="en-US" sz="1800" dirty="0">
                <a:solidFill>
                  <a:srgbClr val="FF0000"/>
                </a:solidFill>
              </a:rPr>
              <a:t>0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181" y="4508085"/>
            <a:ext cx="28432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086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Werktekst 1: oplossingen/commentaar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Prijs wordt perfect beschreven door een eerstegraadsfunctie.</a:t>
            </a:r>
          </a:p>
          <a:p>
            <a:r>
              <a:rPr lang="nl-BE" dirty="0" smtClean="0"/>
              <a:t>Punten liggen </a:t>
            </a:r>
            <a:r>
              <a:rPr lang="nl-BE" u="sng" dirty="0" smtClean="0"/>
              <a:t>niet helemaal exact maar wel ongeveer</a:t>
            </a:r>
            <a:r>
              <a:rPr lang="nl-BE" dirty="0" smtClean="0"/>
              <a:t> op een rechte.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181" y="4508085"/>
            <a:ext cx="28432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03" y="3156835"/>
            <a:ext cx="7509260" cy="1079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584379" y="4106131"/>
            <a:ext cx="682772" cy="34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♦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nl-BE" sz="1800" dirty="0" smtClean="0">
                <a:solidFill>
                  <a:srgbClr val="FF0000"/>
                </a:solidFill>
              </a:rPr>
              <a:t>+21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496432" y="4106131"/>
            <a:ext cx="682772" cy="34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♦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nl-BE" sz="1800" dirty="0" smtClean="0">
                <a:solidFill>
                  <a:srgbClr val="FF0000"/>
                </a:solidFill>
              </a:rPr>
              <a:t>+22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6363228" y="4106131"/>
            <a:ext cx="682772" cy="34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♦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nl-BE" sz="1800" dirty="0" smtClean="0">
                <a:solidFill>
                  <a:srgbClr val="FF0000"/>
                </a:solidFill>
              </a:rPr>
              <a:t>+2</a:t>
            </a:r>
            <a:r>
              <a:rPr lang="en-US" sz="1800" dirty="0" smtClean="0">
                <a:solidFill>
                  <a:srgbClr val="FF0000"/>
                </a:solidFill>
              </a:rPr>
              <a:t>1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7247138" y="4106131"/>
            <a:ext cx="682772" cy="34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 New Roman" pitchFamily="18" charset="0"/>
              <a:buChar char="♦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nl-BE" sz="1800" dirty="0" smtClean="0">
                <a:solidFill>
                  <a:srgbClr val="FF0000"/>
                </a:solidFill>
              </a:rPr>
              <a:t>+2</a:t>
            </a:r>
            <a:r>
              <a:rPr lang="en-US" sz="1800" dirty="0">
                <a:solidFill>
                  <a:srgbClr val="FF00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2123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875" y="964898"/>
            <a:ext cx="2843213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Werktekst 1: oplossingen/commentaar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4650" y="1268413"/>
                <a:ext cx="5477510" cy="5132784"/>
              </a:xfrm>
            </p:spPr>
            <p:txBody>
              <a:bodyPr>
                <a:normAutofit lnSpcReduction="10000"/>
              </a:bodyPr>
              <a:lstStyle/>
              <a:p>
                <a:pPr>
                  <a:lnSpc>
                    <a:spcPct val="110000"/>
                  </a:lnSpc>
                  <a:buFont typeface="+mj-lt"/>
                  <a:buAutoNum type="arabicPeriod" startAt="2"/>
                </a:pPr>
                <a:r>
                  <a:rPr lang="nl-BE" dirty="0" smtClean="0"/>
                  <a:t>eerstegraadsfuncties geven prijs bij benadering:</a:t>
                </a:r>
              </a:p>
              <a:p>
                <a:pPr marL="889200" lvl="1" indent="-457200">
                  <a:lnSpc>
                    <a:spcPct val="11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𝑦</m:t>
                    </m:r>
                    <m:r>
                      <a:rPr lang="nl-BE" smtClean="0">
                        <a:latin typeface="Cambria Math"/>
                      </a:rPr>
                      <m:t>=78+0,02</m:t>
                    </m:r>
                    <m:r>
                      <a:rPr lang="nl-BE" smtClean="0">
                        <a:latin typeface="Cambria Math"/>
                      </a:rPr>
                      <m:t>1</m:t>
                    </m:r>
                    <m:r>
                      <a:rPr lang="nl-BE" smtClean="0">
                        <a:latin typeface="Cambria Math"/>
                      </a:rPr>
                      <m:t>𝑥</m:t>
                    </m:r>
                  </m:oMath>
                </a14:m>
                <a:endParaRPr lang="nl-BE" dirty="0" smtClean="0"/>
              </a:p>
              <a:p>
                <a:pPr marL="1152000" lvl="3" indent="0">
                  <a:lnSpc>
                    <a:spcPct val="110000"/>
                  </a:lnSpc>
                  <a:buNone/>
                </a:pPr>
                <a:r>
                  <a:rPr lang="nl-BE" dirty="0" smtClean="0"/>
                  <a:t>(drie keer exact, twee keer 1 ernaast)</a:t>
                </a:r>
              </a:p>
              <a:p>
                <a:pPr marL="889200" lvl="1" indent="-457200">
                  <a:lnSpc>
                    <a:spcPct val="11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𝑦</m:t>
                    </m:r>
                    <m:r>
                      <a:rPr lang="nl-BE" smtClean="0">
                        <a:latin typeface="Cambria Math"/>
                      </a:rPr>
                      <m:t>=78,5+0,02</m:t>
                    </m:r>
                    <m:r>
                      <a:rPr lang="nl-BE" smtClean="0">
                        <a:latin typeface="Cambria Math"/>
                      </a:rPr>
                      <m:t>1</m:t>
                    </m:r>
                    <m:r>
                      <a:rPr lang="nl-BE" smtClean="0">
                        <a:latin typeface="Cambria Math"/>
                      </a:rPr>
                      <m:t>𝑥</m:t>
                    </m:r>
                  </m:oMath>
                </a14:m>
                <a:endParaRPr lang="nl-BE" dirty="0" smtClean="0"/>
              </a:p>
              <a:p>
                <a:pPr marL="1152000" lvl="3" indent="0">
                  <a:lnSpc>
                    <a:spcPct val="110000"/>
                  </a:lnSpc>
                  <a:buNone/>
                </a:pPr>
                <a:r>
                  <a:rPr lang="nl-BE" dirty="0" smtClean="0"/>
                  <a:t>(nooit exact juist, hoogstens 0,5 ernaast)</a:t>
                </a:r>
              </a:p>
              <a:p>
                <a:pPr marL="889200" lvl="1" indent="-457200">
                  <a:lnSpc>
                    <a:spcPct val="11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nl-BE" smtClean="0">
                        <a:latin typeface="Cambria Math"/>
                      </a:rPr>
                      <m:t>𝑦</m:t>
                    </m:r>
                    <m:r>
                      <a:rPr lang="nl-BE" smtClean="0">
                        <a:latin typeface="Cambria Math"/>
                      </a:rPr>
                      <m:t>=78,1+0,02</m:t>
                    </m:r>
                    <m:r>
                      <a:rPr lang="nl-BE" smtClean="0">
                        <a:latin typeface="Cambria Math"/>
                      </a:rPr>
                      <m:t>11</m:t>
                    </m:r>
                    <m:r>
                      <a:rPr lang="nl-BE" smtClean="0">
                        <a:latin typeface="Cambria Math"/>
                      </a:rPr>
                      <m:t>𝑥</m:t>
                    </m:r>
                  </m:oMath>
                </a14:m>
                <a:endParaRPr lang="nl-BE" dirty="0" smtClean="0"/>
              </a:p>
              <a:p>
                <a:pPr marL="1152000" lvl="3" indent="0">
                  <a:lnSpc>
                    <a:spcPct val="110000"/>
                  </a:lnSpc>
                  <a:buNone/>
                </a:pPr>
                <a:r>
                  <a:rPr lang="nl-BE" dirty="0" smtClean="0"/>
                  <a:t>(via lineaire regressie, som van de kwadraten van de afwijkingen is zo klein mogelijk; niet systematisch gebruikt)</a:t>
                </a:r>
              </a:p>
              <a:p>
                <a:pPr lvl="2">
                  <a:lnSpc>
                    <a:spcPct val="110000"/>
                  </a:lnSpc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4650" y="1268413"/>
                <a:ext cx="5477510" cy="5132784"/>
              </a:xfrm>
              <a:blipFill rotWithShape="1">
                <a:blip r:embed="rId3"/>
                <a:stretch>
                  <a:fillRect l="-3226" t="-1425" r="-46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260" y="2401559"/>
            <a:ext cx="284321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6216943" y="3709761"/>
            <a:ext cx="2843213" cy="2691436"/>
            <a:chOff x="6216943" y="3358061"/>
            <a:chExt cx="2843213" cy="2691436"/>
          </a:xfrm>
        </p:grpSpPr>
        <p:pic>
          <p:nvPicPr>
            <p:cNvPr id="6150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943" y="3358061"/>
              <a:ext cx="2843213" cy="1943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151" name="Picture 7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30" b="-1876"/>
            <a:stretch/>
          </p:blipFill>
          <p:spPr bwMode="auto">
            <a:xfrm>
              <a:off x="6216943" y="4105497"/>
              <a:ext cx="2843213" cy="1944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60900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Werktekst 1: oplossingen/commentaar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 smtClean="0"/>
              <a:t>overgang naar ‘functie als wiskundig model’:</a:t>
            </a:r>
          </a:p>
          <a:p>
            <a:r>
              <a:rPr lang="nl-BE" dirty="0" smtClean="0"/>
              <a:t>functie is hier wiskundig object dat gebruikt wordt om een fenomeen uit de realiteit te beschrijven</a:t>
            </a:r>
          </a:p>
          <a:p>
            <a:r>
              <a:rPr lang="nl-BE" dirty="0" smtClean="0"/>
              <a:t>eenvoudige en compacte formule die de tabel samenvat, toelaat om nieuwe gegevens te berekenen, …</a:t>
            </a:r>
          </a:p>
          <a:p>
            <a:pPr marL="828000" lvl="2" indent="0">
              <a:buNone/>
            </a:pPr>
            <a:r>
              <a:rPr lang="nl-BE" dirty="0" smtClean="0"/>
              <a:t>(nuttige formule!)</a:t>
            </a:r>
          </a:p>
        </p:txBody>
      </p:sp>
    </p:spTree>
    <p:extLst>
      <p:ext uri="{BB962C8B-B14F-4D97-AF65-F5344CB8AC3E}">
        <p14:creationId xmlns:p14="http://schemas.microsoft.com/office/powerpoint/2010/main" val="63974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Werktekst 1: oplossingen/commentaar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nl-BE" dirty="0" smtClean="0"/>
              <a:t>formule geeft een </a:t>
            </a:r>
            <a:r>
              <a:rPr lang="nl-BE" u="sng" dirty="0" smtClean="0"/>
              <a:t>benadering</a:t>
            </a:r>
            <a:r>
              <a:rPr lang="nl-BE" dirty="0" smtClean="0"/>
              <a:t> voor de gegevens uit de tabel</a:t>
            </a:r>
          </a:p>
          <a:p>
            <a:pPr marL="828000" lvl="2" indent="0">
              <a:lnSpc>
                <a:spcPct val="110000"/>
              </a:lnSpc>
              <a:buNone/>
            </a:pPr>
            <a:r>
              <a:rPr lang="nl-BE" dirty="0" smtClean="0"/>
              <a:t>(</a:t>
            </a:r>
            <a:r>
              <a:rPr lang="nl-BE" dirty="0" smtClean="0">
                <a:sym typeface="Symbol"/>
              </a:rPr>
              <a:t> exact juist)</a:t>
            </a:r>
          </a:p>
          <a:p>
            <a:pPr>
              <a:lnSpc>
                <a:spcPct val="110000"/>
              </a:lnSpc>
            </a:pPr>
            <a:r>
              <a:rPr lang="nl-BE" dirty="0" smtClean="0"/>
              <a:t>meerdere formules zijn acceptabel</a:t>
            </a:r>
          </a:p>
          <a:p>
            <a:pPr marL="828000" lvl="2" indent="0">
              <a:lnSpc>
                <a:spcPct val="110000"/>
              </a:lnSpc>
              <a:buNone/>
            </a:pPr>
            <a:r>
              <a:rPr lang="nl-BE" dirty="0" smtClean="0"/>
              <a:t>(</a:t>
            </a:r>
            <a:r>
              <a:rPr lang="nl-BE" dirty="0" smtClean="0">
                <a:sym typeface="Symbol"/>
              </a:rPr>
              <a:t> puur </a:t>
            </a:r>
            <a:r>
              <a:rPr lang="nl-BE" dirty="0" smtClean="0"/>
              <a:t>juist/fout, er ontstaat ruimte voor kritisch afwegen, argumenteren, …)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nl-BE" dirty="0" smtClean="0"/>
              <a:t>andere kamer uit het gebouw van de wiskunde:</a:t>
            </a:r>
          </a:p>
          <a:p>
            <a:pPr lvl="2">
              <a:lnSpc>
                <a:spcPct val="110000"/>
              </a:lnSpc>
            </a:pPr>
            <a:r>
              <a:rPr lang="nl-BE" dirty="0" smtClean="0"/>
              <a:t>andere regels dan in de ‘zuivere wiskunde’!</a:t>
            </a:r>
          </a:p>
          <a:p>
            <a:pPr lvl="2">
              <a:lnSpc>
                <a:spcPct val="110000"/>
              </a:lnSpc>
            </a:pPr>
            <a:r>
              <a:rPr lang="nl-BE" dirty="0" smtClean="0"/>
              <a:t>belangrijke kamer in de hedendaagse wiskunde</a:t>
            </a:r>
          </a:p>
          <a:p>
            <a:pPr lvl="2">
              <a:lnSpc>
                <a:spcPct val="110000"/>
              </a:lnSpc>
            </a:pPr>
            <a:r>
              <a:rPr lang="nl-BE" dirty="0" smtClean="0"/>
              <a:t>belangrijk voor verdere studies, beroepsleven, functioneren in de maatschappij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65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PP</Template>
  <TotalTime>24775</TotalTime>
  <Words>678</Words>
  <Application>Microsoft Office PowerPoint</Application>
  <PresentationFormat>On-screen Show (4:3)</PresentationFormat>
  <Paragraphs>142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Blank Presentation</vt:lpstr>
      <vt:lpstr>Leren modelleren</vt:lpstr>
      <vt:lpstr>Inleiding</vt:lpstr>
      <vt:lpstr>Overzicht</vt:lpstr>
      <vt:lpstr>Werktekst 1: Flyers drukken</vt:lpstr>
      <vt:lpstr>Werktekst 1: oplossingen/commentaar</vt:lpstr>
      <vt:lpstr>Werktekst 1: oplossingen/commentaar</vt:lpstr>
      <vt:lpstr>Werktekst 1: oplossingen/commentaar</vt:lpstr>
      <vt:lpstr>Werktekst 1: oplossingen/commentaar</vt:lpstr>
      <vt:lpstr>Werktekst 1: oplossingen/commentaar</vt:lpstr>
      <vt:lpstr>Werktekst 2: De Belgen door de jaren heen</vt:lpstr>
      <vt:lpstr>Werktekst 2: oplossingen/commentaar</vt:lpstr>
      <vt:lpstr>Werktekst 2: oplossingen/commentaar</vt:lpstr>
      <vt:lpstr>Werktekst 3: Olympische Spelen</vt:lpstr>
      <vt:lpstr>Werktekst 3: oplossingen/commentaar</vt:lpstr>
      <vt:lpstr>Werktekst 3: oplossingen/commentaar</vt:lpstr>
      <vt:lpstr>Werktekst 3: oplossingen/commentaar</vt:lpstr>
      <vt:lpstr>Werktekst 4: Bierhoogte</vt:lpstr>
      <vt:lpstr>Werktekst 4: oplossingen/commentaar</vt:lpstr>
      <vt:lpstr>Werktekst 4: oplossingen/commentaar</vt:lpstr>
      <vt:lpstr>Werktekst 4: oplossingen/commentaar</vt:lpstr>
      <vt:lpstr>Bedankt voor uw aandacht!</vt:lpstr>
    </vt:vector>
  </TitlesOfParts>
  <Company>UZ Leuven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Powerpoint Presentatie HUB</dc:title>
  <dc:creator>Chantal Verelst</dc:creator>
  <cp:lastModifiedBy>Johan Deprez</cp:lastModifiedBy>
  <cp:revision>3957</cp:revision>
  <dcterms:created xsi:type="dcterms:W3CDTF">2007-02-21T08:41:39Z</dcterms:created>
  <dcterms:modified xsi:type="dcterms:W3CDTF">2012-08-22T07:22:54Z</dcterms:modified>
</cp:coreProperties>
</file>